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88"/>
  </p:notesMasterIdLst>
  <p:handoutMasterIdLst>
    <p:handoutMasterId r:id="rId89"/>
  </p:handoutMasterIdLst>
  <p:sldIdLst>
    <p:sldId id="292" r:id="rId5"/>
    <p:sldId id="279" r:id="rId6"/>
    <p:sldId id="276" r:id="rId7"/>
    <p:sldId id="296" r:id="rId8"/>
    <p:sldId id="297" r:id="rId9"/>
    <p:sldId id="367" r:id="rId10"/>
    <p:sldId id="368" r:id="rId11"/>
    <p:sldId id="298" r:id="rId12"/>
    <p:sldId id="300" r:id="rId13"/>
    <p:sldId id="371" r:id="rId14"/>
    <p:sldId id="302" r:id="rId15"/>
    <p:sldId id="370" r:id="rId16"/>
    <p:sldId id="372" r:id="rId17"/>
    <p:sldId id="303" r:id="rId18"/>
    <p:sldId id="369" r:id="rId19"/>
    <p:sldId id="304" r:id="rId20"/>
    <p:sldId id="305" r:id="rId21"/>
    <p:sldId id="306" r:id="rId22"/>
    <p:sldId id="307" r:id="rId23"/>
    <p:sldId id="308" r:id="rId24"/>
    <p:sldId id="309" r:id="rId25"/>
    <p:sldId id="373" r:id="rId26"/>
    <p:sldId id="310" r:id="rId27"/>
    <p:sldId id="346" r:id="rId28"/>
    <p:sldId id="347" r:id="rId29"/>
    <p:sldId id="348" r:id="rId30"/>
    <p:sldId id="374" r:id="rId31"/>
    <p:sldId id="350" r:id="rId32"/>
    <p:sldId id="356" r:id="rId33"/>
    <p:sldId id="353" r:id="rId34"/>
    <p:sldId id="377" r:id="rId35"/>
    <p:sldId id="349" r:id="rId36"/>
    <p:sldId id="375" r:id="rId37"/>
    <p:sldId id="376" r:id="rId38"/>
    <p:sldId id="357" r:id="rId39"/>
    <p:sldId id="378" r:id="rId40"/>
    <p:sldId id="379" r:id="rId41"/>
    <p:sldId id="359" r:id="rId42"/>
    <p:sldId id="358" r:id="rId43"/>
    <p:sldId id="380" r:id="rId44"/>
    <p:sldId id="312" r:id="rId45"/>
    <p:sldId id="313" r:id="rId46"/>
    <p:sldId id="314" r:id="rId47"/>
    <p:sldId id="315" r:id="rId48"/>
    <p:sldId id="316" r:id="rId49"/>
    <p:sldId id="317" r:id="rId50"/>
    <p:sldId id="318" r:id="rId51"/>
    <p:sldId id="319" r:id="rId52"/>
    <p:sldId id="320" r:id="rId53"/>
    <p:sldId id="321" r:id="rId54"/>
    <p:sldId id="365" r:id="rId55"/>
    <p:sldId id="322" r:id="rId56"/>
    <p:sldId id="325" r:id="rId57"/>
    <p:sldId id="324" r:id="rId58"/>
    <p:sldId id="326" r:id="rId59"/>
    <p:sldId id="327" r:id="rId60"/>
    <p:sldId id="328" r:id="rId61"/>
    <p:sldId id="329" r:id="rId62"/>
    <p:sldId id="381" r:id="rId63"/>
    <p:sldId id="331" r:id="rId64"/>
    <p:sldId id="334" r:id="rId65"/>
    <p:sldId id="332" r:id="rId66"/>
    <p:sldId id="333" r:id="rId67"/>
    <p:sldId id="362" r:id="rId68"/>
    <p:sldId id="330" r:id="rId69"/>
    <p:sldId id="363" r:id="rId70"/>
    <p:sldId id="335" r:id="rId71"/>
    <p:sldId id="336" r:id="rId72"/>
    <p:sldId id="366" r:id="rId73"/>
    <p:sldId id="337" r:id="rId74"/>
    <p:sldId id="338" r:id="rId75"/>
    <p:sldId id="339" r:id="rId76"/>
    <p:sldId id="340" r:id="rId77"/>
    <p:sldId id="341" r:id="rId78"/>
    <p:sldId id="342" r:id="rId79"/>
    <p:sldId id="386" r:id="rId80"/>
    <p:sldId id="360" r:id="rId81"/>
    <p:sldId id="383" r:id="rId82"/>
    <p:sldId id="295" r:id="rId83"/>
    <p:sldId id="301" r:id="rId84"/>
    <p:sldId id="384" r:id="rId85"/>
    <p:sldId id="385" r:id="rId86"/>
    <p:sldId id="387" r:id="rId87"/>
  </p:sldIdLst>
  <p:sldSz cx="12192000" cy="6858000"/>
  <p:notesSz cx="7102475" cy="938847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B3"/>
    <a:srgbClr val="153D07"/>
    <a:srgbClr val="0E3B05"/>
    <a:srgbClr val="FFDB69"/>
    <a:srgbClr val="DBF2C7"/>
    <a:srgbClr val="154F2F"/>
    <a:srgbClr val="851007"/>
    <a:srgbClr val="F5FBEF"/>
    <a:srgbClr val="326F1D"/>
    <a:srgbClr val="FDE9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89F520-4A5B-846B-76C4-D6EB157FABA3}" v="48" dt="2025-07-21T18:40:57.669"/>
    <p1510:client id="{239DEBEB-1894-2B16-8782-DBB4EE4D2426}" v="62" dt="2025-07-21T21:03:09.672"/>
    <p1510:client id="{348E617A-E477-ACFB-7641-26E2411EF057}" v="1721" dt="2025-07-21T22:12:47.101"/>
    <p1510:client id="{376A9B5F-3858-EB3E-2BFD-C54EBA25C6ED}" v="184" dt="2025-07-23T13:12:45.791"/>
    <p1510:client id="{52702780-0095-F7E7-FADA-846EB7AC84FF}" v="1972" dt="2025-07-21T16:54:11.811"/>
    <p1510:client id="{7F809F66-B432-0265-BBD1-A5FAAB50B9AA}" v="2276" dt="2025-07-21T21:37:16.151"/>
    <p1510:client id="{8DBDF8F3-DC5F-B34A-E6D3-FB4C7ECF828D}" v="74" dt="2025-07-21T23:19:08.290"/>
    <p1510:client id="{918B63EA-FF2A-FF69-0363-2EC64E2CA903}" v="23" dt="2025-07-22T16:01:25.728"/>
    <p1510:client id="{9F5AF11E-AF54-92AD-BA3D-F9415459A61D}" v="91" dt="2025-07-21T13:53:32.074"/>
    <p1510:client id="{A1E5ABC5-FD83-EB7B-2F3A-111091F81043}" v="451" dt="2025-07-22T00:14:10.702"/>
    <p1510:client id="{A884696C-6521-02C6-E675-684175028085}" v="319" dt="2025-07-21T21:33:37.954"/>
    <p1510:client id="{ACC0259E-99D4-AC57-8375-421AAAD27C08}" v="539" dt="2025-07-22T17:08:18.108"/>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guide orient="horz" pos="1536"/>
        <p:guide pos="31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95" Type="http://schemas.microsoft.com/office/2018/10/relationships/authors" Targe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solidFill>
          <a:srgbClr val="326F1D"/>
        </a:solid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s-CO"/>
        </a:p>
      </c:txPr>
    </c:title>
    <c:autoTitleDeleted val="0"/>
    <c:plotArea>
      <c:layout/>
      <c:pieChart>
        <c:varyColors val="1"/>
        <c:ser>
          <c:idx val="0"/>
          <c:order val="0"/>
          <c:tx>
            <c:strRef>
              <c:f>Hoja1!$B$1</c:f>
              <c:strCache>
                <c:ptCount val="1"/>
                <c:pt idx="0">
                  <c:v>PRIMER SEMESTRE 2025</c:v>
                </c:pt>
              </c:strCache>
            </c:strRef>
          </c:tx>
          <c:dPt>
            <c:idx val="0"/>
            <c:bubble3D val="0"/>
            <c:spPr>
              <a:solidFill>
                <a:srgbClr val="FFDB69"/>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38CA-4BE2-8E3E-18E707F369A9}"/>
              </c:ext>
            </c:extLst>
          </c:dPt>
          <c:dPt>
            <c:idx val="1"/>
            <c:bubble3D val="0"/>
            <c:spPr>
              <a:solidFill>
                <a:srgbClr val="92D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8CA-4BE2-8E3E-18E707F369A9}"/>
              </c:ext>
            </c:extLst>
          </c:dPt>
          <c:dPt>
            <c:idx val="2"/>
            <c:bubble3D val="0"/>
            <c:spPr>
              <a:solidFill>
                <a:schemeClr val="accent1">
                  <a:lumMod val="40000"/>
                  <a:lumOff val="60000"/>
                </a:schemeClr>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8CA-4BE2-8E3E-18E707F369A9}"/>
              </c:ext>
            </c:extLst>
          </c:dPt>
          <c:dLbls>
            <c:dLbl>
              <c:idx val="0"/>
              <c:spPr>
                <a:solidFill>
                  <a:schemeClr val="tx1"/>
                </a:solid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lt1">
                          <a:lumMod val="85000"/>
                        </a:schemeClr>
                      </a:solidFill>
                      <a:latin typeface="+mn-lt"/>
                      <a:ea typeface="+mn-ea"/>
                      <a:cs typeface="+mn-cs"/>
                    </a:defRPr>
                  </a:pPr>
                  <a:endParaRPr lang="es-CO"/>
                </a:p>
              </c:txPr>
              <c:dLblPos val="ctr"/>
              <c:showLegendKey val="0"/>
              <c:showVal val="0"/>
              <c:showCatName val="0"/>
              <c:showSerName val="0"/>
              <c:showPercent val="1"/>
              <c:showBubbleSize val="0"/>
              <c:extLst>
                <c:ext xmlns:c15="http://schemas.microsoft.com/office/drawing/2012/chart" uri="{CE6537A1-D6FC-4f65-9D91-7224C49458BB}">
                  <c15:layout>
                    <c:manualLayout>
                      <c:w val="0.13235805401068876"/>
                      <c:h val="7.7953758263541117E-2"/>
                    </c:manualLayout>
                  </c15:layout>
                </c:ext>
                <c:ext xmlns:c16="http://schemas.microsoft.com/office/drawing/2014/chart" uri="{C3380CC4-5D6E-409C-BE32-E72D297353CC}">
                  <c16:uniqueId val="{00000002-38CA-4BE2-8E3E-18E707F369A9}"/>
                </c:ext>
              </c:extLst>
            </c:dLbl>
            <c:dLbl>
              <c:idx val="1"/>
              <c:spPr>
                <a:solidFill>
                  <a:schemeClr val="tx1"/>
                </a:solid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lt1">
                          <a:lumMod val="85000"/>
                        </a:schemeClr>
                      </a:solidFill>
                      <a:latin typeface="+mn-lt"/>
                      <a:ea typeface="+mn-ea"/>
                      <a:cs typeface="+mn-cs"/>
                    </a:defRPr>
                  </a:pPr>
                  <a:endParaRPr lang="es-CO"/>
                </a:p>
              </c:txPr>
              <c:dLblPos val="ctr"/>
              <c:showLegendKey val="0"/>
              <c:showVal val="0"/>
              <c:showCatName val="0"/>
              <c:showSerName val="0"/>
              <c:showPercent val="1"/>
              <c:showBubbleSize val="0"/>
              <c:extLst>
                <c:ext xmlns:c15="http://schemas.microsoft.com/office/drawing/2012/chart" uri="{CE6537A1-D6FC-4f65-9D91-7224C49458BB}">
                  <c15:layout>
                    <c:manualLayout>
                      <c:w val="0.11393844410860483"/>
                      <c:h val="7.4904525397708796E-2"/>
                    </c:manualLayout>
                  </c15:layout>
                </c:ext>
                <c:ext xmlns:c16="http://schemas.microsoft.com/office/drawing/2014/chart" uri="{C3380CC4-5D6E-409C-BE32-E72D297353CC}">
                  <c16:uniqueId val="{00000001-38CA-4BE2-8E3E-18E707F369A9}"/>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Hoja1!$A$2:$A$4</c:f>
              <c:strCache>
                <c:ptCount val="3"/>
                <c:pt idx="0">
                  <c:v>GRATUIDAD</c:v>
                </c:pt>
                <c:pt idx="1">
                  <c:v>TRANSFERENCIAS</c:v>
                </c:pt>
                <c:pt idx="2">
                  <c:v>RECURSOS PROPIOS</c:v>
                </c:pt>
              </c:strCache>
            </c:strRef>
          </c:cat>
          <c:val>
            <c:numRef>
              <c:f>Hoja1!$B$2:$B$4</c:f>
              <c:numCache>
                <c:formatCode>"$"\ #,##0</c:formatCode>
                <c:ptCount val="3"/>
                <c:pt idx="0">
                  <c:v>122689139</c:v>
                </c:pt>
                <c:pt idx="1">
                  <c:v>28450000</c:v>
                </c:pt>
                <c:pt idx="2">
                  <c:v>37034767</c:v>
                </c:pt>
              </c:numCache>
            </c:numRef>
          </c:val>
          <c:extLst>
            <c:ext xmlns:c16="http://schemas.microsoft.com/office/drawing/2014/chart" uri="{C3380CC4-5D6E-409C-BE32-E72D297353CC}">
              <c16:uniqueId val="{00000000-38CA-4BE2-8E3E-18E707F369A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7E3961-5613-64C6-63C3-6085D0CDAE5B}"/>
              </a:ext>
            </a:extLst>
          </p:cNvPr>
          <p:cNvSpPr>
            <a:spLocks noGrp="1"/>
          </p:cNvSpPr>
          <p:nvPr>
            <p:ph type="hdr" sz="quarter"/>
          </p:nvPr>
        </p:nvSpPr>
        <p:spPr>
          <a:xfrm>
            <a:off x="0" y="0"/>
            <a:ext cx="3077740" cy="471054"/>
          </a:xfrm>
          <a:prstGeom prst="rect">
            <a:avLst/>
          </a:prstGeom>
        </p:spPr>
        <p:txBody>
          <a:bodyPr vert="horz" lIns="96616" tIns="48308" rIns="96616" bIns="48308" rtlCol="0"/>
          <a:lstStyle>
            <a:lvl1pPr algn="l">
              <a:defRPr sz="1300"/>
            </a:lvl1pPr>
          </a:lstStyle>
          <a:p>
            <a:endParaRPr lang="en-US"/>
          </a:p>
        </p:txBody>
      </p:sp>
      <p:sp>
        <p:nvSpPr>
          <p:cNvPr id="3" name="Date Placeholder 2">
            <a:extLst>
              <a:ext uri="{FF2B5EF4-FFF2-40B4-BE49-F238E27FC236}">
                <a16:creationId xmlns:a16="http://schemas.microsoft.com/office/drawing/2014/main" id="{506D1F08-FF42-95F6-3130-AE63E5604876}"/>
              </a:ext>
            </a:extLst>
          </p:cNvPr>
          <p:cNvSpPr>
            <a:spLocks noGrp="1"/>
          </p:cNvSpPr>
          <p:nvPr>
            <p:ph type="dt" sz="quarter" idx="1"/>
          </p:nvPr>
        </p:nvSpPr>
        <p:spPr>
          <a:xfrm>
            <a:off x="4023092" y="0"/>
            <a:ext cx="3077740" cy="471054"/>
          </a:xfrm>
          <a:prstGeom prst="rect">
            <a:avLst/>
          </a:prstGeom>
        </p:spPr>
        <p:txBody>
          <a:bodyPr vert="horz" lIns="96616" tIns="48308" rIns="96616" bIns="48308" rtlCol="0"/>
          <a:lstStyle>
            <a:lvl1pPr algn="r">
              <a:defRPr sz="1300"/>
            </a:lvl1pPr>
          </a:lstStyle>
          <a:p>
            <a:fld id="{8CD26A2A-0A96-0647-84E5-C82F2EFD9474}" type="datetimeFigureOut">
              <a:rPr lang="en-US" smtClean="0"/>
              <a:t>7/24/2025</a:t>
            </a:fld>
            <a:endParaRPr lang="en-US"/>
          </a:p>
        </p:txBody>
      </p:sp>
      <p:sp>
        <p:nvSpPr>
          <p:cNvPr id="4" name="Footer Placeholder 3">
            <a:extLst>
              <a:ext uri="{FF2B5EF4-FFF2-40B4-BE49-F238E27FC236}">
                <a16:creationId xmlns:a16="http://schemas.microsoft.com/office/drawing/2014/main" id="{4CD5B35B-A046-EC3C-A80E-3D9D12C14980}"/>
              </a:ext>
            </a:extLst>
          </p:cNvPr>
          <p:cNvSpPr>
            <a:spLocks noGrp="1"/>
          </p:cNvSpPr>
          <p:nvPr>
            <p:ph type="ftr" sz="quarter" idx="2"/>
          </p:nvPr>
        </p:nvSpPr>
        <p:spPr>
          <a:xfrm>
            <a:off x="0" y="8917423"/>
            <a:ext cx="3077740" cy="471053"/>
          </a:xfrm>
          <a:prstGeom prst="rect">
            <a:avLst/>
          </a:prstGeom>
        </p:spPr>
        <p:txBody>
          <a:bodyPr vert="horz" lIns="96616" tIns="48308" rIns="96616" bIns="48308"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7202DDE3-703C-8B4C-9506-EC0A39AACDD5}"/>
              </a:ext>
            </a:extLst>
          </p:cNvPr>
          <p:cNvSpPr>
            <a:spLocks noGrp="1"/>
          </p:cNvSpPr>
          <p:nvPr>
            <p:ph type="sldNum" sz="quarter" idx="3"/>
          </p:nvPr>
        </p:nvSpPr>
        <p:spPr>
          <a:xfrm>
            <a:off x="4023092" y="8917423"/>
            <a:ext cx="3077740" cy="471053"/>
          </a:xfrm>
          <a:prstGeom prst="rect">
            <a:avLst/>
          </a:prstGeom>
        </p:spPr>
        <p:txBody>
          <a:bodyPr vert="horz" lIns="96616" tIns="48308" rIns="96616" bIns="48308" rtlCol="0" anchor="b"/>
          <a:lstStyle>
            <a:lvl1pPr algn="r">
              <a:defRPr sz="1300"/>
            </a:lvl1pPr>
          </a:lstStyle>
          <a:p>
            <a:fld id="{BB8DC1D1-B6C2-C644-8BF1-C34DBFFE1C78}" type="slidenum">
              <a:rPr lang="en-US" smtClean="0"/>
              <a:t>‹Nº›</a:t>
            </a:fld>
            <a:endParaRPr lang="en-US"/>
          </a:p>
        </p:txBody>
      </p:sp>
    </p:spTree>
    <p:extLst>
      <p:ext uri="{BB962C8B-B14F-4D97-AF65-F5344CB8AC3E}">
        <p14:creationId xmlns:p14="http://schemas.microsoft.com/office/powerpoint/2010/main" val="933479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ED2950FC-64C0-50D7-5101-884A13ED2F1A}"/>
              </a:ext>
            </a:extLst>
          </p:cNvPr>
          <p:cNvSpPr>
            <a:spLocks noGrp="1"/>
          </p:cNvSpPr>
          <p:nvPr>
            <p:ph type="hdr" sz="quarter"/>
          </p:nvPr>
        </p:nvSpPr>
        <p:spPr>
          <a:xfrm>
            <a:off x="0" y="0"/>
            <a:ext cx="3077740" cy="471054"/>
          </a:xfrm>
          <a:prstGeom prst="rect">
            <a:avLst/>
          </a:prstGeom>
        </p:spPr>
        <p:txBody>
          <a:bodyPr vert="horz" lIns="96616" tIns="48308" rIns="96616" bIns="48308" rtlCol="0"/>
          <a:lstStyle>
            <a:lvl1pPr algn="l">
              <a:defRPr sz="1300"/>
            </a:lvl1pPr>
          </a:lstStyle>
          <a:p>
            <a:endParaRPr lang="en-US"/>
          </a:p>
        </p:txBody>
      </p:sp>
      <p:sp>
        <p:nvSpPr>
          <p:cNvPr id="9" name="Slide Image Placeholder 8">
            <a:extLst>
              <a:ext uri="{FF2B5EF4-FFF2-40B4-BE49-F238E27FC236}">
                <a16:creationId xmlns:a16="http://schemas.microsoft.com/office/drawing/2014/main" id="{CEA88831-A930-596B-0685-672024BE2711}"/>
              </a:ext>
            </a:extLst>
          </p:cNvPr>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6616" tIns="48308" rIns="96616" bIns="48308" rtlCol="0" anchor="ctr"/>
          <a:lstStyle/>
          <a:p>
            <a:endParaRPr lang="en-US"/>
          </a:p>
        </p:txBody>
      </p:sp>
      <p:sp>
        <p:nvSpPr>
          <p:cNvPr id="10" name="Footer Placeholder 9">
            <a:extLst>
              <a:ext uri="{FF2B5EF4-FFF2-40B4-BE49-F238E27FC236}">
                <a16:creationId xmlns:a16="http://schemas.microsoft.com/office/drawing/2014/main" id="{2A3FD0A0-F4FB-BC20-358F-C4F179AA8980}"/>
              </a:ext>
            </a:extLst>
          </p:cNvPr>
          <p:cNvSpPr>
            <a:spLocks noGrp="1"/>
          </p:cNvSpPr>
          <p:nvPr>
            <p:ph type="ftr" sz="quarter" idx="4"/>
          </p:nvPr>
        </p:nvSpPr>
        <p:spPr>
          <a:xfrm>
            <a:off x="0" y="8917423"/>
            <a:ext cx="3077740" cy="471053"/>
          </a:xfrm>
          <a:prstGeom prst="rect">
            <a:avLst/>
          </a:prstGeom>
        </p:spPr>
        <p:txBody>
          <a:bodyPr vert="horz" lIns="96616" tIns="48308" rIns="96616" bIns="48308" rtlCol="0" anchor="b"/>
          <a:lstStyle>
            <a:lvl1pPr algn="l">
              <a:defRPr sz="1300"/>
            </a:lvl1pPr>
          </a:lstStyle>
          <a:p>
            <a:endParaRPr lang="en-US"/>
          </a:p>
        </p:txBody>
      </p:sp>
      <p:sp>
        <p:nvSpPr>
          <p:cNvPr id="11" name="Date Placeholder 10">
            <a:extLst>
              <a:ext uri="{FF2B5EF4-FFF2-40B4-BE49-F238E27FC236}">
                <a16:creationId xmlns:a16="http://schemas.microsoft.com/office/drawing/2014/main" id="{2D389891-233D-6282-224F-6B8EC0182D20}"/>
              </a:ext>
            </a:extLst>
          </p:cNvPr>
          <p:cNvSpPr>
            <a:spLocks noGrp="1"/>
          </p:cNvSpPr>
          <p:nvPr>
            <p:ph type="dt" idx="1"/>
          </p:nvPr>
        </p:nvSpPr>
        <p:spPr>
          <a:xfrm>
            <a:off x="4023092" y="0"/>
            <a:ext cx="3077740" cy="471054"/>
          </a:xfrm>
          <a:prstGeom prst="rect">
            <a:avLst/>
          </a:prstGeom>
        </p:spPr>
        <p:txBody>
          <a:bodyPr vert="horz" lIns="96616" tIns="48308" rIns="96616" bIns="48308" rtlCol="0"/>
          <a:lstStyle>
            <a:lvl1pPr algn="r">
              <a:defRPr sz="1300"/>
            </a:lvl1pPr>
          </a:lstStyle>
          <a:p>
            <a:fld id="{5AD61DD8-56E8-44DB-8D68-9188DEA50502}" type="datetimeFigureOut">
              <a:rPr lang="en-US" smtClean="0"/>
              <a:t>7/24/2025</a:t>
            </a:fld>
            <a:endParaRPr lang="en-US"/>
          </a:p>
        </p:txBody>
      </p:sp>
      <p:sp>
        <p:nvSpPr>
          <p:cNvPr id="12" name="Notes Placeholder 11">
            <a:extLst>
              <a:ext uri="{FF2B5EF4-FFF2-40B4-BE49-F238E27FC236}">
                <a16:creationId xmlns:a16="http://schemas.microsoft.com/office/drawing/2014/main" id="{F2A2D99A-04B6-3AD9-B6DA-EEE29FB0DDFD}"/>
              </a:ext>
            </a:extLst>
          </p:cNvPr>
          <p:cNvSpPr>
            <a:spLocks noGrp="1"/>
          </p:cNvSpPr>
          <p:nvPr>
            <p:ph type="body" sz="quarter" idx="3"/>
          </p:nvPr>
        </p:nvSpPr>
        <p:spPr>
          <a:xfrm>
            <a:off x="710248" y="4518204"/>
            <a:ext cx="5681980" cy="3696712"/>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AEF4F81C-C1F0-7738-A271-96AF417D7F89}"/>
              </a:ext>
            </a:extLst>
          </p:cNvPr>
          <p:cNvSpPr>
            <a:spLocks noGrp="1"/>
          </p:cNvSpPr>
          <p:nvPr>
            <p:ph type="sldNum" sz="quarter" idx="5"/>
          </p:nvPr>
        </p:nvSpPr>
        <p:spPr>
          <a:xfrm>
            <a:off x="4023092" y="8917423"/>
            <a:ext cx="3077740" cy="471053"/>
          </a:xfrm>
          <a:prstGeom prst="rect">
            <a:avLst/>
          </a:prstGeom>
        </p:spPr>
        <p:txBody>
          <a:bodyPr vert="horz" lIns="96616" tIns="48308" rIns="96616" bIns="48308" rtlCol="0" anchor="b"/>
          <a:lstStyle>
            <a:lvl1pPr algn="r">
              <a:defRPr sz="1300"/>
            </a:lvl1pPr>
          </a:lstStyle>
          <a:p>
            <a:fld id="{C384C781-2765-427A-A960-385CE0D0CAB9}" type="slidenum">
              <a:rPr lang="en-US" smtClean="0"/>
              <a:t>‹Nº›</a:t>
            </a:fld>
            <a:endParaRPr lang="en-US"/>
          </a:p>
        </p:txBody>
      </p:sp>
    </p:spTree>
    <p:extLst>
      <p:ext uri="{BB962C8B-B14F-4D97-AF65-F5344CB8AC3E}">
        <p14:creationId xmlns:p14="http://schemas.microsoft.com/office/powerpoint/2010/main" val="42266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a:prstGeom prst="rect">
            <a:avLst/>
          </a:prstGeom>
        </p:spPr>
      </p:sp>
      <p:sp>
        <p:nvSpPr>
          <p:cNvPr id="3" name="Notes Placeholder 2"/>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1</a:t>
            </a:fld>
            <a:endParaRPr lang="en-US" altLang="zh-CN" noProof="0"/>
          </a:p>
        </p:txBody>
      </p:sp>
    </p:spTree>
    <p:extLst>
      <p:ext uri="{BB962C8B-B14F-4D97-AF65-F5344CB8AC3E}">
        <p14:creationId xmlns:p14="http://schemas.microsoft.com/office/powerpoint/2010/main" val="2014797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553B7-5CD5-7270-7AA4-AC9E7D7C8E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B19C1-B9CB-4C6D-58E4-900ADB341373}"/>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5E08653F-6C5A-7C36-6DAC-ADD80CEDDC5C}"/>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BFA2A-609D-5527-822F-F0ECD7B9A9BC}"/>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10</a:t>
            </a:fld>
            <a:endParaRPr lang="en-US" altLang="zh-CN" noProof="0"/>
          </a:p>
        </p:txBody>
      </p:sp>
    </p:spTree>
    <p:extLst>
      <p:ext uri="{BB962C8B-B14F-4D97-AF65-F5344CB8AC3E}">
        <p14:creationId xmlns:p14="http://schemas.microsoft.com/office/powerpoint/2010/main" val="3811723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A58E9-E113-0437-4CE3-9FB4FDFD2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8096B-7160-D42B-DED0-50642A392901}"/>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F5A183C6-4E89-C317-8FFC-1147DB0BAE49}"/>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4B23FF-0BD2-2A4C-300A-340A497C68ED}"/>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11</a:t>
            </a:fld>
            <a:endParaRPr lang="en-US" altLang="zh-CN" noProof="0"/>
          </a:p>
        </p:txBody>
      </p:sp>
    </p:spTree>
    <p:extLst>
      <p:ext uri="{BB962C8B-B14F-4D97-AF65-F5344CB8AC3E}">
        <p14:creationId xmlns:p14="http://schemas.microsoft.com/office/powerpoint/2010/main" val="2755449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C77CD-5A43-7BFA-F6DE-FDB4B61433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79B39-BC04-F857-BCDD-1E089E05252B}"/>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8F52998D-BA7D-E05D-0BC3-5791ACB8003E}"/>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9321A3E-F067-50F0-5AA5-B90FD58177F5}"/>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12</a:t>
            </a:fld>
            <a:endParaRPr lang="en-US" altLang="zh-CN" noProof="0"/>
          </a:p>
        </p:txBody>
      </p:sp>
    </p:spTree>
    <p:extLst>
      <p:ext uri="{BB962C8B-B14F-4D97-AF65-F5344CB8AC3E}">
        <p14:creationId xmlns:p14="http://schemas.microsoft.com/office/powerpoint/2010/main" val="3474569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23F68-4449-5194-A4F5-2D549F5FDA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D7DFB-6816-04C7-EEBC-A5D16B8EE0DD}"/>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B4FD929E-0E61-7131-7DA4-887020D2CAE4}"/>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4440E4D-AFB5-5D4A-0556-8F7037D0E49E}"/>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13</a:t>
            </a:fld>
            <a:endParaRPr lang="en-US" altLang="zh-CN" noProof="0"/>
          </a:p>
        </p:txBody>
      </p:sp>
    </p:spTree>
    <p:extLst>
      <p:ext uri="{BB962C8B-B14F-4D97-AF65-F5344CB8AC3E}">
        <p14:creationId xmlns:p14="http://schemas.microsoft.com/office/powerpoint/2010/main" val="118310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495AD-43B9-4ED5-8533-DA90C7FA35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FD023-F9F1-6280-3D03-81B8D1A0E555}"/>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8B07F5EC-2C79-554B-DFF8-CFD211877990}"/>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0A1E429-F53D-1735-00D5-1DF89DA70E02}"/>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14</a:t>
            </a:fld>
            <a:endParaRPr lang="en-US" altLang="zh-CN" noProof="0"/>
          </a:p>
        </p:txBody>
      </p:sp>
    </p:spTree>
    <p:extLst>
      <p:ext uri="{BB962C8B-B14F-4D97-AF65-F5344CB8AC3E}">
        <p14:creationId xmlns:p14="http://schemas.microsoft.com/office/powerpoint/2010/main" val="3219844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E3C8E-DC9B-A853-10E9-60C10E4C25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8AAF6-3B47-3E21-9B70-C2D4E344353A}"/>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F72CF677-0F7F-D230-62BF-967C31AB39D1}"/>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3F9AFF-1F20-638E-1EC1-DBCFCB065528}"/>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15</a:t>
            </a:fld>
            <a:endParaRPr lang="en-US" altLang="zh-CN" noProof="0"/>
          </a:p>
        </p:txBody>
      </p:sp>
    </p:spTree>
    <p:extLst>
      <p:ext uri="{BB962C8B-B14F-4D97-AF65-F5344CB8AC3E}">
        <p14:creationId xmlns:p14="http://schemas.microsoft.com/office/powerpoint/2010/main" val="3336801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6D184-DA41-10C9-DD1C-F19B2EAB11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3C71E5-ECA6-6332-992A-5E5EC8E69C58}"/>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CCBBEEC5-2D08-7DBB-BE05-B38851F4E24D}"/>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F4D1581-73F2-A3CE-C3DC-4A5D54F1C2DA}"/>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16</a:t>
            </a:fld>
            <a:endParaRPr lang="en-US" altLang="zh-CN" noProof="0"/>
          </a:p>
        </p:txBody>
      </p:sp>
    </p:spTree>
    <p:extLst>
      <p:ext uri="{BB962C8B-B14F-4D97-AF65-F5344CB8AC3E}">
        <p14:creationId xmlns:p14="http://schemas.microsoft.com/office/powerpoint/2010/main" val="3029926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0AEAA-AA2B-89A5-78A4-FBB5F0C27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EC56A-69FB-2650-DDA3-351F1397ADCF}"/>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8D3DDA68-7127-FB5A-12D6-0F516079B625}"/>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9227E17-7712-4CDC-7E58-97FD058A1C0A}"/>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17</a:t>
            </a:fld>
            <a:endParaRPr lang="en-US" altLang="zh-CN" noProof="0"/>
          </a:p>
        </p:txBody>
      </p:sp>
    </p:spTree>
    <p:extLst>
      <p:ext uri="{BB962C8B-B14F-4D97-AF65-F5344CB8AC3E}">
        <p14:creationId xmlns:p14="http://schemas.microsoft.com/office/powerpoint/2010/main" val="587964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DFA7E-08CC-EAD7-34DA-2394D72BF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FE42C-3929-BA4A-E87B-1E18E2115C75}"/>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E7E80024-2FB8-E80A-6296-A180A0A918A9}"/>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97B26E9-7D04-EFB6-618F-AACDFF35F74C}"/>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18</a:t>
            </a:fld>
            <a:endParaRPr lang="en-US" altLang="zh-CN" noProof="0"/>
          </a:p>
        </p:txBody>
      </p:sp>
    </p:spTree>
    <p:extLst>
      <p:ext uri="{BB962C8B-B14F-4D97-AF65-F5344CB8AC3E}">
        <p14:creationId xmlns:p14="http://schemas.microsoft.com/office/powerpoint/2010/main" val="534565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E1A32-819A-440E-9E6B-8555C9A97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23C8FF-9C90-D081-99C5-01293C19A1F4}"/>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14F2D280-7DB1-FB60-94B6-6A172DE728F8}"/>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044426-2A29-46C9-D7D9-4D7E723E4EE0}"/>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19</a:t>
            </a:fld>
            <a:endParaRPr lang="en-US" altLang="zh-CN" noProof="0"/>
          </a:p>
        </p:txBody>
      </p:sp>
    </p:spTree>
    <p:extLst>
      <p:ext uri="{BB962C8B-B14F-4D97-AF65-F5344CB8AC3E}">
        <p14:creationId xmlns:p14="http://schemas.microsoft.com/office/powerpoint/2010/main" val="1590357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a:prstGeom prst="rect">
            <a:avLst/>
          </a:prstGeom>
        </p:spPr>
      </p:sp>
      <p:sp>
        <p:nvSpPr>
          <p:cNvPr id="3" name="Notes Placeholder 2"/>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smtClean="0"/>
              <a:t>2</a:t>
            </a:fld>
            <a:endParaRPr lang="en-US" altLang="zh-CN"/>
          </a:p>
        </p:txBody>
      </p:sp>
    </p:spTree>
    <p:extLst>
      <p:ext uri="{BB962C8B-B14F-4D97-AF65-F5344CB8AC3E}">
        <p14:creationId xmlns:p14="http://schemas.microsoft.com/office/powerpoint/2010/main" val="2880906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0F1CA-8695-7904-E711-BC7D6DB58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E2EC1-95CD-022D-0811-B41C6CC50B3D}"/>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FCBD662B-E10D-C5D1-85EF-5DF487020108}"/>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ED30B8D-C080-C4BA-5A84-B148B01DDBF9}"/>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20</a:t>
            </a:fld>
            <a:endParaRPr lang="en-US" altLang="zh-CN" noProof="0"/>
          </a:p>
        </p:txBody>
      </p:sp>
    </p:spTree>
    <p:extLst>
      <p:ext uri="{BB962C8B-B14F-4D97-AF65-F5344CB8AC3E}">
        <p14:creationId xmlns:p14="http://schemas.microsoft.com/office/powerpoint/2010/main" val="2921763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90516-1E18-2852-AD5B-77763E789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A669D-6413-FEFA-084B-143E8D92933C}"/>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C10ED32D-DF04-B9A2-E6AE-BF2374FB054F}"/>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0B912CD-A19E-B473-36BE-224DDECECF01}"/>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21</a:t>
            </a:fld>
            <a:endParaRPr lang="en-US" altLang="zh-CN" noProof="0"/>
          </a:p>
        </p:txBody>
      </p:sp>
    </p:spTree>
    <p:extLst>
      <p:ext uri="{BB962C8B-B14F-4D97-AF65-F5344CB8AC3E}">
        <p14:creationId xmlns:p14="http://schemas.microsoft.com/office/powerpoint/2010/main" val="1070737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4530A-612B-4791-D14F-6B001DF83B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F92D3-9FAF-39DD-C065-95C8BF7BEEFD}"/>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94270424-1FEB-7136-1B7A-E7916BEF84C0}"/>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FB35253-8DE8-7A7E-AC9B-37B5D1E61AA6}"/>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22</a:t>
            </a:fld>
            <a:endParaRPr lang="en-US" altLang="zh-CN" noProof="0"/>
          </a:p>
        </p:txBody>
      </p:sp>
    </p:spTree>
    <p:extLst>
      <p:ext uri="{BB962C8B-B14F-4D97-AF65-F5344CB8AC3E}">
        <p14:creationId xmlns:p14="http://schemas.microsoft.com/office/powerpoint/2010/main" val="1827066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C384C781-2765-427A-A960-385CE0D0CAB9}" type="slidenum">
              <a:rPr lang="en-US" smtClean="0"/>
              <a:t>24</a:t>
            </a:fld>
            <a:endParaRPr lang="en-US"/>
          </a:p>
        </p:txBody>
      </p:sp>
    </p:spTree>
    <p:extLst>
      <p:ext uri="{BB962C8B-B14F-4D97-AF65-F5344CB8AC3E}">
        <p14:creationId xmlns:p14="http://schemas.microsoft.com/office/powerpoint/2010/main" val="195312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C384C781-2765-427A-A960-385CE0D0CAB9}" type="slidenum">
              <a:rPr lang="en-US" smtClean="0"/>
              <a:t>25</a:t>
            </a:fld>
            <a:endParaRPr lang="en-US"/>
          </a:p>
        </p:txBody>
      </p:sp>
    </p:spTree>
    <p:extLst>
      <p:ext uri="{BB962C8B-B14F-4D97-AF65-F5344CB8AC3E}">
        <p14:creationId xmlns:p14="http://schemas.microsoft.com/office/powerpoint/2010/main" val="3784670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C384C781-2765-427A-A960-385CE0D0CAB9}" type="slidenum">
              <a:rPr lang="en-US" smtClean="0"/>
              <a:t>26</a:t>
            </a:fld>
            <a:endParaRPr lang="en-US"/>
          </a:p>
        </p:txBody>
      </p:sp>
    </p:spTree>
    <p:extLst>
      <p:ext uri="{BB962C8B-B14F-4D97-AF65-F5344CB8AC3E}">
        <p14:creationId xmlns:p14="http://schemas.microsoft.com/office/powerpoint/2010/main" val="2560031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C384C781-2765-427A-A960-385CE0D0CAB9}" type="slidenum">
              <a:rPr lang="en-US" smtClean="0"/>
              <a:t>27</a:t>
            </a:fld>
            <a:endParaRPr lang="en-US"/>
          </a:p>
        </p:txBody>
      </p:sp>
    </p:spTree>
    <p:extLst>
      <p:ext uri="{BB962C8B-B14F-4D97-AF65-F5344CB8AC3E}">
        <p14:creationId xmlns:p14="http://schemas.microsoft.com/office/powerpoint/2010/main" val="774341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C384C781-2765-427A-A960-385CE0D0CAB9}" type="slidenum">
              <a:rPr lang="en-US" smtClean="0"/>
              <a:t>28</a:t>
            </a:fld>
            <a:endParaRPr lang="en-US"/>
          </a:p>
        </p:txBody>
      </p:sp>
    </p:spTree>
    <p:extLst>
      <p:ext uri="{BB962C8B-B14F-4D97-AF65-F5344CB8AC3E}">
        <p14:creationId xmlns:p14="http://schemas.microsoft.com/office/powerpoint/2010/main" val="1221597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C384C781-2765-427A-A960-385CE0D0CAB9}" type="slidenum">
              <a:rPr lang="en-US" smtClean="0"/>
              <a:t>29</a:t>
            </a:fld>
            <a:endParaRPr lang="en-US"/>
          </a:p>
        </p:txBody>
      </p:sp>
    </p:spTree>
    <p:extLst>
      <p:ext uri="{BB962C8B-B14F-4D97-AF65-F5344CB8AC3E}">
        <p14:creationId xmlns:p14="http://schemas.microsoft.com/office/powerpoint/2010/main" val="505664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C384C781-2765-427A-A960-385CE0D0CAB9}" type="slidenum">
              <a:rPr lang="en-US" smtClean="0"/>
              <a:t>30</a:t>
            </a:fld>
            <a:endParaRPr lang="en-US"/>
          </a:p>
        </p:txBody>
      </p:sp>
    </p:spTree>
    <p:extLst>
      <p:ext uri="{BB962C8B-B14F-4D97-AF65-F5344CB8AC3E}">
        <p14:creationId xmlns:p14="http://schemas.microsoft.com/office/powerpoint/2010/main" val="1263399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a:prstGeom prst="rect">
            <a:avLst/>
          </a:prstGeom>
        </p:spPr>
      </p:sp>
      <p:sp>
        <p:nvSpPr>
          <p:cNvPr id="3" name="Notes Placeholder 2"/>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3</a:t>
            </a:fld>
            <a:endParaRPr lang="en-US" altLang="zh-CN" noProof="0"/>
          </a:p>
        </p:txBody>
      </p:sp>
    </p:spTree>
    <p:extLst>
      <p:ext uri="{BB962C8B-B14F-4D97-AF65-F5344CB8AC3E}">
        <p14:creationId xmlns:p14="http://schemas.microsoft.com/office/powerpoint/2010/main" val="1337937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CDDB0-AD74-FE5C-CE0C-1AB07339457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F212478-1DB8-FF97-5585-8EEB3E65E6F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C14015E-BBE4-3390-8802-85A2194498D4}"/>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FA637115-D39A-EE92-AA0F-79581D9B8C35}"/>
              </a:ext>
            </a:extLst>
          </p:cNvPr>
          <p:cNvSpPr>
            <a:spLocks noGrp="1"/>
          </p:cNvSpPr>
          <p:nvPr>
            <p:ph type="sldNum" sz="quarter" idx="5"/>
          </p:nvPr>
        </p:nvSpPr>
        <p:spPr/>
        <p:txBody>
          <a:bodyPr/>
          <a:lstStyle/>
          <a:p>
            <a:fld id="{C384C781-2765-427A-A960-385CE0D0CAB9}" type="slidenum">
              <a:rPr lang="en-US" smtClean="0"/>
              <a:t>31</a:t>
            </a:fld>
            <a:endParaRPr lang="en-US"/>
          </a:p>
        </p:txBody>
      </p:sp>
    </p:spTree>
    <p:extLst>
      <p:ext uri="{BB962C8B-B14F-4D97-AF65-F5344CB8AC3E}">
        <p14:creationId xmlns:p14="http://schemas.microsoft.com/office/powerpoint/2010/main" val="2931391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C384C781-2765-427A-A960-385CE0D0CAB9}" type="slidenum">
              <a:rPr lang="en-US" smtClean="0"/>
              <a:t>32</a:t>
            </a:fld>
            <a:endParaRPr lang="en-US"/>
          </a:p>
        </p:txBody>
      </p:sp>
    </p:spTree>
    <p:extLst>
      <p:ext uri="{BB962C8B-B14F-4D97-AF65-F5344CB8AC3E}">
        <p14:creationId xmlns:p14="http://schemas.microsoft.com/office/powerpoint/2010/main" val="3204396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C384C781-2765-427A-A960-385CE0D0CAB9}" type="slidenum">
              <a:rPr lang="en-US" smtClean="0"/>
              <a:t>33</a:t>
            </a:fld>
            <a:endParaRPr lang="en-US"/>
          </a:p>
        </p:txBody>
      </p:sp>
    </p:spTree>
    <p:extLst>
      <p:ext uri="{BB962C8B-B14F-4D97-AF65-F5344CB8AC3E}">
        <p14:creationId xmlns:p14="http://schemas.microsoft.com/office/powerpoint/2010/main" val="2902987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18B67-3AE6-3261-63FB-0FD1C639C57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EA939D6-4E69-5442-7B53-0C82F8E4440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20DF3D6-1D37-D895-0D20-7C5F5DEE603B}"/>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1C8B5A08-F6B4-7022-B58A-5BE4693BA04B}"/>
              </a:ext>
            </a:extLst>
          </p:cNvPr>
          <p:cNvSpPr>
            <a:spLocks noGrp="1"/>
          </p:cNvSpPr>
          <p:nvPr>
            <p:ph type="sldNum" sz="quarter" idx="5"/>
          </p:nvPr>
        </p:nvSpPr>
        <p:spPr/>
        <p:txBody>
          <a:bodyPr/>
          <a:lstStyle/>
          <a:p>
            <a:fld id="{C384C781-2765-427A-A960-385CE0D0CAB9}" type="slidenum">
              <a:rPr lang="en-US" smtClean="0"/>
              <a:t>34</a:t>
            </a:fld>
            <a:endParaRPr lang="en-US"/>
          </a:p>
        </p:txBody>
      </p:sp>
    </p:spTree>
    <p:extLst>
      <p:ext uri="{BB962C8B-B14F-4D97-AF65-F5344CB8AC3E}">
        <p14:creationId xmlns:p14="http://schemas.microsoft.com/office/powerpoint/2010/main" val="375460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C384C781-2765-427A-A960-385CE0D0CAB9}" type="slidenum">
              <a:rPr lang="en-US" smtClean="0"/>
              <a:t>35</a:t>
            </a:fld>
            <a:endParaRPr lang="en-US"/>
          </a:p>
        </p:txBody>
      </p:sp>
    </p:spTree>
    <p:extLst>
      <p:ext uri="{BB962C8B-B14F-4D97-AF65-F5344CB8AC3E}">
        <p14:creationId xmlns:p14="http://schemas.microsoft.com/office/powerpoint/2010/main" val="250521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1665A-0006-3DC4-8A2C-FB9E17303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BA46F-4F12-8584-8993-11029DC74253}"/>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219C5259-E98D-30B2-FF97-827E259BB1C7}"/>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C869CF7-68EC-4A1D-BA59-9B9A108A71B5}"/>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36</a:t>
            </a:fld>
            <a:endParaRPr lang="en-US" altLang="zh-CN" noProof="0"/>
          </a:p>
        </p:txBody>
      </p:sp>
    </p:spTree>
    <p:extLst>
      <p:ext uri="{BB962C8B-B14F-4D97-AF65-F5344CB8AC3E}">
        <p14:creationId xmlns:p14="http://schemas.microsoft.com/office/powerpoint/2010/main" val="29345267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04329-2F2F-49FA-AADB-FB62A66F1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D72B8F-B41A-A2C0-AAC5-2ADD14DE5FCC}"/>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9EC863E6-D10F-3076-CDD8-030330AA3F01}"/>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D3BEBE-851D-E5E5-005A-E0682FB16B58}"/>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41</a:t>
            </a:fld>
            <a:endParaRPr lang="en-US" altLang="zh-CN" noProof="0"/>
          </a:p>
        </p:txBody>
      </p:sp>
    </p:spTree>
    <p:extLst>
      <p:ext uri="{BB962C8B-B14F-4D97-AF65-F5344CB8AC3E}">
        <p14:creationId xmlns:p14="http://schemas.microsoft.com/office/powerpoint/2010/main" val="2942099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034B3-F324-6FF5-5DD8-9C76AA9E5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5A9F75-4663-5217-7C70-D16A670E11B8}"/>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2541EF74-FAFF-C0CE-4411-BABA8122A681}"/>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F8AA3B-0CC0-8A59-7EE6-3106D1CAABAE}"/>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42</a:t>
            </a:fld>
            <a:endParaRPr lang="en-US" altLang="zh-CN" noProof="0"/>
          </a:p>
        </p:txBody>
      </p:sp>
    </p:spTree>
    <p:extLst>
      <p:ext uri="{BB962C8B-B14F-4D97-AF65-F5344CB8AC3E}">
        <p14:creationId xmlns:p14="http://schemas.microsoft.com/office/powerpoint/2010/main" val="2341915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648A5-F011-C27E-4028-8676E8375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D4163-7EA4-7E14-C1B2-EA5D436CA93A}"/>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2DCE38BE-4D56-861F-6AFE-7B01BCE88545}"/>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89DA9C-9D27-6B01-EB60-25961FFEE0D4}"/>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43</a:t>
            </a:fld>
            <a:endParaRPr lang="en-US" altLang="zh-CN" noProof="0"/>
          </a:p>
        </p:txBody>
      </p:sp>
    </p:spTree>
    <p:extLst>
      <p:ext uri="{BB962C8B-B14F-4D97-AF65-F5344CB8AC3E}">
        <p14:creationId xmlns:p14="http://schemas.microsoft.com/office/powerpoint/2010/main" val="4561159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405C7-195E-CAFC-8E14-33742103C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67D72F-D54F-51CA-2530-57E6A1BA8679}"/>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878104E7-420A-84F8-C532-81ED813FD4F6}"/>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BB546DF-E091-C3D4-0234-A11F98813956}"/>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44</a:t>
            </a:fld>
            <a:endParaRPr lang="en-US" altLang="zh-CN" noProof="0"/>
          </a:p>
        </p:txBody>
      </p:sp>
    </p:spTree>
    <p:extLst>
      <p:ext uri="{BB962C8B-B14F-4D97-AF65-F5344CB8AC3E}">
        <p14:creationId xmlns:p14="http://schemas.microsoft.com/office/powerpoint/2010/main" val="805721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DCB6C-ABEA-4A6E-D202-A85CE256F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24717-7494-E133-1D52-730FFDB816ED}"/>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A7D355BA-A37D-9F7B-FF0A-45DC83151AC8}"/>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9CDC712-270D-024B-C84B-5B4AFAED5DCC}"/>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4</a:t>
            </a:fld>
            <a:endParaRPr lang="en-US" altLang="zh-CN" noProof="0"/>
          </a:p>
        </p:txBody>
      </p:sp>
    </p:spTree>
    <p:extLst>
      <p:ext uri="{BB962C8B-B14F-4D97-AF65-F5344CB8AC3E}">
        <p14:creationId xmlns:p14="http://schemas.microsoft.com/office/powerpoint/2010/main" val="203273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F5CD5-6157-ED48-4C5D-9594CDC2EC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5330B-12B0-FAB2-3B9D-42E1B857EA63}"/>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53DB2A5A-0871-E1D6-BBB7-2037E97D4F8A}"/>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E4B7395-98A3-116A-DB32-1CCA804E1151}"/>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45</a:t>
            </a:fld>
            <a:endParaRPr lang="en-US" altLang="zh-CN" noProof="0"/>
          </a:p>
        </p:txBody>
      </p:sp>
    </p:spTree>
    <p:extLst>
      <p:ext uri="{BB962C8B-B14F-4D97-AF65-F5344CB8AC3E}">
        <p14:creationId xmlns:p14="http://schemas.microsoft.com/office/powerpoint/2010/main" val="4249996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8F890-9D64-AE12-9D5A-763491E63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B65D7-8BB6-7266-F32A-BA08B74CE246}"/>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8FF3DF21-9285-8209-2E4B-747BA6CD7FCE}"/>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2BE15E1-24B2-9302-C612-1CB809BD8F50}"/>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46</a:t>
            </a:fld>
            <a:endParaRPr lang="en-US" altLang="zh-CN" noProof="0"/>
          </a:p>
        </p:txBody>
      </p:sp>
    </p:spTree>
    <p:extLst>
      <p:ext uri="{BB962C8B-B14F-4D97-AF65-F5344CB8AC3E}">
        <p14:creationId xmlns:p14="http://schemas.microsoft.com/office/powerpoint/2010/main" val="2731923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0BBDA-78F6-7103-7BBF-220A9F742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53AA8-0B4F-7BF2-91D5-551EF74BB813}"/>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0EBF506A-1227-8929-D344-99DC919B2F40}"/>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14E520-AE48-AACA-2974-FC5DA01ED9B4}"/>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47</a:t>
            </a:fld>
            <a:endParaRPr lang="en-US" altLang="zh-CN" noProof="0"/>
          </a:p>
        </p:txBody>
      </p:sp>
    </p:spTree>
    <p:extLst>
      <p:ext uri="{BB962C8B-B14F-4D97-AF65-F5344CB8AC3E}">
        <p14:creationId xmlns:p14="http://schemas.microsoft.com/office/powerpoint/2010/main" val="10587789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B1D08-9B20-29CE-6712-81F39130C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CA299-EB2F-38F5-67ED-ACA03E7CE372}"/>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6FCF5B50-E8DF-6255-F5E8-919D78908747}"/>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F5C6BDE-716E-06D8-F879-71D96D935BC5}"/>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48</a:t>
            </a:fld>
            <a:endParaRPr lang="en-US" altLang="zh-CN" noProof="0"/>
          </a:p>
        </p:txBody>
      </p:sp>
    </p:spTree>
    <p:extLst>
      <p:ext uri="{BB962C8B-B14F-4D97-AF65-F5344CB8AC3E}">
        <p14:creationId xmlns:p14="http://schemas.microsoft.com/office/powerpoint/2010/main" val="17185987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B964E-3245-0DCF-3835-B2B0B82B1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3F22F1-A6CB-753B-F0AD-91B45E71A6D8}"/>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D3C12E76-6801-CFC2-26F8-68EBC9D3907F}"/>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EF7B540-6AE2-A1B1-A6C6-0B91D9A39C89}"/>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49</a:t>
            </a:fld>
            <a:endParaRPr lang="en-US" altLang="zh-CN" noProof="0"/>
          </a:p>
        </p:txBody>
      </p:sp>
    </p:spTree>
    <p:extLst>
      <p:ext uri="{BB962C8B-B14F-4D97-AF65-F5344CB8AC3E}">
        <p14:creationId xmlns:p14="http://schemas.microsoft.com/office/powerpoint/2010/main" val="9249848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4619B-620D-0B47-48B6-5F98B1965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0E189-FF8D-6831-F3B6-29E44A3EBF92}"/>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0B8BF2C8-B029-7CA3-1F67-099268864737}"/>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5E7391-EBC8-B800-3E99-4A35CA65C8F8}"/>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50</a:t>
            </a:fld>
            <a:endParaRPr lang="en-US" altLang="zh-CN" noProof="0"/>
          </a:p>
        </p:txBody>
      </p:sp>
    </p:spTree>
    <p:extLst>
      <p:ext uri="{BB962C8B-B14F-4D97-AF65-F5344CB8AC3E}">
        <p14:creationId xmlns:p14="http://schemas.microsoft.com/office/powerpoint/2010/main" val="33657508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9234B-48BA-60B9-256F-19B3D10D9D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D8592-6F98-716A-F017-EED853387A16}"/>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AE0CD909-17DD-9DE9-1B8B-7FDD519AAFA2}"/>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87392E-9879-5E48-D219-06E8AFB8257C}"/>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51</a:t>
            </a:fld>
            <a:endParaRPr lang="en-US" altLang="zh-CN" noProof="0"/>
          </a:p>
        </p:txBody>
      </p:sp>
    </p:spTree>
    <p:extLst>
      <p:ext uri="{BB962C8B-B14F-4D97-AF65-F5344CB8AC3E}">
        <p14:creationId xmlns:p14="http://schemas.microsoft.com/office/powerpoint/2010/main" val="255246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7F4DC-45D7-BD57-680D-D6874EF68E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F79D5-D759-7906-5875-AA6EE7058D44}"/>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06113468-1FD2-64B1-9FD1-6467F2A4C759}"/>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E7010C4-09DD-D233-5DB7-A4A6BEE78310}"/>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67</a:t>
            </a:fld>
            <a:endParaRPr lang="en-US" altLang="zh-CN" noProof="0"/>
          </a:p>
        </p:txBody>
      </p:sp>
    </p:spTree>
    <p:extLst>
      <p:ext uri="{BB962C8B-B14F-4D97-AF65-F5344CB8AC3E}">
        <p14:creationId xmlns:p14="http://schemas.microsoft.com/office/powerpoint/2010/main" val="24958588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8F03C-3FB6-332A-339E-282FAC860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BCCB7-4337-4F34-957B-8CFFFAC0B08E}"/>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6CA4FCBD-F0C2-FD33-A512-83FCA85720FF}"/>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22E1DD-2713-F0B3-2073-1B3F4ADBDBA4}"/>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68</a:t>
            </a:fld>
            <a:endParaRPr lang="en-US" altLang="zh-CN" noProof="0"/>
          </a:p>
        </p:txBody>
      </p:sp>
    </p:spTree>
    <p:extLst>
      <p:ext uri="{BB962C8B-B14F-4D97-AF65-F5344CB8AC3E}">
        <p14:creationId xmlns:p14="http://schemas.microsoft.com/office/powerpoint/2010/main" val="23057960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5F307-D2A8-00F9-D3E1-C5AF8D30A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2997F7-68C3-0E52-4BB8-92774DA02811}"/>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37367230-AFFD-A388-3A51-EE33E482993C}"/>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CA1F57-E3CE-EFDD-0CA3-10A068B9819E}"/>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70</a:t>
            </a:fld>
            <a:endParaRPr lang="en-US" altLang="zh-CN" noProof="0"/>
          </a:p>
        </p:txBody>
      </p:sp>
    </p:spTree>
    <p:extLst>
      <p:ext uri="{BB962C8B-B14F-4D97-AF65-F5344CB8AC3E}">
        <p14:creationId xmlns:p14="http://schemas.microsoft.com/office/powerpoint/2010/main" val="14804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7FFD4-1FB9-E233-2FBC-5D0B04BAD9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FA1824-4332-A25B-B3C2-677DB4723356}"/>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30D4ED92-F1E8-D5CB-AB56-78130112F519}"/>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7FD3DA7-B68E-EAE0-49EE-CF577F9545D7}"/>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5</a:t>
            </a:fld>
            <a:endParaRPr lang="en-US" altLang="zh-CN" noProof="0"/>
          </a:p>
        </p:txBody>
      </p:sp>
    </p:spTree>
    <p:extLst>
      <p:ext uri="{BB962C8B-B14F-4D97-AF65-F5344CB8AC3E}">
        <p14:creationId xmlns:p14="http://schemas.microsoft.com/office/powerpoint/2010/main" val="24045956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B1DBF-CC70-2FA9-FF4F-75467F41B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4D5CF1-77D8-5C9E-CE70-1F6043B8DE4A}"/>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53FA2142-16C3-2C9A-6CDE-D327C5963F67}"/>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7992583-5E33-7660-8D73-E7F2B8B1495D}"/>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71</a:t>
            </a:fld>
            <a:endParaRPr lang="en-US" altLang="zh-CN" noProof="0"/>
          </a:p>
        </p:txBody>
      </p:sp>
    </p:spTree>
    <p:extLst>
      <p:ext uri="{BB962C8B-B14F-4D97-AF65-F5344CB8AC3E}">
        <p14:creationId xmlns:p14="http://schemas.microsoft.com/office/powerpoint/2010/main" val="1905382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3E336-68E4-6BB2-AE55-76045D56E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503FCF-E59C-7752-AAA0-6C230943FD8B}"/>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49F93640-9862-39F1-9ADA-22CE44D4E22D}"/>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9DC575E-1132-3643-9EE7-7F4B013F2B3A}"/>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72</a:t>
            </a:fld>
            <a:endParaRPr lang="en-US" altLang="zh-CN" noProof="0"/>
          </a:p>
        </p:txBody>
      </p:sp>
    </p:spTree>
    <p:extLst>
      <p:ext uri="{BB962C8B-B14F-4D97-AF65-F5344CB8AC3E}">
        <p14:creationId xmlns:p14="http://schemas.microsoft.com/office/powerpoint/2010/main" val="12872846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92982-0CB5-1CDB-4642-EA2FB0A15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2746A8-26E4-7BBC-6098-CB83A91048AE}"/>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4350097A-77B8-EFEA-EB64-D713837E6CAD}"/>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F6F4DDE-94ED-637F-953F-10589CB49F6A}"/>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73</a:t>
            </a:fld>
            <a:endParaRPr lang="en-US" altLang="zh-CN" noProof="0"/>
          </a:p>
        </p:txBody>
      </p:sp>
    </p:spTree>
    <p:extLst>
      <p:ext uri="{BB962C8B-B14F-4D97-AF65-F5344CB8AC3E}">
        <p14:creationId xmlns:p14="http://schemas.microsoft.com/office/powerpoint/2010/main" val="40818141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501D4-6EDC-5DBA-2B02-BAC3E0524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9E003-63B5-C4E9-1EE9-BB6A5EDF6262}"/>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9FB22BC4-2CB5-A5CC-E3C3-49482037E74B}"/>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11CAD6E-FE73-6094-6E14-219F1D8A8A55}"/>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74</a:t>
            </a:fld>
            <a:endParaRPr lang="en-US" altLang="zh-CN" noProof="0"/>
          </a:p>
        </p:txBody>
      </p:sp>
    </p:spTree>
    <p:extLst>
      <p:ext uri="{BB962C8B-B14F-4D97-AF65-F5344CB8AC3E}">
        <p14:creationId xmlns:p14="http://schemas.microsoft.com/office/powerpoint/2010/main" val="7391617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74A19-E4A1-7BC4-6580-F9283CC5E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00E88D-3F3C-3E90-536F-322767D631D1}"/>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7203218D-0BBD-A583-39D0-0309B2271E45}"/>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08D5F04-D4CE-CFA6-734E-72ACFFE96AB0}"/>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75</a:t>
            </a:fld>
            <a:endParaRPr lang="en-US" altLang="zh-CN" noProof="0"/>
          </a:p>
        </p:txBody>
      </p:sp>
    </p:spTree>
    <p:extLst>
      <p:ext uri="{BB962C8B-B14F-4D97-AF65-F5344CB8AC3E}">
        <p14:creationId xmlns:p14="http://schemas.microsoft.com/office/powerpoint/2010/main" val="25859447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B94C5-58EF-8F2C-4D29-83C15E015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B9DF7-BE60-CB00-B1C7-F47D7547CA9B}"/>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0F457C7F-68E1-8F1E-4F80-91D027121D04}"/>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D328C9-F7B3-815B-0B1E-0CD995E379C7}"/>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76</a:t>
            </a:fld>
            <a:endParaRPr lang="en-US" altLang="zh-CN" noProof="0"/>
          </a:p>
        </p:txBody>
      </p:sp>
    </p:spTree>
    <p:extLst>
      <p:ext uri="{BB962C8B-B14F-4D97-AF65-F5344CB8AC3E}">
        <p14:creationId xmlns:p14="http://schemas.microsoft.com/office/powerpoint/2010/main" val="3802054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C384C781-2765-427A-A960-385CE0D0CAB9}" type="slidenum">
              <a:rPr lang="en-US" smtClean="0"/>
              <a:t>6</a:t>
            </a:fld>
            <a:endParaRPr lang="en-US"/>
          </a:p>
        </p:txBody>
      </p:sp>
    </p:spTree>
    <p:extLst>
      <p:ext uri="{BB962C8B-B14F-4D97-AF65-F5344CB8AC3E}">
        <p14:creationId xmlns:p14="http://schemas.microsoft.com/office/powerpoint/2010/main" val="1145900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E279A-7974-7CFA-84A6-8D6DF6F71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ABC991-68C5-EDFF-77F8-942F041B2D7C}"/>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4DB18129-FA1E-6DA9-C94B-24D4F694F804}"/>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51CE36-DCBF-7D41-DAA2-365B7F822E00}"/>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7</a:t>
            </a:fld>
            <a:endParaRPr lang="en-US" altLang="zh-CN" noProof="0"/>
          </a:p>
        </p:txBody>
      </p:sp>
    </p:spTree>
    <p:extLst>
      <p:ext uri="{BB962C8B-B14F-4D97-AF65-F5344CB8AC3E}">
        <p14:creationId xmlns:p14="http://schemas.microsoft.com/office/powerpoint/2010/main" val="1671671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E3AD-6CC5-AEF9-2010-AEA34F038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EBB42-86CD-423E-7D3E-7026D8F040E4}"/>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7BF138AE-876E-61B6-64AD-D7A07DF6B8B0}"/>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15A2777-1986-7BFB-B0DE-C546CD883DFB}"/>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8</a:t>
            </a:fld>
            <a:endParaRPr lang="en-US" altLang="zh-CN" noProof="0"/>
          </a:p>
        </p:txBody>
      </p:sp>
    </p:spTree>
    <p:extLst>
      <p:ext uri="{BB962C8B-B14F-4D97-AF65-F5344CB8AC3E}">
        <p14:creationId xmlns:p14="http://schemas.microsoft.com/office/powerpoint/2010/main" val="3906691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C6E10-B050-BDF3-CECA-409EC407A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4E8EE-1748-6DFB-C423-7CCFA79ABE61}"/>
              </a:ext>
            </a:extLst>
          </p:cNvPr>
          <p:cNvSpPr>
            <a:spLocks noGrp="1" noRot="1" noChangeAspect="1"/>
          </p:cNvSpPr>
          <p:nvPr>
            <p:ph type="sldImg"/>
          </p:nvPr>
        </p:nvSpPr>
        <p:spPr>
          <a:xfrm>
            <a:off x="735013" y="1173163"/>
            <a:ext cx="5632450" cy="3168650"/>
          </a:xfrm>
          <a:prstGeom prst="rect">
            <a:avLst/>
          </a:prstGeom>
        </p:spPr>
      </p:sp>
      <p:sp>
        <p:nvSpPr>
          <p:cNvPr id="3" name="Notes Placeholder 2">
            <a:extLst>
              <a:ext uri="{FF2B5EF4-FFF2-40B4-BE49-F238E27FC236}">
                <a16:creationId xmlns:a16="http://schemas.microsoft.com/office/drawing/2014/main" id="{0807F20F-5087-F998-35E6-5EA722A7EFE2}"/>
              </a:ext>
            </a:extLst>
          </p:cNvPr>
          <p:cNvSpPr>
            <a:spLocks noGrp="1"/>
          </p:cNvSpPr>
          <p:nvPr>
            <p:ph type="body" idx="1"/>
          </p:nvPr>
        </p:nvSpPr>
        <p:spPr>
          <a:xfrm>
            <a:off x="710248" y="4518204"/>
            <a:ext cx="5681980" cy="369671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C5E8CF-D143-EB60-42B5-B8F09087EE55}"/>
              </a:ext>
            </a:extLst>
          </p:cNvPr>
          <p:cNvSpPr>
            <a:spLocks noGrp="1"/>
          </p:cNvSpPr>
          <p:nvPr>
            <p:ph type="sldNum" sz="quarter" idx="5"/>
          </p:nvPr>
        </p:nvSpPr>
        <p:spPr>
          <a:xfrm>
            <a:off x="4023092" y="8917423"/>
            <a:ext cx="3077740" cy="471053"/>
          </a:xfrm>
          <a:prstGeom prst="rect">
            <a:avLst/>
          </a:prstGeom>
        </p:spPr>
        <p:txBody>
          <a:bodyPr/>
          <a:lstStyle/>
          <a:p>
            <a:fld id="{017105BD-6D6F-49DB-9DE4-D4A6452D7E5F}" type="slidenum">
              <a:rPr lang="en-US" altLang="zh-CN" noProof="0" smtClean="0"/>
              <a:t>9</a:t>
            </a:fld>
            <a:endParaRPr lang="en-US" altLang="zh-CN" noProof="0"/>
          </a:p>
        </p:txBody>
      </p:sp>
    </p:spTree>
    <p:extLst>
      <p:ext uri="{BB962C8B-B14F-4D97-AF65-F5344CB8AC3E}">
        <p14:creationId xmlns:p14="http://schemas.microsoft.com/office/powerpoint/2010/main" val="4095619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3">
            <a:alpha val="2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484764" y="1986926"/>
            <a:ext cx="5257793" cy="2057441"/>
          </a:xfrm>
        </p:spPr>
        <p:txBody>
          <a:bodyPr>
            <a:noAutofit/>
          </a:bodyPr>
          <a:lstStyle/>
          <a:p>
            <a:r>
              <a:rPr lang="en-US" noProof="0"/>
              <a:t>Click to edit Master title style</a:t>
            </a:r>
          </a:p>
        </p:txBody>
      </p:sp>
      <p:cxnSp>
        <p:nvCxnSpPr>
          <p:cNvPr id="24" name="Straight Connector 2">
            <a:extLst>
              <a:ext uri="{FF2B5EF4-FFF2-40B4-BE49-F238E27FC236}">
                <a16:creationId xmlns:a16="http://schemas.microsoft.com/office/drawing/2014/main" id="{F1FCCFDB-D985-4322-AC87-F69214893708}"/>
              </a:ext>
            </a:extLst>
          </p:cNvPr>
          <p:cNvCxnSpPr/>
          <p:nvPr userDrawn="1"/>
        </p:nvCxnSpPr>
        <p:spPr>
          <a:xfrm>
            <a:off x="1509005" y="4172084"/>
            <a:ext cx="0" cy="760288"/>
          </a:xfrm>
          <a:prstGeom prst="line">
            <a:avLst/>
          </a:prstGeom>
          <a:noFill/>
          <a:ln w="19050" cap="flat" cmpd="sng" algn="ctr">
            <a:solidFill>
              <a:srgbClr val="D84400"/>
            </a:solidFill>
            <a:prstDash val="solid"/>
            <a:miter lim="800000"/>
          </a:ln>
          <a:effectLst/>
        </p:spPr>
      </p:cxn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hasCustomPrompt="1"/>
          </p:nvPr>
        </p:nvSpPr>
        <p:spPr>
          <a:xfrm>
            <a:off x="1601366" y="4172084"/>
            <a:ext cx="1570612" cy="760288"/>
          </a:xfrm>
          <a:prstGeom prst="rect">
            <a:avLst/>
          </a:prstGeom>
        </p:spPr>
        <p:txBody>
          <a:bodyPr>
            <a:noAutofit/>
          </a:bodyPr>
          <a:lstStyle>
            <a:lvl1pPr marL="0" indent="0">
              <a:lnSpc>
                <a:spcPct val="100000"/>
              </a:lnSpc>
              <a:buNone/>
              <a:defRPr sz="1800" b="0">
                <a:solidFill>
                  <a:schemeClr val="accent6"/>
                </a:solidFill>
              </a:defRPr>
            </a:lvl1pPr>
            <a:lvl2pPr>
              <a:defRPr sz="1000"/>
            </a:lvl2pPr>
            <a:lvl3pPr>
              <a:defRPr sz="900"/>
            </a:lvl3pPr>
            <a:lvl4pPr>
              <a:defRPr sz="800"/>
            </a:lvl4pPr>
            <a:lvl5pPr>
              <a:defRPr sz="800"/>
            </a:lvl5pPr>
          </a:lstStyle>
          <a:p>
            <a:pPr lvl="0"/>
            <a:r>
              <a:rPr lang="en-US" altLang="zh-CN" noProof="0"/>
              <a:t>Click to edit Master title style </a:t>
            </a:r>
          </a:p>
        </p:txBody>
      </p:sp>
      <p:sp>
        <p:nvSpPr>
          <p:cNvPr id="47" name="Content placeholder 47">
            <a:extLst>
              <a:ext uri="{FF2B5EF4-FFF2-40B4-BE49-F238E27FC236}">
                <a16:creationId xmlns:a16="http://schemas.microsoft.com/office/drawing/2014/main" id="{0FFAAB58-ABE4-41AC-B94E-432936CE0301}"/>
              </a:ext>
            </a:extLst>
          </p:cNvPr>
          <p:cNvSpPr>
            <a:spLocks noGrp="1"/>
          </p:cNvSpPr>
          <p:nvPr>
            <p:ph type="pic" sz="quarter" idx="47" hasCustomPrompt="1"/>
          </p:nvPr>
        </p:nvSpPr>
        <p:spPr>
          <a:xfrm>
            <a:off x="6742557" y="821836"/>
            <a:ext cx="4405503" cy="5066346"/>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accent6"/>
                </a:solidFill>
              </a:defRPr>
            </a:lvl1pPr>
          </a:lstStyle>
          <a:p>
            <a:r>
              <a:rPr lang="en-US" altLang="zh-CN" noProof="0"/>
              <a:t>Click icon to add picture≈≈</a:t>
            </a:r>
          </a:p>
        </p:txBody>
      </p:sp>
      <p:sp>
        <p:nvSpPr>
          <p:cNvPr id="9" name="Freeform: Shape 11">
            <a:extLst>
              <a:ext uri="{FF2B5EF4-FFF2-40B4-BE49-F238E27FC236}">
                <a16:creationId xmlns:a16="http://schemas.microsoft.com/office/drawing/2014/main" id="{9ECA281C-F2CB-AE9D-DCD6-F94D3FEE2E67}"/>
              </a:ext>
            </a:extLst>
          </p:cNvPr>
          <p:cNvSpPr/>
          <p:nvPr userDrawn="1"/>
        </p:nvSpPr>
        <p:spPr>
          <a:xfrm>
            <a:off x="7441324" y="5568778"/>
            <a:ext cx="829927" cy="94945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3"/>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Tree>
    <p:extLst>
      <p:ext uri="{BB962C8B-B14F-4D97-AF65-F5344CB8AC3E}">
        <p14:creationId xmlns:p14="http://schemas.microsoft.com/office/powerpoint/2010/main" val="349664951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with Icons">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A533F602-EEC9-45F6-8223-8C8F4914919D}"/>
              </a:ext>
            </a:extLst>
          </p:cNvPr>
          <p:cNvSpPr/>
          <p:nvPr userDrawn="1"/>
        </p:nvSpPr>
        <p:spPr>
          <a:xfrm>
            <a:off x="2121636" y="2070606"/>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5" name="Freeform: Shape 7">
            <a:extLst>
              <a:ext uri="{FF2B5EF4-FFF2-40B4-BE49-F238E27FC236}">
                <a16:creationId xmlns:a16="http://schemas.microsoft.com/office/drawing/2014/main" id="{08F73F8C-5CF8-4470-AE2B-8E6D7952FF3E}"/>
              </a:ext>
            </a:extLst>
          </p:cNvPr>
          <p:cNvSpPr/>
          <p:nvPr userDrawn="1"/>
        </p:nvSpPr>
        <p:spPr>
          <a:xfrm>
            <a:off x="4174867" y="207344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6" name="Freeform: Shape 8">
            <a:extLst>
              <a:ext uri="{FF2B5EF4-FFF2-40B4-BE49-F238E27FC236}">
                <a16:creationId xmlns:a16="http://schemas.microsoft.com/office/drawing/2014/main" id="{1299AD72-44AB-4D37-ABBB-9E295508DDB5}"/>
              </a:ext>
            </a:extLst>
          </p:cNvPr>
          <p:cNvSpPr/>
          <p:nvPr userDrawn="1"/>
        </p:nvSpPr>
        <p:spPr>
          <a:xfrm>
            <a:off x="6308379" y="206452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7" name="Freeform: Shape 9">
            <a:extLst>
              <a:ext uri="{FF2B5EF4-FFF2-40B4-BE49-F238E27FC236}">
                <a16:creationId xmlns:a16="http://schemas.microsoft.com/office/drawing/2014/main" id="{834981F1-A16D-4CA2-8001-0D2A65539268}"/>
              </a:ext>
            </a:extLst>
          </p:cNvPr>
          <p:cNvSpPr/>
          <p:nvPr userDrawn="1"/>
        </p:nvSpPr>
        <p:spPr>
          <a:xfrm>
            <a:off x="8407152" y="206898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31" name="Content placeholder 47" descr="Click icon to add picture">
            <a:extLst>
              <a:ext uri="{FF2B5EF4-FFF2-40B4-BE49-F238E27FC236}">
                <a16:creationId xmlns:a16="http://schemas.microsoft.com/office/drawing/2014/main" id="{7AA46292-B7E4-4DB5-85D0-C4F19D66F86C}"/>
              </a:ext>
            </a:extLst>
          </p:cNvPr>
          <p:cNvSpPr>
            <a:spLocks noGrp="1"/>
          </p:cNvSpPr>
          <p:nvPr>
            <p:ph type="body" sz="quarter" idx="27" hasCustomPrompt="1"/>
          </p:nvPr>
        </p:nvSpPr>
        <p:spPr>
          <a:xfrm>
            <a:off x="821770" y="4416565"/>
            <a:ext cx="1877575" cy="506399"/>
          </a:xfrm>
          <a:prstGeom prst="rect">
            <a:avLst/>
          </a:prstGeom>
        </p:spPr>
        <p:txBody>
          <a:bodyPr>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32" name="Content placeholder 47">
            <a:extLst>
              <a:ext uri="{FF2B5EF4-FFF2-40B4-BE49-F238E27FC236}">
                <a16:creationId xmlns:a16="http://schemas.microsoft.com/office/drawing/2014/main" id="{382E7D57-1A1A-432F-AEA9-9730DEE1572B}"/>
              </a:ext>
            </a:extLst>
          </p:cNvPr>
          <p:cNvSpPr>
            <a:spLocks noGrp="1"/>
          </p:cNvSpPr>
          <p:nvPr>
            <p:ph type="body" sz="quarter" idx="28" hasCustomPrompt="1"/>
          </p:nvPr>
        </p:nvSpPr>
        <p:spPr>
          <a:xfrm>
            <a:off x="912627"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33" name="Content placeholder 47" descr="Click icon to add picture">
            <a:extLst>
              <a:ext uri="{FF2B5EF4-FFF2-40B4-BE49-F238E27FC236}">
                <a16:creationId xmlns:a16="http://schemas.microsoft.com/office/drawing/2014/main" id="{E51F0384-440E-45B9-91E7-78CA13DE0B98}"/>
              </a:ext>
            </a:extLst>
          </p:cNvPr>
          <p:cNvSpPr>
            <a:spLocks noGrp="1"/>
          </p:cNvSpPr>
          <p:nvPr>
            <p:ph type="body" sz="quarter" idx="49" hasCustomPrompt="1"/>
          </p:nvPr>
        </p:nvSpPr>
        <p:spPr>
          <a:xfrm>
            <a:off x="2888314" y="4416565"/>
            <a:ext cx="1877575" cy="506399"/>
          </a:xfrm>
          <a:prstGeom prst="rect">
            <a:avLst/>
          </a:prstGeom>
        </p:spPr>
        <p:txBody>
          <a:bodyPr>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34" name="Content placeholder 47">
            <a:extLst>
              <a:ext uri="{FF2B5EF4-FFF2-40B4-BE49-F238E27FC236}">
                <a16:creationId xmlns:a16="http://schemas.microsoft.com/office/drawing/2014/main" id="{35EAE525-3692-40E8-894E-B19171FF64F6}"/>
              </a:ext>
            </a:extLst>
          </p:cNvPr>
          <p:cNvSpPr>
            <a:spLocks noGrp="1"/>
          </p:cNvSpPr>
          <p:nvPr>
            <p:ph type="body" sz="quarter" idx="50" hasCustomPrompt="1"/>
          </p:nvPr>
        </p:nvSpPr>
        <p:spPr>
          <a:xfrm>
            <a:off x="2979171"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35" name="Content placeholder 47" descr="Click icon to add picture">
            <a:extLst>
              <a:ext uri="{FF2B5EF4-FFF2-40B4-BE49-F238E27FC236}">
                <a16:creationId xmlns:a16="http://schemas.microsoft.com/office/drawing/2014/main" id="{847DC539-F391-4470-96EB-486AB02DADBB}"/>
              </a:ext>
            </a:extLst>
          </p:cNvPr>
          <p:cNvSpPr>
            <a:spLocks noGrp="1"/>
          </p:cNvSpPr>
          <p:nvPr>
            <p:ph type="body" sz="quarter" idx="51" hasCustomPrompt="1"/>
          </p:nvPr>
        </p:nvSpPr>
        <p:spPr>
          <a:xfrm>
            <a:off x="5073898" y="4416565"/>
            <a:ext cx="1877575" cy="506399"/>
          </a:xfrm>
          <a:prstGeom prst="rect">
            <a:avLst/>
          </a:prstGeom>
        </p:spPr>
        <p:txBody>
          <a:bodyPr>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36" name="Content placeholder 47">
            <a:extLst>
              <a:ext uri="{FF2B5EF4-FFF2-40B4-BE49-F238E27FC236}">
                <a16:creationId xmlns:a16="http://schemas.microsoft.com/office/drawing/2014/main" id="{50988645-D146-4AFE-B87D-279279577176}"/>
              </a:ext>
            </a:extLst>
          </p:cNvPr>
          <p:cNvSpPr>
            <a:spLocks noGrp="1"/>
          </p:cNvSpPr>
          <p:nvPr>
            <p:ph type="body" sz="quarter" idx="52" hasCustomPrompt="1"/>
          </p:nvPr>
        </p:nvSpPr>
        <p:spPr>
          <a:xfrm>
            <a:off x="5164755"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37" name="Content placeholder 47" descr="Click icon to add picture">
            <a:extLst>
              <a:ext uri="{FF2B5EF4-FFF2-40B4-BE49-F238E27FC236}">
                <a16:creationId xmlns:a16="http://schemas.microsoft.com/office/drawing/2014/main" id="{6712E8AC-14E0-42CC-8037-7C1D0E044B61}"/>
              </a:ext>
            </a:extLst>
          </p:cNvPr>
          <p:cNvSpPr>
            <a:spLocks noGrp="1"/>
          </p:cNvSpPr>
          <p:nvPr>
            <p:ph type="body" sz="quarter" idx="53" hasCustomPrompt="1"/>
          </p:nvPr>
        </p:nvSpPr>
        <p:spPr>
          <a:xfrm>
            <a:off x="7259482" y="4416565"/>
            <a:ext cx="1877575" cy="506399"/>
          </a:xfrm>
          <a:prstGeom prst="rect">
            <a:avLst/>
          </a:prstGeom>
        </p:spPr>
        <p:txBody>
          <a:bodyPr>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38" name="Content placeholder 47">
            <a:extLst>
              <a:ext uri="{FF2B5EF4-FFF2-40B4-BE49-F238E27FC236}">
                <a16:creationId xmlns:a16="http://schemas.microsoft.com/office/drawing/2014/main" id="{C68DF822-6F14-4839-BD33-6874C8136EE0}"/>
              </a:ext>
            </a:extLst>
          </p:cNvPr>
          <p:cNvSpPr>
            <a:spLocks noGrp="1"/>
          </p:cNvSpPr>
          <p:nvPr>
            <p:ph type="body" sz="quarter" idx="54" hasCustomPrompt="1"/>
          </p:nvPr>
        </p:nvSpPr>
        <p:spPr>
          <a:xfrm>
            <a:off x="7350339"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39" name="Content placeholder 47" descr="Click icon to add picture">
            <a:extLst>
              <a:ext uri="{FF2B5EF4-FFF2-40B4-BE49-F238E27FC236}">
                <a16:creationId xmlns:a16="http://schemas.microsoft.com/office/drawing/2014/main" id="{2D1F75C7-DA21-4400-B066-F38190B4F520}"/>
              </a:ext>
            </a:extLst>
          </p:cNvPr>
          <p:cNvSpPr>
            <a:spLocks noGrp="1"/>
          </p:cNvSpPr>
          <p:nvPr>
            <p:ph type="body" sz="quarter" idx="55" hasCustomPrompt="1"/>
          </p:nvPr>
        </p:nvSpPr>
        <p:spPr>
          <a:xfrm>
            <a:off x="9445066" y="4416565"/>
            <a:ext cx="1877575" cy="506399"/>
          </a:xfrm>
          <a:prstGeom prst="rect">
            <a:avLst/>
          </a:prstGeom>
        </p:spPr>
        <p:txBody>
          <a:bodyPr>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40" name="Content placeholder 47">
            <a:extLst>
              <a:ext uri="{FF2B5EF4-FFF2-40B4-BE49-F238E27FC236}">
                <a16:creationId xmlns:a16="http://schemas.microsoft.com/office/drawing/2014/main" id="{F7CF6BF0-A40D-4F18-B9DF-D9C4106065D2}"/>
              </a:ext>
            </a:extLst>
          </p:cNvPr>
          <p:cNvSpPr>
            <a:spLocks noGrp="1"/>
          </p:cNvSpPr>
          <p:nvPr>
            <p:ph type="body" sz="quarter" idx="56" hasCustomPrompt="1"/>
          </p:nvPr>
        </p:nvSpPr>
        <p:spPr>
          <a:xfrm>
            <a:off x="9535923"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41" name="Content placeholder 47">
            <a:extLst>
              <a:ext uri="{FF2B5EF4-FFF2-40B4-BE49-F238E27FC236}">
                <a16:creationId xmlns:a16="http://schemas.microsoft.com/office/drawing/2014/main" id="{95C6B2A2-937E-4C7D-92E3-8A105DD43A98}"/>
              </a:ext>
            </a:extLst>
          </p:cNvPr>
          <p:cNvSpPr>
            <a:spLocks noGrp="1"/>
          </p:cNvSpPr>
          <p:nvPr>
            <p:ph type="pic" sz="quarter" idx="57"/>
          </p:nvPr>
        </p:nvSpPr>
        <p:spPr>
          <a:xfrm>
            <a:off x="983282"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2" name="Content placeholder 47">
            <a:extLst>
              <a:ext uri="{FF2B5EF4-FFF2-40B4-BE49-F238E27FC236}">
                <a16:creationId xmlns:a16="http://schemas.microsoft.com/office/drawing/2014/main" id="{A9ECEF10-95EB-4F03-B3B1-8FC0E421618E}"/>
              </a:ext>
            </a:extLst>
          </p:cNvPr>
          <p:cNvSpPr>
            <a:spLocks noGrp="1"/>
          </p:cNvSpPr>
          <p:nvPr>
            <p:ph type="pic" sz="quarter" idx="58"/>
          </p:nvPr>
        </p:nvSpPr>
        <p:spPr>
          <a:xfrm>
            <a:off x="3109346"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3" name="Content placeholder 47">
            <a:extLst>
              <a:ext uri="{FF2B5EF4-FFF2-40B4-BE49-F238E27FC236}">
                <a16:creationId xmlns:a16="http://schemas.microsoft.com/office/drawing/2014/main" id="{12D92FE1-9874-49B8-8FDC-F903A4843015}"/>
              </a:ext>
            </a:extLst>
          </p:cNvPr>
          <p:cNvSpPr>
            <a:spLocks noGrp="1"/>
          </p:cNvSpPr>
          <p:nvPr>
            <p:ph type="pic" sz="quarter" idx="59"/>
          </p:nvPr>
        </p:nvSpPr>
        <p:spPr>
          <a:xfrm>
            <a:off x="5235410"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4" name="Content placeholder 47">
            <a:extLst>
              <a:ext uri="{FF2B5EF4-FFF2-40B4-BE49-F238E27FC236}">
                <a16:creationId xmlns:a16="http://schemas.microsoft.com/office/drawing/2014/main" id="{12070F52-AB91-476E-9FE0-5403568A11DD}"/>
              </a:ext>
            </a:extLst>
          </p:cNvPr>
          <p:cNvSpPr>
            <a:spLocks noGrp="1"/>
          </p:cNvSpPr>
          <p:nvPr>
            <p:ph type="pic" sz="quarter" idx="60"/>
          </p:nvPr>
        </p:nvSpPr>
        <p:spPr>
          <a:xfrm>
            <a:off x="7361474"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5" name="Content placeholder 47">
            <a:extLst>
              <a:ext uri="{FF2B5EF4-FFF2-40B4-BE49-F238E27FC236}">
                <a16:creationId xmlns:a16="http://schemas.microsoft.com/office/drawing/2014/main" id="{13AE459B-26D7-43FC-BE0B-EF7B119D7D40}"/>
              </a:ext>
            </a:extLst>
          </p:cNvPr>
          <p:cNvSpPr>
            <a:spLocks noGrp="1"/>
          </p:cNvSpPr>
          <p:nvPr>
            <p:ph type="pic" sz="quarter" idx="61"/>
          </p:nvPr>
        </p:nvSpPr>
        <p:spPr>
          <a:xfrm>
            <a:off x="9487536"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25" name="Title Placeholder 4">
            <a:extLst>
              <a:ext uri="{FF2B5EF4-FFF2-40B4-BE49-F238E27FC236}">
                <a16:creationId xmlns:a16="http://schemas.microsoft.com/office/drawing/2014/main" id="{C8ECEE37-7B17-4FD7-2612-FBD357E10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solidFill>
                  <a:schemeClr val="accent6"/>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F7F2CD23-FF0B-8184-9F40-957043412F1C}"/>
              </a:ext>
            </a:extLst>
          </p:cNvPr>
          <p:cNvSpPr>
            <a:spLocks noGrp="1"/>
          </p:cNvSpPr>
          <p:nvPr>
            <p:ph type="ftr" sz="quarter" idx="62"/>
          </p:nvPr>
        </p:nvSpPr>
        <p:spPr/>
        <p:txBody>
          <a:bodyPr>
            <a:noAutofit/>
          </a:bodyPr>
          <a:lstStyle>
            <a:lvl1pPr>
              <a:defRPr>
                <a:solidFill>
                  <a:schemeClr val="accent6"/>
                </a:solidFill>
              </a:defRPr>
            </a:lvl1pPr>
          </a:lstStyle>
          <a:p>
            <a:r>
              <a:rPr lang="es-MX"/>
              <a:t>RENDICIÓN DE CUENTAS 1°. SEMESTRE 2025</a:t>
            </a:r>
            <a:endParaRPr lang="en-US"/>
          </a:p>
        </p:txBody>
      </p:sp>
      <p:sp>
        <p:nvSpPr>
          <p:cNvPr id="3" name="Slide Number Placeholder 2">
            <a:extLst>
              <a:ext uri="{FF2B5EF4-FFF2-40B4-BE49-F238E27FC236}">
                <a16:creationId xmlns:a16="http://schemas.microsoft.com/office/drawing/2014/main" id="{7876D293-58F2-B8E9-6576-2676F210D7CF}"/>
              </a:ext>
            </a:extLst>
          </p:cNvPr>
          <p:cNvSpPr>
            <a:spLocks noGrp="1"/>
          </p:cNvSpPr>
          <p:nvPr>
            <p:ph type="sldNum" sz="quarter" idx="63"/>
          </p:nvPr>
        </p:nvSpPr>
        <p:spPr/>
        <p:txBody>
          <a:bodyPr>
            <a:noAutofit/>
          </a:bodyPr>
          <a:lstStyle>
            <a:lvl1pPr>
              <a:defRPr>
                <a:solidFill>
                  <a:schemeClr val="accent6"/>
                </a:solidFill>
              </a:defRPr>
            </a:lvl1pPr>
          </a:lstStyle>
          <a:p>
            <a:fld id="{47FEACEE-25B4-4A2D-B147-27296E36371D}" type="slidenum">
              <a:rPr lang="en-US" altLang="zh-CN" smtClean="0"/>
              <a:pPr/>
              <a:t>‹Nº›</a:t>
            </a:fld>
            <a:endParaRPr lang="en-US" altLang="zh-CN"/>
          </a:p>
        </p:txBody>
      </p:sp>
    </p:spTree>
    <p:extLst>
      <p:ext uri="{BB962C8B-B14F-4D97-AF65-F5344CB8AC3E}">
        <p14:creationId xmlns:p14="http://schemas.microsoft.com/office/powerpoint/2010/main" val="693317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32" name="Content placeholder 47">
            <a:extLst>
              <a:ext uri="{FF2B5EF4-FFF2-40B4-BE49-F238E27FC236}">
                <a16:creationId xmlns:a16="http://schemas.microsoft.com/office/drawing/2014/main" id="{67FF6BA4-2B1B-4B51-9FE3-A67E3DCC3184}"/>
              </a:ext>
            </a:extLst>
          </p:cNvPr>
          <p:cNvSpPr>
            <a:spLocks noGrp="1"/>
          </p:cNvSpPr>
          <p:nvPr>
            <p:ph type="body" sz="quarter" idx="32" hasCustomPrompt="1"/>
          </p:nvPr>
        </p:nvSpPr>
        <p:spPr>
          <a:xfrm>
            <a:off x="838200" y="2929823"/>
            <a:ext cx="1865376" cy="2464293"/>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30" name="Content placeholder 47">
            <a:extLst>
              <a:ext uri="{FF2B5EF4-FFF2-40B4-BE49-F238E27FC236}">
                <a16:creationId xmlns:a16="http://schemas.microsoft.com/office/drawing/2014/main" id="{88E2377A-ED6B-4D69-A9DC-647CB22A5204}"/>
              </a:ext>
            </a:extLst>
          </p:cNvPr>
          <p:cNvSpPr>
            <a:spLocks noGrp="1"/>
          </p:cNvSpPr>
          <p:nvPr>
            <p:ph type="body" sz="quarter" idx="50" hasCustomPrompt="1"/>
          </p:nvPr>
        </p:nvSpPr>
        <p:spPr>
          <a:xfrm>
            <a:off x="3000303" y="2929823"/>
            <a:ext cx="1867186" cy="2471878"/>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31" name="Content placeholder 47">
            <a:extLst>
              <a:ext uri="{FF2B5EF4-FFF2-40B4-BE49-F238E27FC236}">
                <a16:creationId xmlns:a16="http://schemas.microsoft.com/office/drawing/2014/main" id="{ECC27D7D-FA65-E93F-3C7E-AADBF7E0CC2C}"/>
              </a:ext>
            </a:extLst>
          </p:cNvPr>
          <p:cNvSpPr>
            <a:spLocks noGrp="1"/>
          </p:cNvSpPr>
          <p:nvPr>
            <p:ph type="body" sz="quarter" idx="51" hasCustomPrompt="1"/>
          </p:nvPr>
        </p:nvSpPr>
        <p:spPr>
          <a:xfrm>
            <a:off x="5164216" y="2929823"/>
            <a:ext cx="1865376" cy="2464293"/>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33" name="Content placeholder 47">
            <a:extLst>
              <a:ext uri="{FF2B5EF4-FFF2-40B4-BE49-F238E27FC236}">
                <a16:creationId xmlns:a16="http://schemas.microsoft.com/office/drawing/2014/main" id="{DF5280E4-E86B-9E17-04A1-072A8148C3BD}"/>
              </a:ext>
            </a:extLst>
          </p:cNvPr>
          <p:cNvSpPr>
            <a:spLocks noGrp="1"/>
          </p:cNvSpPr>
          <p:nvPr>
            <p:ph type="body" sz="quarter" idx="52" hasCustomPrompt="1"/>
          </p:nvPr>
        </p:nvSpPr>
        <p:spPr>
          <a:xfrm>
            <a:off x="7326319" y="2929823"/>
            <a:ext cx="1865376" cy="2464293"/>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37" name="Content placeholder 47">
            <a:extLst>
              <a:ext uri="{FF2B5EF4-FFF2-40B4-BE49-F238E27FC236}">
                <a16:creationId xmlns:a16="http://schemas.microsoft.com/office/drawing/2014/main" id="{42F4F0D3-AF64-7F92-FF1C-F5D1DC62A388}"/>
              </a:ext>
            </a:extLst>
          </p:cNvPr>
          <p:cNvSpPr>
            <a:spLocks noGrp="1"/>
          </p:cNvSpPr>
          <p:nvPr>
            <p:ph type="body" sz="quarter" idx="53" hasCustomPrompt="1"/>
          </p:nvPr>
        </p:nvSpPr>
        <p:spPr>
          <a:xfrm>
            <a:off x="9488424" y="2929823"/>
            <a:ext cx="1865376" cy="2464293"/>
          </a:xfrm>
          <a:prstGeom prst="rect">
            <a:avLst/>
          </a:prstGeom>
          <a:ln w="19050">
            <a:solidFill>
              <a:schemeClr val="accent3"/>
            </a:solidFill>
          </a:ln>
        </p:spPr>
        <p:txBody>
          <a:bodyPr tIns="219456">
            <a:noAutofit/>
          </a:bodyPr>
          <a:lstStyle>
            <a:lvl1pPr marL="0" indent="0" algn="ctr">
              <a:lnSpc>
                <a:spcPct val="100000"/>
              </a:lnSpc>
              <a:spcBef>
                <a:spcPts val="0"/>
              </a:spcBef>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27" name="Content placeholder 47">
            <a:extLst>
              <a:ext uri="{FF2B5EF4-FFF2-40B4-BE49-F238E27FC236}">
                <a16:creationId xmlns:a16="http://schemas.microsoft.com/office/drawing/2014/main" id="{43D089D6-48B5-43AB-A887-EEF910BA9161}"/>
              </a:ext>
            </a:extLst>
          </p:cNvPr>
          <p:cNvSpPr>
            <a:spLocks noGrp="1"/>
          </p:cNvSpPr>
          <p:nvPr>
            <p:ph type="body" sz="quarter" idx="27" hasCustomPrompt="1"/>
          </p:nvPr>
        </p:nvSpPr>
        <p:spPr>
          <a:xfrm>
            <a:off x="838200"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a:t>Click to edit Master title style</a:t>
            </a:r>
            <a:endParaRPr lang="zh-CN" altLang="en-US"/>
          </a:p>
        </p:txBody>
      </p:sp>
      <p:sp>
        <p:nvSpPr>
          <p:cNvPr id="24" name="Title Placeholder 4">
            <a:extLst>
              <a:ext uri="{FF2B5EF4-FFF2-40B4-BE49-F238E27FC236}">
                <a16:creationId xmlns:a16="http://schemas.microsoft.com/office/drawing/2014/main" id="{69ABDED2-7EB3-3ABE-90D0-E6C00F806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solidFill>
                  <a:schemeClr val="accent6"/>
                </a:solidFill>
              </a:defRPr>
            </a:lvl1pPr>
          </a:lstStyle>
          <a:p>
            <a:r>
              <a:rPr lang="en-US"/>
              <a:t>Click to edit Master title style</a:t>
            </a:r>
          </a:p>
        </p:txBody>
      </p:sp>
      <p:sp>
        <p:nvSpPr>
          <p:cNvPr id="25" name="Content placeholder 47">
            <a:extLst>
              <a:ext uri="{FF2B5EF4-FFF2-40B4-BE49-F238E27FC236}">
                <a16:creationId xmlns:a16="http://schemas.microsoft.com/office/drawing/2014/main" id="{476A31DC-7395-007C-8BA1-C38E5B289CF5}"/>
              </a:ext>
            </a:extLst>
          </p:cNvPr>
          <p:cNvSpPr>
            <a:spLocks noGrp="1"/>
          </p:cNvSpPr>
          <p:nvPr>
            <p:ph type="body" sz="quarter" idx="46" hasCustomPrompt="1"/>
          </p:nvPr>
        </p:nvSpPr>
        <p:spPr>
          <a:xfrm>
            <a:off x="3000756"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a:t>Click to edit Master title style</a:t>
            </a:r>
            <a:endParaRPr lang="zh-CN" altLang="en-US"/>
          </a:p>
        </p:txBody>
      </p:sp>
      <p:sp>
        <p:nvSpPr>
          <p:cNvPr id="26" name="Content placeholder 47">
            <a:extLst>
              <a:ext uri="{FF2B5EF4-FFF2-40B4-BE49-F238E27FC236}">
                <a16:creationId xmlns:a16="http://schemas.microsoft.com/office/drawing/2014/main" id="{35CE0786-D87B-DD89-C418-C53C1B7E610B}"/>
              </a:ext>
            </a:extLst>
          </p:cNvPr>
          <p:cNvSpPr>
            <a:spLocks noGrp="1"/>
          </p:cNvSpPr>
          <p:nvPr>
            <p:ph type="body" sz="quarter" idx="47" hasCustomPrompt="1"/>
          </p:nvPr>
        </p:nvSpPr>
        <p:spPr>
          <a:xfrm>
            <a:off x="5163312"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a:t>Click to edit Master title style</a:t>
            </a:r>
            <a:endParaRPr lang="zh-CN" altLang="en-US"/>
          </a:p>
        </p:txBody>
      </p:sp>
      <p:sp>
        <p:nvSpPr>
          <p:cNvPr id="28" name="Content placeholder 47">
            <a:extLst>
              <a:ext uri="{FF2B5EF4-FFF2-40B4-BE49-F238E27FC236}">
                <a16:creationId xmlns:a16="http://schemas.microsoft.com/office/drawing/2014/main" id="{7C7F2E6C-1DCD-3C6A-4830-5BF230A3AAB2}"/>
              </a:ext>
            </a:extLst>
          </p:cNvPr>
          <p:cNvSpPr>
            <a:spLocks noGrp="1"/>
          </p:cNvSpPr>
          <p:nvPr>
            <p:ph type="body" sz="quarter" idx="48" hasCustomPrompt="1"/>
          </p:nvPr>
        </p:nvSpPr>
        <p:spPr>
          <a:xfrm>
            <a:off x="7325868"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a:t>Click to edit Master title style</a:t>
            </a:r>
            <a:endParaRPr lang="zh-CN" altLang="en-US"/>
          </a:p>
        </p:txBody>
      </p:sp>
      <p:sp>
        <p:nvSpPr>
          <p:cNvPr id="29" name="Content placeholder 47">
            <a:extLst>
              <a:ext uri="{FF2B5EF4-FFF2-40B4-BE49-F238E27FC236}">
                <a16:creationId xmlns:a16="http://schemas.microsoft.com/office/drawing/2014/main" id="{56A87F6E-D6C5-8903-BC20-313810046034}"/>
              </a:ext>
            </a:extLst>
          </p:cNvPr>
          <p:cNvSpPr>
            <a:spLocks noGrp="1"/>
          </p:cNvSpPr>
          <p:nvPr>
            <p:ph type="body" sz="quarter" idx="49" hasCustomPrompt="1"/>
          </p:nvPr>
        </p:nvSpPr>
        <p:spPr>
          <a:xfrm>
            <a:off x="9488424" y="2067143"/>
            <a:ext cx="1865376" cy="866219"/>
          </a:xfrm>
          <a:prstGeom prst="rect">
            <a:avLst/>
          </a:prstGeom>
          <a:ln w="19050">
            <a:solidFill>
              <a:schemeClr val="accent3"/>
            </a:solidFill>
          </a:ln>
        </p:spPr>
        <p:txBody>
          <a:bodyPr anchor="ctr">
            <a:noAutofit/>
          </a:bodyPr>
          <a:lstStyle>
            <a:lvl1pPr marL="0" indent="0" algn="ctr">
              <a:lnSpc>
                <a:spcPct val="100000"/>
              </a:lnSpc>
              <a:buFontTx/>
              <a:buNone/>
              <a:defRPr sz="1800" b="1" i="0">
                <a:solidFill>
                  <a:schemeClr val="accent6"/>
                </a:solidFill>
                <a:latin typeface="+mn-lt"/>
              </a:defRPr>
            </a:lvl1pPr>
          </a:lstStyle>
          <a:p>
            <a:pPr lvl="0"/>
            <a:r>
              <a:rPr lang="en-US" altLang="zh-CN"/>
              <a:t>Click to edit Master title style</a:t>
            </a:r>
            <a:endParaRPr lang="zh-CN" altLang="en-US"/>
          </a:p>
        </p:txBody>
      </p:sp>
      <p:sp>
        <p:nvSpPr>
          <p:cNvPr id="11" name="Footer Placeholder 10">
            <a:extLst>
              <a:ext uri="{FF2B5EF4-FFF2-40B4-BE49-F238E27FC236}">
                <a16:creationId xmlns:a16="http://schemas.microsoft.com/office/drawing/2014/main" id="{7218367E-FDD8-A1F8-8E0F-A365771B85F7}"/>
              </a:ext>
            </a:extLst>
          </p:cNvPr>
          <p:cNvSpPr>
            <a:spLocks noGrp="1"/>
          </p:cNvSpPr>
          <p:nvPr>
            <p:ph type="ftr" sz="quarter" idx="54"/>
          </p:nvPr>
        </p:nvSpPr>
        <p:spPr/>
        <p:txBody>
          <a:bodyPr>
            <a:noAutofit/>
          </a:bodyPr>
          <a:lstStyle/>
          <a:p>
            <a:r>
              <a:rPr lang="es-MX" noProof="0"/>
              <a:t>RENDICIÓN DE CUENTAS 1°. SEMESTRE 2025</a:t>
            </a:r>
            <a:endParaRPr lang="en-US" noProof="0"/>
          </a:p>
        </p:txBody>
      </p:sp>
      <p:sp>
        <p:nvSpPr>
          <p:cNvPr id="12" name="Slide Number Placeholder 11">
            <a:extLst>
              <a:ext uri="{FF2B5EF4-FFF2-40B4-BE49-F238E27FC236}">
                <a16:creationId xmlns:a16="http://schemas.microsoft.com/office/drawing/2014/main" id="{77ECE300-0AB8-85A0-D4D3-B948DDA7B00F}"/>
              </a:ext>
            </a:extLst>
          </p:cNvPr>
          <p:cNvSpPr>
            <a:spLocks noGrp="1"/>
          </p:cNvSpPr>
          <p:nvPr>
            <p:ph type="sldNum" sz="quarter" idx="55"/>
          </p:nvPr>
        </p:nvSpPr>
        <p:spPr/>
        <p:txBody>
          <a:bodyPr>
            <a:noAutofit/>
          </a:bodyPr>
          <a:lstStyle/>
          <a:p>
            <a:fld id="{47FEACEE-25B4-4A2D-B147-27296E36371D}" type="slidenum">
              <a:rPr lang="en-US" altLang="zh-CN" noProof="0" smtClean="0"/>
              <a:pPr/>
              <a:t>‹Nº›</a:t>
            </a:fld>
            <a:endParaRPr lang="en-US" altLang="zh-CN" noProof="0"/>
          </a:p>
        </p:txBody>
      </p:sp>
    </p:spTree>
    <p:extLst>
      <p:ext uri="{BB962C8B-B14F-4D97-AF65-F5344CB8AC3E}">
        <p14:creationId xmlns:p14="http://schemas.microsoft.com/office/powerpoint/2010/main" val="2649859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6" name="Freeform: Shape 25">
            <a:extLst>
              <a:ext uri="{FF2B5EF4-FFF2-40B4-BE49-F238E27FC236}">
                <a16:creationId xmlns:a16="http://schemas.microsoft.com/office/drawing/2014/main" id="{D61EE2E4-C5DD-4944-B70C-8F0A3F741A59}"/>
              </a:ext>
            </a:extLst>
          </p:cNvPr>
          <p:cNvSpPr/>
          <p:nvPr userDrawn="1"/>
        </p:nvSpPr>
        <p:spPr>
          <a:xfrm>
            <a:off x="1295508" y="3039919"/>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67" name="Freeform: Shape 26">
            <a:extLst>
              <a:ext uri="{FF2B5EF4-FFF2-40B4-BE49-F238E27FC236}">
                <a16:creationId xmlns:a16="http://schemas.microsoft.com/office/drawing/2014/main" id="{91FA36A8-94E8-4069-B957-F7145D77BD5F}"/>
              </a:ext>
            </a:extLst>
          </p:cNvPr>
          <p:cNvSpPr/>
          <p:nvPr userDrawn="1"/>
        </p:nvSpPr>
        <p:spPr>
          <a:xfrm>
            <a:off x="3670763"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68" name="Freeform: Shape 27">
            <a:extLst>
              <a:ext uri="{FF2B5EF4-FFF2-40B4-BE49-F238E27FC236}">
                <a16:creationId xmlns:a16="http://schemas.microsoft.com/office/drawing/2014/main" id="{7D38D67C-B6B8-4EB2-BC07-4A8128F44D16}"/>
              </a:ext>
            </a:extLst>
          </p:cNvPr>
          <p:cNvSpPr/>
          <p:nvPr userDrawn="1"/>
        </p:nvSpPr>
        <p:spPr>
          <a:xfrm>
            <a:off x="4865676" y="3722308"/>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69" name="Freeform: Shape 28">
            <a:extLst>
              <a:ext uri="{FF2B5EF4-FFF2-40B4-BE49-F238E27FC236}">
                <a16:creationId xmlns:a16="http://schemas.microsoft.com/office/drawing/2014/main" id="{6B2E4C8C-D96E-4A66-A3D2-3580DACCF801}"/>
              </a:ext>
            </a:extLst>
          </p:cNvPr>
          <p:cNvSpPr/>
          <p:nvPr userDrawn="1"/>
        </p:nvSpPr>
        <p:spPr>
          <a:xfrm>
            <a:off x="7245668" y="3725411"/>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70" name="Freeform: Shape 29">
            <a:extLst>
              <a:ext uri="{FF2B5EF4-FFF2-40B4-BE49-F238E27FC236}">
                <a16:creationId xmlns:a16="http://schemas.microsoft.com/office/drawing/2014/main" id="{74E0B8B0-45C7-4733-BBDC-B82F9307E431}"/>
              </a:ext>
            </a:extLst>
          </p:cNvPr>
          <p:cNvSpPr/>
          <p:nvPr userDrawn="1"/>
        </p:nvSpPr>
        <p:spPr>
          <a:xfrm>
            <a:off x="8440729"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chemeClr val="accent3"/>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71" name="Freeform: Shape 30">
            <a:extLst>
              <a:ext uri="{FF2B5EF4-FFF2-40B4-BE49-F238E27FC236}">
                <a16:creationId xmlns:a16="http://schemas.microsoft.com/office/drawing/2014/main" id="{F0BBECC2-631C-4C53-A9E8-6C87D48A3B01}"/>
              </a:ext>
            </a:extLst>
          </p:cNvPr>
          <p:cNvSpPr/>
          <p:nvPr userDrawn="1"/>
        </p:nvSpPr>
        <p:spPr>
          <a:xfrm>
            <a:off x="1274779" y="1667026"/>
            <a:ext cx="7152768" cy="2736950"/>
          </a:xfrm>
          <a:custGeom>
            <a:avLst/>
            <a:gdLst>
              <a:gd name="connsiteX0" fmla="*/ 0 w 5958191"/>
              <a:gd name="connsiteY0" fmla="*/ 2052536 h 2733472"/>
              <a:gd name="connsiteX1" fmla="*/ 1186774 w 5958191"/>
              <a:gd name="connsiteY1" fmla="*/ 1361872 h 2733472"/>
              <a:gd name="connsiteX2" fmla="*/ 2368685 w 5958191"/>
              <a:gd name="connsiteY2" fmla="*/ 2057400 h 2733472"/>
              <a:gd name="connsiteX3" fmla="*/ 2378413 w 5958191"/>
              <a:gd name="connsiteY3" fmla="*/ 690664 h 2733472"/>
              <a:gd name="connsiteX4" fmla="*/ 3570051 w 5958191"/>
              <a:gd name="connsiteY4" fmla="*/ 0 h 2733472"/>
              <a:gd name="connsiteX5" fmla="*/ 4761689 w 5958191"/>
              <a:gd name="connsiteY5" fmla="*/ 680936 h 2733472"/>
              <a:gd name="connsiteX6" fmla="*/ 4756825 w 5958191"/>
              <a:gd name="connsiteY6" fmla="*/ 2052536 h 2733472"/>
              <a:gd name="connsiteX7" fmla="*/ 5958191 w 5958191"/>
              <a:gd name="connsiteY7" fmla="*/ 2733472 h 2733472"/>
              <a:gd name="connsiteX8" fmla="*/ 5958191 w 5958191"/>
              <a:gd name="connsiteY8" fmla="*/ 2733472 h 2733472"/>
              <a:gd name="connsiteX0" fmla="*/ 0 w 7159557"/>
              <a:gd name="connsiteY0" fmla="*/ 2052536 h 2733472"/>
              <a:gd name="connsiteX1" fmla="*/ 1186774 w 7159557"/>
              <a:gd name="connsiteY1" fmla="*/ 1361872 h 2733472"/>
              <a:gd name="connsiteX2" fmla="*/ 2368685 w 7159557"/>
              <a:gd name="connsiteY2" fmla="*/ 2057400 h 2733472"/>
              <a:gd name="connsiteX3" fmla="*/ 2378413 w 7159557"/>
              <a:gd name="connsiteY3" fmla="*/ 690664 h 2733472"/>
              <a:gd name="connsiteX4" fmla="*/ 3570051 w 7159557"/>
              <a:gd name="connsiteY4" fmla="*/ 0 h 2733472"/>
              <a:gd name="connsiteX5" fmla="*/ 4761689 w 7159557"/>
              <a:gd name="connsiteY5" fmla="*/ 680936 h 2733472"/>
              <a:gd name="connsiteX6" fmla="*/ 4756825 w 7159557"/>
              <a:gd name="connsiteY6" fmla="*/ 2052536 h 2733472"/>
              <a:gd name="connsiteX7" fmla="*/ 5958191 w 7159557"/>
              <a:gd name="connsiteY7" fmla="*/ 2733472 h 2733472"/>
              <a:gd name="connsiteX8" fmla="*/ 7159557 w 7159557"/>
              <a:gd name="connsiteY8" fmla="*/ 2067128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62264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7400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2536 h 2733472"/>
              <a:gd name="connsiteX0" fmla="*/ 0 w 7159556"/>
              <a:gd name="connsiteY0" fmla="*/ 2052536 h 2733472"/>
              <a:gd name="connsiteX1" fmla="*/ 1186774 w 7159556"/>
              <a:gd name="connsiteY1" fmla="*/ 1361872 h 2733472"/>
              <a:gd name="connsiteX2" fmla="*/ 2368685 w 7159556"/>
              <a:gd name="connsiteY2" fmla="*/ 2057400 h 2733472"/>
              <a:gd name="connsiteX3" fmla="*/ 2378413 w 7159556"/>
              <a:gd name="connsiteY3" fmla="*/ 690664 h 2733472"/>
              <a:gd name="connsiteX4" fmla="*/ 3570051 w 7159556"/>
              <a:gd name="connsiteY4" fmla="*/ 0 h 2733472"/>
              <a:gd name="connsiteX5" fmla="*/ 4761689 w 7159556"/>
              <a:gd name="connsiteY5" fmla="*/ 680936 h 2733472"/>
              <a:gd name="connsiteX6" fmla="*/ 4756825 w 7159556"/>
              <a:gd name="connsiteY6" fmla="*/ 2052536 h 2733472"/>
              <a:gd name="connsiteX7" fmla="*/ 5958191 w 7159556"/>
              <a:gd name="connsiteY7" fmla="*/ 2733472 h 2733472"/>
              <a:gd name="connsiteX8" fmla="*/ 7159556 w 7159556"/>
              <a:gd name="connsiteY8" fmla="*/ 2052536 h 2733472"/>
              <a:gd name="connsiteX0" fmla="*/ 0 w 7145649"/>
              <a:gd name="connsiteY0" fmla="*/ 2049060 h 2733472"/>
              <a:gd name="connsiteX1" fmla="*/ 1172867 w 7145649"/>
              <a:gd name="connsiteY1" fmla="*/ 1361872 h 2733472"/>
              <a:gd name="connsiteX2" fmla="*/ 2354778 w 7145649"/>
              <a:gd name="connsiteY2" fmla="*/ 2057400 h 2733472"/>
              <a:gd name="connsiteX3" fmla="*/ 2364506 w 7145649"/>
              <a:gd name="connsiteY3" fmla="*/ 690664 h 2733472"/>
              <a:gd name="connsiteX4" fmla="*/ 3556144 w 7145649"/>
              <a:gd name="connsiteY4" fmla="*/ 0 h 2733472"/>
              <a:gd name="connsiteX5" fmla="*/ 4747782 w 7145649"/>
              <a:gd name="connsiteY5" fmla="*/ 680936 h 2733472"/>
              <a:gd name="connsiteX6" fmla="*/ 4742918 w 7145649"/>
              <a:gd name="connsiteY6" fmla="*/ 2052536 h 2733472"/>
              <a:gd name="connsiteX7" fmla="*/ 5944284 w 7145649"/>
              <a:gd name="connsiteY7" fmla="*/ 2733472 h 2733472"/>
              <a:gd name="connsiteX8" fmla="*/ 7145649 w 7145649"/>
              <a:gd name="connsiteY8" fmla="*/ 2052536 h 2733472"/>
              <a:gd name="connsiteX0" fmla="*/ 0 w 7156079"/>
              <a:gd name="connsiteY0" fmla="*/ 2035152 h 2733472"/>
              <a:gd name="connsiteX1" fmla="*/ 1183297 w 7156079"/>
              <a:gd name="connsiteY1" fmla="*/ 1361872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1731 w 7156079"/>
              <a:gd name="connsiteY2" fmla="*/ 2029586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82592 w 7156079"/>
              <a:gd name="connsiteY2" fmla="*/ 2033063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72162 w 7156079"/>
              <a:gd name="connsiteY2" fmla="*/ 202611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6 h 2761286"/>
              <a:gd name="connsiteX1" fmla="*/ 1183297 w 7156079"/>
              <a:gd name="connsiteY1" fmla="*/ 1372302 h 2761286"/>
              <a:gd name="connsiteX2" fmla="*/ 2372162 w 7156079"/>
              <a:gd name="connsiteY2" fmla="*/ 2053924 h 2761286"/>
              <a:gd name="connsiteX3" fmla="*/ 2374936 w 7156079"/>
              <a:gd name="connsiteY3" fmla="*/ 71847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62966 h 2761286"/>
              <a:gd name="connsiteX1" fmla="*/ 1183297 w 7156079"/>
              <a:gd name="connsiteY1" fmla="*/ 1372302 h 2761286"/>
              <a:gd name="connsiteX2" fmla="*/ 2372162 w 7156079"/>
              <a:gd name="connsiteY2" fmla="*/ 2053924 h 2761286"/>
              <a:gd name="connsiteX3" fmla="*/ 2371460 w 7156079"/>
              <a:gd name="connsiteY3" fmla="*/ 70804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35152 h 2733472"/>
              <a:gd name="connsiteX1" fmla="*/ 1183297 w 7156079"/>
              <a:gd name="connsiteY1" fmla="*/ 1344488 h 2733472"/>
              <a:gd name="connsiteX2" fmla="*/ 2372162 w 7156079"/>
              <a:gd name="connsiteY2" fmla="*/ 2026110 h 2733472"/>
              <a:gd name="connsiteX3" fmla="*/ 2371460 w 7156079"/>
              <a:gd name="connsiteY3" fmla="*/ 680234 h 2733472"/>
              <a:gd name="connsiteX4" fmla="*/ 3573527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7 h 2761287"/>
              <a:gd name="connsiteX1" fmla="*/ 1183297 w 7156079"/>
              <a:gd name="connsiteY1" fmla="*/ 1372303 h 2761287"/>
              <a:gd name="connsiteX2" fmla="*/ 2372162 w 7156079"/>
              <a:gd name="connsiteY2" fmla="*/ 2053925 h 2761287"/>
              <a:gd name="connsiteX3" fmla="*/ 2371460 w 7156079"/>
              <a:gd name="connsiteY3" fmla="*/ 708049 h 2761287"/>
              <a:gd name="connsiteX4" fmla="*/ 3563096 w 7156079"/>
              <a:gd name="connsiteY4" fmla="*/ 0 h 2761287"/>
              <a:gd name="connsiteX5" fmla="*/ 4758212 w 7156079"/>
              <a:gd name="connsiteY5" fmla="*/ 708751 h 2761287"/>
              <a:gd name="connsiteX6" fmla="*/ 4753348 w 7156079"/>
              <a:gd name="connsiteY6" fmla="*/ 2080351 h 2761287"/>
              <a:gd name="connsiteX7" fmla="*/ 5954714 w 7156079"/>
              <a:gd name="connsiteY7" fmla="*/ 2761287 h 2761287"/>
              <a:gd name="connsiteX8" fmla="*/ 7156079 w 7156079"/>
              <a:gd name="connsiteY8" fmla="*/ 2080351 h 2761287"/>
              <a:gd name="connsiteX0" fmla="*/ 0 w 7156079"/>
              <a:gd name="connsiteY0" fmla="*/ 2045583 h 2743903"/>
              <a:gd name="connsiteX1" fmla="*/ 1183297 w 7156079"/>
              <a:gd name="connsiteY1" fmla="*/ 1354919 h 2743903"/>
              <a:gd name="connsiteX2" fmla="*/ 2372162 w 7156079"/>
              <a:gd name="connsiteY2" fmla="*/ 2036541 h 2743903"/>
              <a:gd name="connsiteX3" fmla="*/ 2371460 w 7156079"/>
              <a:gd name="connsiteY3" fmla="*/ 690665 h 2743903"/>
              <a:gd name="connsiteX4" fmla="*/ 3563096 w 7156079"/>
              <a:gd name="connsiteY4" fmla="*/ 0 h 2743903"/>
              <a:gd name="connsiteX5" fmla="*/ 4758212 w 7156079"/>
              <a:gd name="connsiteY5" fmla="*/ 691367 h 2743903"/>
              <a:gd name="connsiteX6" fmla="*/ 4753348 w 7156079"/>
              <a:gd name="connsiteY6" fmla="*/ 2062967 h 2743903"/>
              <a:gd name="connsiteX7" fmla="*/ 5954714 w 7156079"/>
              <a:gd name="connsiteY7" fmla="*/ 2743903 h 2743903"/>
              <a:gd name="connsiteX8" fmla="*/ 7156079 w 7156079"/>
              <a:gd name="connsiteY8" fmla="*/ 2062967 h 2743903"/>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8212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42917 w 7156079"/>
              <a:gd name="connsiteY6" fmla="*/ 2062967 h 2750857"/>
              <a:gd name="connsiteX7" fmla="*/ 5954714 w 7156079"/>
              <a:gd name="connsiteY7" fmla="*/ 2750857 h 2750857"/>
              <a:gd name="connsiteX8" fmla="*/ 7156079 w 7156079"/>
              <a:gd name="connsiteY8" fmla="*/ 2069921 h 2750857"/>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62967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60301 w 7156079"/>
              <a:gd name="connsiteY6" fmla="*/ 2052536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52536 h 2736950"/>
              <a:gd name="connsiteX7" fmla="*/ 5954714 w 7156079"/>
              <a:gd name="connsiteY7" fmla="*/ 2736950 h 2736950"/>
              <a:gd name="connsiteX8" fmla="*/ 7156079 w 7156079"/>
              <a:gd name="connsiteY8" fmla="*/ 2069921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6014 h 2736950"/>
              <a:gd name="connsiteX0" fmla="*/ 0 w 7124788"/>
              <a:gd name="connsiteY0" fmla="*/ 2052537 h 2736950"/>
              <a:gd name="connsiteX1" fmla="*/ 1183297 w 7124788"/>
              <a:gd name="connsiteY1" fmla="*/ 1361873 h 2736950"/>
              <a:gd name="connsiteX2" fmla="*/ 2372162 w 7124788"/>
              <a:gd name="connsiteY2" fmla="*/ 2043495 h 2736950"/>
              <a:gd name="connsiteX3" fmla="*/ 2371460 w 7124788"/>
              <a:gd name="connsiteY3" fmla="*/ 697619 h 2736950"/>
              <a:gd name="connsiteX4" fmla="*/ 3559620 w 7124788"/>
              <a:gd name="connsiteY4" fmla="*/ 0 h 2736950"/>
              <a:gd name="connsiteX5" fmla="*/ 4751259 w 7124788"/>
              <a:gd name="connsiteY5" fmla="*/ 698321 h 2736950"/>
              <a:gd name="connsiteX6" fmla="*/ 4742917 w 7124788"/>
              <a:gd name="connsiteY6" fmla="*/ 2052536 h 2736950"/>
              <a:gd name="connsiteX7" fmla="*/ 5954714 w 7124788"/>
              <a:gd name="connsiteY7" fmla="*/ 2736950 h 2736950"/>
              <a:gd name="connsiteX8" fmla="*/ 7124788 w 7124788"/>
              <a:gd name="connsiteY8" fmla="*/ 2045583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52537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67128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59537"/>
              <a:gd name="connsiteY0" fmla="*/ 2062264 h 2736950"/>
              <a:gd name="connsiteX1" fmla="*/ 1207616 w 7159537"/>
              <a:gd name="connsiteY1" fmla="*/ 1361873 h 2736950"/>
              <a:gd name="connsiteX2" fmla="*/ 2400389 w 7159537"/>
              <a:gd name="connsiteY2" fmla="*/ 2055218 h 2736950"/>
              <a:gd name="connsiteX3" fmla="*/ 2395779 w 7159537"/>
              <a:gd name="connsiteY3" fmla="*/ 697619 h 2736950"/>
              <a:gd name="connsiteX4" fmla="*/ 3583939 w 7159537"/>
              <a:gd name="connsiteY4" fmla="*/ 0 h 2736950"/>
              <a:gd name="connsiteX5" fmla="*/ 4775578 w 7159537"/>
              <a:gd name="connsiteY5" fmla="*/ 698321 h 2736950"/>
              <a:gd name="connsiteX6" fmla="*/ 4767236 w 7159537"/>
              <a:gd name="connsiteY6" fmla="*/ 2052536 h 2736950"/>
              <a:gd name="connsiteX7" fmla="*/ 5979033 w 7159537"/>
              <a:gd name="connsiteY7" fmla="*/ 2736950 h 2736950"/>
              <a:gd name="connsiteX8" fmla="*/ 7159537 w 7159537"/>
              <a:gd name="connsiteY8" fmla="*/ 2052536 h 2736950"/>
              <a:gd name="connsiteX0" fmla="*/ 0 w 7149809"/>
              <a:gd name="connsiteY0" fmla="*/ 2071991 h 2736950"/>
              <a:gd name="connsiteX1" fmla="*/ 1197888 w 7149809"/>
              <a:gd name="connsiteY1" fmla="*/ 1361873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22208 w 7149809"/>
              <a:gd name="connsiteY1" fmla="*/ 1357009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582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47456 h 2736950"/>
              <a:gd name="connsiteX7" fmla="*/ 5969305 w 7149809"/>
              <a:gd name="connsiteY7" fmla="*/ 2736950 h 2736950"/>
              <a:gd name="connsiteX8" fmla="*/ 7149809 w 7149809"/>
              <a:gd name="connsiteY8" fmla="*/ 2052536 h 2736950"/>
              <a:gd name="connsiteX0" fmla="*/ 0 w 7152768"/>
              <a:gd name="connsiteY0" fmla="*/ 2063113 h 2736950"/>
              <a:gd name="connsiteX1" fmla="*/ 1197659 w 7152768"/>
              <a:gd name="connsiteY1" fmla="*/ 1371385 h 2736950"/>
              <a:gd name="connsiteX2" fmla="*/ 2393620 w 7152768"/>
              <a:gd name="connsiteY2" fmla="*/ 2055218 h 2736950"/>
              <a:gd name="connsiteX3" fmla="*/ 2389010 w 7152768"/>
              <a:gd name="connsiteY3" fmla="*/ 697619 h 2736950"/>
              <a:gd name="connsiteX4" fmla="*/ 3577170 w 7152768"/>
              <a:gd name="connsiteY4" fmla="*/ 0 h 2736950"/>
              <a:gd name="connsiteX5" fmla="*/ 4773889 w 7152768"/>
              <a:gd name="connsiteY5" fmla="*/ 698321 h 2736950"/>
              <a:gd name="connsiteX6" fmla="*/ 4760467 w 7152768"/>
              <a:gd name="connsiteY6" fmla="*/ 2047456 h 2736950"/>
              <a:gd name="connsiteX7" fmla="*/ 5972264 w 7152768"/>
              <a:gd name="connsiteY7" fmla="*/ 2736950 h 2736950"/>
              <a:gd name="connsiteX8" fmla="*/ 7152768 w 7152768"/>
              <a:gd name="connsiteY8" fmla="*/ 2052536 h 273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2768" h="2736950">
                <a:moveTo>
                  <a:pt x="0" y="2063113"/>
                </a:moveTo>
                <a:cubicBezTo>
                  <a:pt x="405781" y="1831271"/>
                  <a:pt x="752967" y="1616359"/>
                  <a:pt x="1197659" y="1371385"/>
                </a:cubicBezTo>
                <a:lnTo>
                  <a:pt x="2393620" y="2055218"/>
                </a:lnTo>
                <a:cubicBezTo>
                  <a:pt x="2396863" y="1599639"/>
                  <a:pt x="2385767" y="1153198"/>
                  <a:pt x="2389010" y="697619"/>
                </a:cubicBezTo>
                <a:lnTo>
                  <a:pt x="3577170" y="0"/>
                </a:lnTo>
                <a:lnTo>
                  <a:pt x="4773889" y="698321"/>
                </a:lnTo>
                <a:cubicBezTo>
                  <a:pt x="4772268" y="1155521"/>
                  <a:pt x="4762088" y="1590256"/>
                  <a:pt x="4760467" y="2047456"/>
                </a:cubicBezTo>
                <a:lnTo>
                  <a:pt x="5972264" y="2736950"/>
                </a:lnTo>
                <a:lnTo>
                  <a:pt x="7152768" y="2052536"/>
                </a:lnTo>
              </a:path>
            </a:pathLst>
          </a:custGeom>
          <a:noFill/>
          <a:ln w="38100" cap="flat" cmpd="sng" algn="ctr">
            <a:solidFill>
              <a:schemeClr val="accent6">
                <a:lumMod val="10000"/>
                <a:lumOff val="90000"/>
              </a:scheme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72" name="Freeform: Shape 31">
            <a:extLst>
              <a:ext uri="{FF2B5EF4-FFF2-40B4-BE49-F238E27FC236}">
                <a16:creationId xmlns:a16="http://schemas.microsoft.com/office/drawing/2014/main" id="{274DD645-8640-45D5-9B60-F31EC01D3CC0}"/>
              </a:ext>
            </a:extLst>
          </p:cNvPr>
          <p:cNvSpPr/>
          <p:nvPr userDrawn="1"/>
        </p:nvSpPr>
        <p:spPr>
          <a:xfrm>
            <a:off x="8440979" y="1677475"/>
            <a:ext cx="2373549" cy="2062264"/>
          </a:xfrm>
          <a:custGeom>
            <a:avLst/>
            <a:gdLst>
              <a:gd name="connsiteX0" fmla="*/ 2373549 w 2373549"/>
              <a:gd name="connsiteY0" fmla="*/ 680936 h 2062264"/>
              <a:gd name="connsiteX1" fmla="*/ 1186774 w 2373549"/>
              <a:gd name="connsiteY1" fmla="*/ 0 h 2062264"/>
              <a:gd name="connsiteX2" fmla="*/ 0 w 2373549"/>
              <a:gd name="connsiteY2" fmla="*/ 690664 h 2062264"/>
              <a:gd name="connsiteX3" fmla="*/ 0 w 2373549"/>
              <a:gd name="connsiteY3" fmla="*/ 2062264 h 2062264"/>
            </a:gdLst>
            <a:ahLst/>
            <a:cxnLst>
              <a:cxn ang="0">
                <a:pos x="connsiteX0" y="connsiteY0"/>
              </a:cxn>
              <a:cxn ang="0">
                <a:pos x="connsiteX1" y="connsiteY1"/>
              </a:cxn>
              <a:cxn ang="0">
                <a:pos x="connsiteX2" y="connsiteY2"/>
              </a:cxn>
              <a:cxn ang="0">
                <a:pos x="connsiteX3" y="connsiteY3"/>
              </a:cxn>
            </a:cxnLst>
            <a:rect l="l" t="t" r="r" b="b"/>
            <a:pathLst>
              <a:path w="2373549" h="2062264">
                <a:moveTo>
                  <a:pt x="2373549" y="680936"/>
                </a:moveTo>
                <a:lnTo>
                  <a:pt x="1186774" y="0"/>
                </a:lnTo>
                <a:lnTo>
                  <a:pt x="0" y="690664"/>
                </a:lnTo>
                <a:lnTo>
                  <a:pt x="0" y="2062264"/>
                </a:lnTo>
              </a:path>
            </a:pathLst>
          </a:custGeom>
          <a:noFill/>
          <a:ln w="38100" cap="flat" cmpd="sng" algn="ctr">
            <a:solidFill>
              <a:schemeClr val="accent6">
                <a:lumMod val="10000"/>
                <a:lumOff val="90000"/>
              </a:scheme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73" name="Freeform: Shape 34">
            <a:extLst>
              <a:ext uri="{FF2B5EF4-FFF2-40B4-BE49-F238E27FC236}">
                <a16:creationId xmlns:a16="http://schemas.microsoft.com/office/drawing/2014/main" id="{71C09F09-7119-47FD-8E60-E4A92C9A3119}"/>
              </a:ext>
            </a:extLst>
          </p:cNvPr>
          <p:cNvSpPr/>
          <p:nvPr userDrawn="1"/>
        </p:nvSpPr>
        <p:spPr>
          <a:xfrm flipH="1">
            <a:off x="10715501" y="2243467"/>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74" name="Freeform: Shape 45">
            <a:extLst>
              <a:ext uri="{FF2B5EF4-FFF2-40B4-BE49-F238E27FC236}">
                <a16:creationId xmlns:a16="http://schemas.microsoft.com/office/drawing/2014/main" id="{E99BCE04-19B9-4541-925F-AC59CF760E7F}"/>
              </a:ext>
            </a:extLst>
          </p:cNvPr>
          <p:cNvSpPr/>
          <p:nvPr userDrawn="1"/>
        </p:nvSpPr>
        <p:spPr>
          <a:xfrm flipH="1">
            <a:off x="9534557" y="1571099"/>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75" name="Freeform: Shape 46">
            <a:extLst>
              <a:ext uri="{FF2B5EF4-FFF2-40B4-BE49-F238E27FC236}">
                <a16:creationId xmlns:a16="http://schemas.microsoft.com/office/drawing/2014/main" id="{F2B610BB-26F6-44A5-B7DB-CEEDCAE916ED}"/>
              </a:ext>
            </a:extLst>
          </p:cNvPr>
          <p:cNvSpPr/>
          <p:nvPr userDrawn="1"/>
        </p:nvSpPr>
        <p:spPr>
          <a:xfrm flipH="1">
            <a:off x="8328171" y="2258376"/>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76" name="Freeform: Shape 47">
            <a:extLst>
              <a:ext uri="{FF2B5EF4-FFF2-40B4-BE49-F238E27FC236}">
                <a16:creationId xmlns:a16="http://schemas.microsoft.com/office/drawing/2014/main" id="{C979636C-DE09-47B7-8972-BAE28DFA91DF}"/>
              </a:ext>
            </a:extLst>
          </p:cNvPr>
          <p:cNvSpPr/>
          <p:nvPr userDrawn="1"/>
        </p:nvSpPr>
        <p:spPr>
          <a:xfrm flipH="1">
            <a:off x="8333460" y="361085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77" name="Freeform: Shape 48">
            <a:extLst>
              <a:ext uri="{FF2B5EF4-FFF2-40B4-BE49-F238E27FC236}">
                <a16:creationId xmlns:a16="http://schemas.microsoft.com/office/drawing/2014/main" id="{01B12467-C508-4D89-94B3-6D23C6199703}"/>
              </a:ext>
            </a:extLst>
          </p:cNvPr>
          <p:cNvSpPr/>
          <p:nvPr userDrawn="1"/>
        </p:nvSpPr>
        <p:spPr>
          <a:xfrm flipH="1">
            <a:off x="7146016" y="429086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78" name="Freeform: Shape 49">
            <a:extLst>
              <a:ext uri="{FF2B5EF4-FFF2-40B4-BE49-F238E27FC236}">
                <a16:creationId xmlns:a16="http://schemas.microsoft.com/office/drawing/2014/main" id="{9EA72422-90A8-454F-8133-112CD2B85BEA}"/>
              </a:ext>
            </a:extLst>
          </p:cNvPr>
          <p:cNvSpPr/>
          <p:nvPr userDrawn="1"/>
        </p:nvSpPr>
        <p:spPr>
          <a:xfrm flipH="1">
            <a:off x="5937847"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79" name="Freeform: Shape 50">
            <a:extLst>
              <a:ext uri="{FF2B5EF4-FFF2-40B4-BE49-F238E27FC236}">
                <a16:creationId xmlns:a16="http://schemas.microsoft.com/office/drawing/2014/main" id="{3C67727D-D0D9-4CA6-99EE-0B89D465A706}"/>
              </a:ext>
            </a:extLst>
          </p:cNvPr>
          <p:cNvSpPr/>
          <p:nvPr userDrawn="1"/>
        </p:nvSpPr>
        <p:spPr>
          <a:xfrm flipH="1">
            <a:off x="5951993" y="225130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80" name="Freeform: Shape 51">
            <a:extLst>
              <a:ext uri="{FF2B5EF4-FFF2-40B4-BE49-F238E27FC236}">
                <a16:creationId xmlns:a16="http://schemas.microsoft.com/office/drawing/2014/main" id="{C88A67D0-B01F-4CC8-B248-2CF85911F456}"/>
              </a:ext>
            </a:extLst>
          </p:cNvPr>
          <p:cNvSpPr/>
          <p:nvPr userDrawn="1"/>
        </p:nvSpPr>
        <p:spPr>
          <a:xfrm flipH="1">
            <a:off x="4778156" y="1565771"/>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81" name="Freeform: Shape 52">
            <a:extLst>
              <a:ext uri="{FF2B5EF4-FFF2-40B4-BE49-F238E27FC236}">
                <a16:creationId xmlns:a16="http://schemas.microsoft.com/office/drawing/2014/main" id="{DBF6CA39-E979-4287-833E-20A9B455F7D6}"/>
              </a:ext>
            </a:extLst>
          </p:cNvPr>
          <p:cNvSpPr/>
          <p:nvPr userDrawn="1"/>
        </p:nvSpPr>
        <p:spPr>
          <a:xfrm flipH="1">
            <a:off x="3565843" y="2247823"/>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82" name="Freeform: Shape 53">
            <a:extLst>
              <a:ext uri="{FF2B5EF4-FFF2-40B4-BE49-F238E27FC236}">
                <a16:creationId xmlns:a16="http://schemas.microsoft.com/office/drawing/2014/main" id="{9EAA4E60-7510-4920-A426-5630491CFAC2}"/>
              </a:ext>
            </a:extLst>
          </p:cNvPr>
          <p:cNvSpPr/>
          <p:nvPr userDrawn="1"/>
        </p:nvSpPr>
        <p:spPr>
          <a:xfrm flipH="1">
            <a:off x="3565952"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83" name="Freeform: Shape 54">
            <a:extLst>
              <a:ext uri="{FF2B5EF4-FFF2-40B4-BE49-F238E27FC236}">
                <a16:creationId xmlns:a16="http://schemas.microsoft.com/office/drawing/2014/main" id="{322F7ECD-1942-42EE-B5E0-FC1E0206BFFD}"/>
              </a:ext>
            </a:extLst>
          </p:cNvPr>
          <p:cNvSpPr/>
          <p:nvPr userDrawn="1"/>
        </p:nvSpPr>
        <p:spPr>
          <a:xfrm flipH="1">
            <a:off x="2386318" y="296278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84" name="Freeform: Shape 55">
            <a:extLst>
              <a:ext uri="{FF2B5EF4-FFF2-40B4-BE49-F238E27FC236}">
                <a16:creationId xmlns:a16="http://schemas.microsoft.com/office/drawing/2014/main" id="{2465D6BD-72DA-4C13-97C2-7CF8D7F2F0C4}"/>
              </a:ext>
            </a:extLst>
          </p:cNvPr>
          <p:cNvSpPr/>
          <p:nvPr userDrawn="1"/>
        </p:nvSpPr>
        <p:spPr>
          <a:xfrm flipH="1">
            <a:off x="1190302" y="361221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85" name="Content placeholder 47" descr="Click icon to add picture">
            <a:extLst>
              <a:ext uri="{FF2B5EF4-FFF2-40B4-BE49-F238E27FC236}">
                <a16:creationId xmlns:a16="http://schemas.microsoft.com/office/drawing/2014/main" id="{E7C6BEEA-1766-44A1-A28D-2E817DBF2267}"/>
              </a:ext>
            </a:extLst>
          </p:cNvPr>
          <p:cNvSpPr>
            <a:spLocks noGrp="1"/>
          </p:cNvSpPr>
          <p:nvPr>
            <p:ph type="body" sz="quarter" idx="27" hasCustomPrompt="1"/>
          </p:nvPr>
        </p:nvSpPr>
        <p:spPr>
          <a:xfrm>
            <a:off x="1507136" y="3865003"/>
            <a:ext cx="1877575" cy="506399"/>
          </a:xfrm>
          <a:prstGeom prst="rect">
            <a:avLst/>
          </a:prstGeom>
        </p:spPr>
        <p:txBody>
          <a:bodyPr anchor="b">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86" name="Content placeholder 47">
            <a:extLst>
              <a:ext uri="{FF2B5EF4-FFF2-40B4-BE49-F238E27FC236}">
                <a16:creationId xmlns:a16="http://schemas.microsoft.com/office/drawing/2014/main" id="{597D4D7A-8D7E-492C-8795-D491CF53B5FA}"/>
              </a:ext>
            </a:extLst>
          </p:cNvPr>
          <p:cNvSpPr>
            <a:spLocks noGrp="1"/>
          </p:cNvSpPr>
          <p:nvPr>
            <p:ph type="body" sz="quarter" idx="28" hasCustomPrompt="1"/>
          </p:nvPr>
        </p:nvSpPr>
        <p:spPr>
          <a:xfrm>
            <a:off x="1507136" y="4447079"/>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accent6"/>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87" name="Content placeholder 47" descr="Click icon to add picture">
            <a:extLst>
              <a:ext uri="{FF2B5EF4-FFF2-40B4-BE49-F238E27FC236}">
                <a16:creationId xmlns:a16="http://schemas.microsoft.com/office/drawing/2014/main" id="{A7396594-2DE7-4DB9-B6B4-92F63F06EFCF}"/>
              </a:ext>
            </a:extLst>
          </p:cNvPr>
          <p:cNvSpPr>
            <a:spLocks noGrp="1"/>
          </p:cNvSpPr>
          <p:nvPr>
            <p:ph type="body" sz="quarter" idx="38" hasCustomPrompt="1"/>
          </p:nvPr>
        </p:nvSpPr>
        <p:spPr>
          <a:xfrm>
            <a:off x="3889942" y="2355643"/>
            <a:ext cx="1877575" cy="506399"/>
          </a:xfrm>
          <a:prstGeom prst="rect">
            <a:avLst/>
          </a:prstGeom>
        </p:spPr>
        <p:txBody>
          <a:bodyPr anchor="b">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88" name="Content placeholder 47">
            <a:extLst>
              <a:ext uri="{FF2B5EF4-FFF2-40B4-BE49-F238E27FC236}">
                <a16:creationId xmlns:a16="http://schemas.microsoft.com/office/drawing/2014/main" id="{CC680CF7-ED60-4FFF-B04E-B24ECDDD3512}"/>
              </a:ext>
            </a:extLst>
          </p:cNvPr>
          <p:cNvSpPr>
            <a:spLocks noGrp="1"/>
          </p:cNvSpPr>
          <p:nvPr>
            <p:ph type="body" sz="quarter" idx="39" hasCustomPrompt="1"/>
          </p:nvPr>
        </p:nvSpPr>
        <p:spPr>
          <a:xfrm>
            <a:off x="3889942" y="2937719"/>
            <a:ext cx="1877575" cy="506399"/>
          </a:xfrm>
          <a:prstGeom prst="rect">
            <a:avLst/>
          </a:prstGeom>
        </p:spPr>
        <p:txBody>
          <a:bodyPr>
            <a:noAutofit/>
          </a:bodyPr>
          <a:lstStyle>
            <a:lvl1pPr marL="0" indent="0" algn="ctr">
              <a:lnSpc>
                <a:spcPct val="90000"/>
              </a:lnSpc>
              <a:buNone/>
              <a:defRPr lang="en-US" altLang="zh-CN" sz="1400" b="0" kern="1200" dirty="0">
                <a:solidFill>
                  <a:schemeClr val="accent6"/>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89" name="Content placeholder 47" descr="Click icon to add picture">
            <a:extLst>
              <a:ext uri="{FF2B5EF4-FFF2-40B4-BE49-F238E27FC236}">
                <a16:creationId xmlns:a16="http://schemas.microsoft.com/office/drawing/2014/main" id="{042E6E66-3835-45DF-80D9-C4AFDF3401FF}"/>
              </a:ext>
            </a:extLst>
          </p:cNvPr>
          <p:cNvSpPr>
            <a:spLocks noGrp="1"/>
          </p:cNvSpPr>
          <p:nvPr>
            <p:ph type="body" sz="quarter" idx="40" hasCustomPrompt="1"/>
          </p:nvPr>
        </p:nvSpPr>
        <p:spPr>
          <a:xfrm>
            <a:off x="5107230" y="4469081"/>
            <a:ext cx="1877575" cy="506399"/>
          </a:xfrm>
          <a:prstGeom prst="rect">
            <a:avLst/>
          </a:prstGeom>
        </p:spPr>
        <p:txBody>
          <a:bodyPr anchor="b">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90" name="Content placeholder 47">
            <a:extLst>
              <a:ext uri="{FF2B5EF4-FFF2-40B4-BE49-F238E27FC236}">
                <a16:creationId xmlns:a16="http://schemas.microsoft.com/office/drawing/2014/main" id="{A6E85C70-1784-4A0C-8897-EDE98D39BC01}"/>
              </a:ext>
            </a:extLst>
          </p:cNvPr>
          <p:cNvSpPr>
            <a:spLocks noGrp="1"/>
          </p:cNvSpPr>
          <p:nvPr>
            <p:ph type="body" sz="quarter" idx="41" hasCustomPrompt="1"/>
          </p:nvPr>
        </p:nvSpPr>
        <p:spPr>
          <a:xfrm>
            <a:off x="5107230" y="5051157"/>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accent6"/>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91" name="Content placeholder 47" descr="Click icon to add picture">
            <a:extLst>
              <a:ext uri="{FF2B5EF4-FFF2-40B4-BE49-F238E27FC236}">
                <a16:creationId xmlns:a16="http://schemas.microsoft.com/office/drawing/2014/main" id="{4CD55BC2-05D0-49CB-B0A5-C96ACB411B57}"/>
              </a:ext>
            </a:extLst>
          </p:cNvPr>
          <p:cNvSpPr>
            <a:spLocks noGrp="1"/>
          </p:cNvSpPr>
          <p:nvPr>
            <p:ph type="body" sz="quarter" idx="42" hasCustomPrompt="1"/>
          </p:nvPr>
        </p:nvSpPr>
        <p:spPr>
          <a:xfrm>
            <a:off x="7501941" y="4469081"/>
            <a:ext cx="1877575" cy="506399"/>
          </a:xfrm>
          <a:prstGeom prst="rect">
            <a:avLst/>
          </a:prstGeom>
        </p:spPr>
        <p:txBody>
          <a:bodyPr anchor="b">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92" name="Content placeholder 47">
            <a:extLst>
              <a:ext uri="{FF2B5EF4-FFF2-40B4-BE49-F238E27FC236}">
                <a16:creationId xmlns:a16="http://schemas.microsoft.com/office/drawing/2014/main" id="{49DB7120-2F2C-4F89-AA8C-ABC4F3FF25F3}"/>
              </a:ext>
            </a:extLst>
          </p:cNvPr>
          <p:cNvSpPr>
            <a:spLocks noGrp="1"/>
          </p:cNvSpPr>
          <p:nvPr>
            <p:ph type="body" sz="quarter" idx="43" hasCustomPrompt="1"/>
          </p:nvPr>
        </p:nvSpPr>
        <p:spPr>
          <a:xfrm>
            <a:off x="7501941" y="5051157"/>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accent6"/>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93" name="Content placeholder 47" descr="Click icon to add picture">
            <a:extLst>
              <a:ext uri="{FF2B5EF4-FFF2-40B4-BE49-F238E27FC236}">
                <a16:creationId xmlns:a16="http://schemas.microsoft.com/office/drawing/2014/main" id="{AEB1F7BA-7D83-4C23-A72B-82DF9377E9C3}"/>
              </a:ext>
            </a:extLst>
          </p:cNvPr>
          <p:cNvSpPr>
            <a:spLocks noGrp="1"/>
          </p:cNvSpPr>
          <p:nvPr>
            <p:ph type="body" sz="quarter" idx="44" hasCustomPrompt="1"/>
          </p:nvPr>
        </p:nvSpPr>
        <p:spPr>
          <a:xfrm>
            <a:off x="8734718" y="2355643"/>
            <a:ext cx="1877575" cy="506399"/>
          </a:xfrm>
          <a:prstGeom prst="rect">
            <a:avLst/>
          </a:prstGeom>
        </p:spPr>
        <p:txBody>
          <a:bodyPr anchor="b">
            <a:noAutofit/>
          </a:bodyPr>
          <a:lstStyle>
            <a:lvl1pPr marL="0" indent="0" algn="ctr">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94" name="Content placeholder 47">
            <a:extLst>
              <a:ext uri="{FF2B5EF4-FFF2-40B4-BE49-F238E27FC236}">
                <a16:creationId xmlns:a16="http://schemas.microsoft.com/office/drawing/2014/main" id="{7C32F3EB-1AC3-40E9-B66D-ADB19CC74F0F}"/>
              </a:ext>
            </a:extLst>
          </p:cNvPr>
          <p:cNvSpPr>
            <a:spLocks noGrp="1"/>
          </p:cNvSpPr>
          <p:nvPr>
            <p:ph type="body" sz="quarter" idx="45" hasCustomPrompt="1"/>
          </p:nvPr>
        </p:nvSpPr>
        <p:spPr>
          <a:xfrm>
            <a:off x="8734718" y="2937719"/>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accent6"/>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a:t>Click to edit Master text styles </a:t>
            </a:r>
          </a:p>
        </p:txBody>
      </p:sp>
      <p:sp>
        <p:nvSpPr>
          <p:cNvPr id="2" name="Title 1">
            <a:extLst>
              <a:ext uri="{FF2B5EF4-FFF2-40B4-BE49-F238E27FC236}">
                <a16:creationId xmlns:a16="http://schemas.microsoft.com/office/drawing/2014/main" id="{667E7569-B8BF-39D0-D742-EF98B83E4E1D}"/>
              </a:ext>
            </a:extLst>
          </p:cNvPr>
          <p:cNvSpPr>
            <a:spLocks noGrp="1"/>
          </p:cNvSpPr>
          <p:nvPr>
            <p:ph type="title"/>
          </p:nvPr>
        </p:nvSpPr>
        <p:spPr>
          <a:xfrm>
            <a:off x="578914" y="726705"/>
            <a:ext cx="10515600" cy="1205058"/>
          </a:xfrm>
        </p:spPr>
        <p:txBody>
          <a:bodyPr anchor="t">
            <a:noAutofit/>
          </a:bodyPr>
          <a:lstStyle>
            <a:lvl1pPr algn="l">
              <a:defRPr>
                <a:solidFill>
                  <a:schemeClr val="accent6"/>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9FC159C7-D006-5B5F-1FEA-689C432B8C8C}"/>
              </a:ext>
            </a:extLst>
          </p:cNvPr>
          <p:cNvSpPr>
            <a:spLocks noGrp="1"/>
          </p:cNvSpPr>
          <p:nvPr>
            <p:ph type="ftr" sz="quarter" idx="46"/>
          </p:nvPr>
        </p:nvSpPr>
        <p:spPr/>
        <p:txBody>
          <a:bodyPr>
            <a:noAutofit/>
          </a:bodyPr>
          <a:lstStyle>
            <a:lvl1pPr>
              <a:defRPr>
                <a:solidFill>
                  <a:schemeClr val="accent6"/>
                </a:solidFill>
              </a:defRPr>
            </a:lvl1pPr>
          </a:lstStyle>
          <a:p>
            <a:r>
              <a:rPr lang="es-MX"/>
              <a:t>RENDICIÓN DE CUENTAS 1°. SEMESTRE 2025</a:t>
            </a:r>
            <a:endParaRPr lang="en-US"/>
          </a:p>
        </p:txBody>
      </p:sp>
      <p:sp>
        <p:nvSpPr>
          <p:cNvPr id="4" name="Slide Number Placeholder 3">
            <a:extLst>
              <a:ext uri="{FF2B5EF4-FFF2-40B4-BE49-F238E27FC236}">
                <a16:creationId xmlns:a16="http://schemas.microsoft.com/office/drawing/2014/main" id="{4F0EBABD-E264-2C96-1139-289A712F35B7}"/>
              </a:ext>
            </a:extLst>
          </p:cNvPr>
          <p:cNvSpPr>
            <a:spLocks noGrp="1"/>
          </p:cNvSpPr>
          <p:nvPr>
            <p:ph type="sldNum" sz="quarter" idx="47"/>
          </p:nvPr>
        </p:nvSpPr>
        <p:spPr/>
        <p:txBody>
          <a:bodyPr>
            <a:noAutofit/>
          </a:bodyPr>
          <a:lstStyle>
            <a:lvl1pPr>
              <a:defRPr>
                <a:solidFill>
                  <a:schemeClr val="accent6"/>
                </a:solidFill>
              </a:defRPr>
            </a:lvl1pPr>
          </a:lstStyle>
          <a:p>
            <a:fld id="{47FEACEE-25B4-4A2D-B147-27296E36371D}" type="slidenum">
              <a:rPr lang="en-US" altLang="zh-CN" smtClean="0"/>
              <a:pPr/>
              <a:t>‹Nº›</a:t>
            </a:fld>
            <a:endParaRPr lang="en-US" altLang="zh-CN"/>
          </a:p>
        </p:txBody>
      </p:sp>
    </p:spTree>
    <p:extLst>
      <p:ext uri="{BB962C8B-B14F-4D97-AF65-F5344CB8AC3E}">
        <p14:creationId xmlns:p14="http://schemas.microsoft.com/office/powerpoint/2010/main" val="3590880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19">
            <a:extLst>
              <a:ext uri="{FF2B5EF4-FFF2-40B4-BE49-F238E27FC236}">
                <a16:creationId xmlns:a16="http://schemas.microsoft.com/office/drawing/2014/main" id="{F38B75F8-75D4-4B41-B7C7-433032DD0A6F}"/>
              </a:ext>
            </a:extLst>
          </p:cNvPr>
          <p:cNvSpPr/>
          <p:nvPr userDrawn="1"/>
        </p:nvSpPr>
        <p:spPr>
          <a:xfrm flipH="1">
            <a:off x="769290" y="491100"/>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8" name="Freeform: Shape 24">
            <a:extLst>
              <a:ext uri="{FF2B5EF4-FFF2-40B4-BE49-F238E27FC236}">
                <a16:creationId xmlns:a16="http://schemas.microsoft.com/office/drawing/2014/main" id="{671D1224-EDDC-4900-92DC-13608D44C524}"/>
              </a:ext>
            </a:extLst>
          </p:cNvPr>
          <p:cNvSpPr/>
          <p:nvPr userDrawn="1"/>
        </p:nvSpPr>
        <p:spPr>
          <a:xfrm flipH="1">
            <a:off x="783145" y="4057904"/>
            <a:ext cx="1886359"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15" name="Freeform 14">
            <a:extLst>
              <a:ext uri="{FF2B5EF4-FFF2-40B4-BE49-F238E27FC236}">
                <a16:creationId xmlns:a16="http://schemas.microsoft.com/office/drawing/2014/main" id="{635A9E44-4E60-1AD1-0B85-72422683B48A}"/>
              </a:ext>
            </a:extLst>
          </p:cNvPr>
          <p:cNvSpPr/>
          <p:nvPr userDrawn="1"/>
        </p:nvSpPr>
        <p:spPr>
          <a:xfrm flipH="1">
            <a:off x="0" y="3709992"/>
            <a:ext cx="1157948" cy="1502830"/>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21" name="Subtitle 47" descr="Click icon to add picture">
            <a:extLst>
              <a:ext uri="{FF2B5EF4-FFF2-40B4-BE49-F238E27FC236}">
                <a16:creationId xmlns:a16="http://schemas.microsoft.com/office/drawing/2014/main" id="{0C7786BA-5E56-47AA-AE47-4EC07A0D4FA1}"/>
              </a:ext>
            </a:extLst>
          </p:cNvPr>
          <p:cNvSpPr>
            <a:spLocks noGrp="1"/>
          </p:cNvSpPr>
          <p:nvPr>
            <p:ph type="body" sz="quarter" idx="27" hasCustomPrompt="1"/>
          </p:nvPr>
        </p:nvSpPr>
        <p:spPr>
          <a:xfrm>
            <a:off x="4550705" y="3625598"/>
            <a:ext cx="2653545" cy="587964"/>
          </a:xfrm>
          <a:prstGeom prst="rect">
            <a:avLst/>
          </a:prstGeom>
        </p:spPr>
        <p:txBody>
          <a:bodyPr anchor="b">
            <a:noAutofit/>
          </a:bodyPr>
          <a:lstStyle>
            <a:lvl1pPr marL="0" indent="0" algn="l">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23" name="Content placeholder 47">
            <a:extLst>
              <a:ext uri="{FF2B5EF4-FFF2-40B4-BE49-F238E27FC236}">
                <a16:creationId xmlns:a16="http://schemas.microsoft.com/office/drawing/2014/main" id="{880214CF-87DD-476A-9B2E-A58DB313A61A}"/>
              </a:ext>
            </a:extLst>
          </p:cNvPr>
          <p:cNvSpPr>
            <a:spLocks noGrp="1"/>
          </p:cNvSpPr>
          <p:nvPr>
            <p:ph type="body" sz="quarter" idx="28" hasCustomPrompt="1"/>
          </p:nvPr>
        </p:nvSpPr>
        <p:spPr>
          <a:xfrm>
            <a:off x="4550705" y="4246516"/>
            <a:ext cx="2653545" cy="1727103"/>
          </a:xfrm>
          <a:prstGeom prst="rect">
            <a:avLst/>
          </a:prstGeom>
        </p:spPr>
        <p:txBody>
          <a:bodyPr>
            <a:noAutofit/>
          </a:bodyPr>
          <a:lstStyle>
            <a:lvl1pPr marL="0" indent="0" algn="l">
              <a:lnSpc>
                <a:spcPct val="100000"/>
              </a:lnSpc>
              <a:spcBef>
                <a:spcPts val="0"/>
              </a:spcBef>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37" name="Picture placeholder">
            <a:extLst>
              <a:ext uri="{FF2B5EF4-FFF2-40B4-BE49-F238E27FC236}">
                <a16:creationId xmlns:a16="http://schemas.microsoft.com/office/drawing/2014/main" id="{264CF63C-079E-41AA-AA9A-762A765E699F}"/>
              </a:ext>
            </a:extLst>
          </p:cNvPr>
          <p:cNvSpPr>
            <a:spLocks noGrp="1"/>
          </p:cNvSpPr>
          <p:nvPr>
            <p:ph type="pic" sz="quarter" idx="51"/>
          </p:nvPr>
        </p:nvSpPr>
        <p:spPr>
          <a:xfrm>
            <a:off x="1788170" y="2296125"/>
            <a:ext cx="1886360" cy="214466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17" name="Title 1">
            <a:extLst>
              <a:ext uri="{FF2B5EF4-FFF2-40B4-BE49-F238E27FC236}">
                <a16:creationId xmlns:a16="http://schemas.microsoft.com/office/drawing/2014/main" id="{D041C638-CBB8-1159-9AF8-B5D14CC7BE0F}"/>
              </a:ext>
            </a:extLst>
          </p:cNvPr>
          <p:cNvSpPr>
            <a:spLocks noGrp="1"/>
          </p:cNvSpPr>
          <p:nvPr>
            <p:ph type="title"/>
          </p:nvPr>
        </p:nvSpPr>
        <p:spPr>
          <a:xfrm>
            <a:off x="4550704" y="1690878"/>
            <a:ext cx="6599429" cy="1325563"/>
          </a:xfrm>
        </p:spPr>
        <p:txBody>
          <a:bodyPr anchor="b">
            <a:noAutofit/>
          </a:bodyPr>
          <a:lstStyle>
            <a:lvl1pPr>
              <a:defRPr>
                <a:solidFill>
                  <a:schemeClr val="accent6"/>
                </a:solidFill>
              </a:defRPr>
            </a:lvl1pPr>
          </a:lstStyle>
          <a:p>
            <a:r>
              <a:rPr lang="en-US"/>
              <a:t>Click to edit Master title style</a:t>
            </a:r>
          </a:p>
        </p:txBody>
      </p:sp>
      <p:sp>
        <p:nvSpPr>
          <p:cNvPr id="18" name="Subtitle 47" descr="Click icon to add picture">
            <a:extLst>
              <a:ext uri="{FF2B5EF4-FFF2-40B4-BE49-F238E27FC236}">
                <a16:creationId xmlns:a16="http://schemas.microsoft.com/office/drawing/2014/main" id="{3C2C4001-E56F-4174-01AA-4630360BFF48}"/>
              </a:ext>
            </a:extLst>
          </p:cNvPr>
          <p:cNvSpPr>
            <a:spLocks noGrp="1"/>
          </p:cNvSpPr>
          <p:nvPr>
            <p:ph type="body" sz="quarter" idx="52" hasCustomPrompt="1"/>
          </p:nvPr>
        </p:nvSpPr>
        <p:spPr>
          <a:xfrm>
            <a:off x="7811506" y="3625598"/>
            <a:ext cx="2653545" cy="587964"/>
          </a:xfrm>
          <a:prstGeom prst="rect">
            <a:avLst/>
          </a:prstGeom>
        </p:spPr>
        <p:txBody>
          <a:bodyPr anchor="b">
            <a:noAutofit/>
          </a:bodyPr>
          <a:lstStyle>
            <a:lvl1pPr marL="0" indent="0" algn="l">
              <a:lnSpc>
                <a:spcPct val="100000"/>
              </a:lnSpc>
              <a:buNone/>
              <a:defRPr sz="1800" b="1">
                <a:solidFill>
                  <a:schemeClr val="accent6"/>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20" name="Content placeholder 47">
            <a:extLst>
              <a:ext uri="{FF2B5EF4-FFF2-40B4-BE49-F238E27FC236}">
                <a16:creationId xmlns:a16="http://schemas.microsoft.com/office/drawing/2014/main" id="{02DFC856-C546-62E9-220F-7A668D349056}"/>
              </a:ext>
            </a:extLst>
          </p:cNvPr>
          <p:cNvSpPr>
            <a:spLocks noGrp="1"/>
          </p:cNvSpPr>
          <p:nvPr>
            <p:ph type="body" sz="quarter" idx="53" hasCustomPrompt="1"/>
          </p:nvPr>
        </p:nvSpPr>
        <p:spPr>
          <a:xfrm>
            <a:off x="7811506" y="4246516"/>
            <a:ext cx="2653545" cy="1727103"/>
          </a:xfrm>
          <a:prstGeom prst="rect">
            <a:avLst/>
          </a:prstGeom>
        </p:spPr>
        <p:txBody>
          <a:bodyPr>
            <a:noAutofit/>
          </a:bodyPr>
          <a:lstStyle>
            <a:lvl1pPr marL="0" indent="0" algn="l">
              <a:lnSpc>
                <a:spcPct val="100000"/>
              </a:lnSpc>
              <a:spcBef>
                <a:spcPts val="0"/>
              </a:spcBef>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6" name="Slide Number Placeholder 5">
            <a:extLst>
              <a:ext uri="{FF2B5EF4-FFF2-40B4-BE49-F238E27FC236}">
                <a16:creationId xmlns:a16="http://schemas.microsoft.com/office/drawing/2014/main" id="{F507335A-F59E-2A6C-D2D6-F10391DA8D69}"/>
              </a:ext>
            </a:extLst>
          </p:cNvPr>
          <p:cNvSpPr>
            <a:spLocks noGrp="1"/>
          </p:cNvSpPr>
          <p:nvPr>
            <p:ph type="sldNum" sz="quarter" idx="55"/>
          </p:nvPr>
        </p:nvSpPr>
        <p:spPr/>
        <p:txBody>
          <a:bodyPr>
            <a:noAutofit/>
          </a:bodyPr>
          <a:lstStyle>
            <a:lvl1pPr>
              <a:defRPr>
                <a:solidFill>
                  <a:schemeClr val="accent6"/>
                </a:solidFill>
              </a:defRPr>
            </a:lvl1pPr>
          </a:lstStyle>
          <a:p>
            <a:fld id="{47FEACEE-25B4-4A2D-B147-27296E36371D}" type="slidenum">
              <a:rPr lang="en-US" altLang="zh-CN" smtClean="0"/>
              <a:pPr/>
              <a:t>‹Nº›</a:t>
            </a:fld>
            <a:endParaRPr lang="en-US" altLang="zh-CN"/>
          </a:p>
        </p:txBody>
      </p:sp>
    </p:spTree>
    <p:extLst>
      <p:ext uri="{BB962C8B-B14F-4D97-AF65-F5344CB8AC3E}">
        <p14:creationId xmlns:p14="http://schemas.microsoft.com/office/powerpoint/2010/main" val="3613646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F946AB17-3782-8412-C51A-DE10A0637453}"/>
              </a:ext>
            </a:extLst>
          </p:cNvPr>
          <p:cNvSpPr/>
          <p:nvPr userDrawn="1"/>
        </p:nvSpPr>
        <p:spPr>
          <a:xfrm>
            <a:off x="0" y="2860787"/>
            <a:ext cx="2361029" cy="3676532"/>
          </a:xfrm>
          <a:custGeom>
            <a:avLst/>
            <a:gdLst>
              <a:gd name="connsiteX0" fmla="*/ 773997 w 2361029"/>
              <a:gd name="connsiteY0" fmla="*/ 0 h 3676532"/>
              <a:gd name="connsiteX1" fmla="*/ 2361029 w 2361029"/>
              <a:gd name="connsiteY1" fmla="*/ 925683 h 3676532"/>
              <a:gd name="connsiteX2" fmla="*/ 2361029 w 2361029"/>
              <a:gd name="connsiteY2" fmla="*/ 2763949 h 3676532"/>
              <a:gd name="connsiteX3" fmla="*/ 769661 w 2361029"/>
              <a:gd name="connsiteY3" fmla="*/ 3676532 h 3676532"/>
              <a:gd name="connsiteX4" fmla="*/ 0 w 2361029"/>
              <a:gd name="connsiteY4" fmla="*/ 3234717 h 3676532"/>
              <a:gd name="connsiteX5" fmla="*/ 0 w 2361029"/>
              <a:gd name="connsiteY5" fmla="*/ 446885 h 367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1029" h="3676532">
                <a:moveTo>
                  <a:pt x="773997" y="0"/>
                </a:moveTo>
                <a:lnTo>
                  <a:pt x="2361029" y="925683"/>
                </a:lnTo>
                <a:lnTo>
                  <a:pt x="2361029" y="2763949"/>
                </a:lnTo>
                <a:lnTo>
                  <a:pt x="769661" y="3676532"/>
                </a:lnTo>
                <a:lnTo>
                  <a:pt x="0" y="3234717"/>
                </a:lnTo>
                <a:lnTo>
                  <a:pt x="0" y="446885"/>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16" name="Freeform 15">
            <a:extLst>
              <a:ext uri="{FF2B5EF4-FFF2-40B4-BE49-F238E27FC236}">
                <a16:creationId xmlns:a16="http://schemas.microsoft.com/office/drawing/2014/main" id="{2BA5A58B-9440-7DAB-E7D7-3143B049FBAC}"/>
              </a:ext>
            </a:extLst>
          </p:cNvPr>
          <p:cNvSpPr/>
          <p:nvPr userDrawn="1"/>
        </p:nvSpPr>
        <p:spPr>
          <a:xfrm flipH="1">
            <a:off x="1014233" y="5253270"/>
            <a:ext cx="1710765" cy="1593273"/>
          </a:xfrm>
          <a:custGeom>
            <a:avLst/>
            <a:gdLst>
              <a:gd name="connsiteX0" fmla="*/ 852873 w 1710765"/>
              <a:gd name="connsiteY0" fmla="*/ 0 h 1593273"/>
              <a:gd name="connsiteX1" fmla="*/ 0 w 1710765"/>
              <a:gd name="connsiteY1" fmla="*/ 494134 h 1593273"/>
              <a:gd name="connsiteX2" fmla="*/ 0 w 1710765"/>
              <a:gd name="connsiteY2" fmla="*/ 1475410 h 1593273"/>
              <a:gd name="connsiteX3" fmla="*/ 206916 w 1710765"/>
              <a:gd name="connsiteY3" fmla="*/ 1593273 h 1593273"/>
              <a:gd name="connsiteX4" fmla="*/ 1502835 w 1710765"/>
              <a:gd name="connsiteY4" fmla="*/ 1593273 h 1593273"/>
              <a:gd name="connsiteX5" fmla="*/ 1709418 w 1710765"/>
              <a:gd name="connsiteY5" fmla="*/ 1475480 h 1593273"/>
              <a:gd name="connsiteX6" fmla="*/ 1710407 w 1710765"/>
              <a:gd name="connsiteY6" fmla="*/ 491803 h 159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5" h="1593273">
                <a:moveTo>
                  <a:pt x="852873" y="0"/>
                </a:moveTo>
                <a:lnTo>
                  <a:pt x="0" y="494134"/>
                </a:lnTo>
                <a:lnTo>
                  <a:pt x="0" y="1475410"/>
                </a:lnTo>
                <a:lnTo>
                  <a:pt x="206916" y="1593273"/>
                </a:lnTo>
                <a:lnTo>
                  <a:pt x="1502835" y="1593273"/>
                </a:lnTo>
                <a:lnTo>
                  <a:pt x="1709418" y="1475480"/>
                </a:lnTo>
                <a:cubicBezTo>
                  <a:pt x="1707864" y="1146834"/>
                  <a:pt x="1711961" y="820449"/>
                  <a:pt x="1710407" y="491803"/>
                </a:cubicBez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22" name="Content Placeholder 47" descr="Click icon to add picture">
            <a:extLst>
              <a:ext uri="{FF2B5EF4-FFF2-40B4-BE49-F238E27FC236}">
                <a16:creationId xmlns:a16="http://schemas.microsoft.com/office/drawing/2014/main" id="{95ADF367-2619-4E00-AB82-8FFF41D0E5C2}"/>
              </a:ext>
            </a:extLst>
          </p:cNvPr>
          <p:cNvSpPr>
            <a:spLocks noGrp="1"/>
          </p:cNvSpPr>
          <p:nvPr>
            <p:ph type="body" sz="quarter" idx="27" hasCustomPrompt="1"/>
          </p:nvPr>
        </p:nvSpPr>
        <p:spPr>
          <a:xfrm>
            <a:off x="5271609" y="1025236"/>
            <a:ext cx="5162709" cy="420683"/>
          </a:xfrm>
          <a:prstGeom prst="rect">
            <a:avLst/>
          </a:prstGeom>
        </p:spPr>
        <p:txBody>
          <a:bodyPr anchor="b">
            <a:noAutofit/>
          </a:bodyPr>
          <a:lstStyle>
            <a:lvl1pPr marL="0" indent="0" algn="l">
              <a:lnSpc>
                <a:spcPct val="100000"/>
              </a:lnSpc>
              <a:buNone/>
              <a:defRPr sz="1800" b="1" i="0">
                <a:solidFill>
                  <a:schemeClr val="accent6"/>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23" name="Content Placeholder 47">
            <a:extLst>
              <a:ext uri="{FF2B5EF4-FFF2-40B4-BE49-F238E27FC236}">
                <a16:creationId xmlns:a16="http://schemas.microsoft.com/office/drawing/2014/main" id="{8CEB04CE-793E-47B4-8D80-9B82864F2CDF}"/>
              </a:ext>
            </a:extLst>
          </p:cNvPr>
          <p:cNvSpPr>
            <a:spLocks noGrp="1"/>
          </p:cNvSpPr>
          <p:nvPr>
            <p:ph type="body" sz="quarter" idx="28" hasCustomPrompt="1"/>
          </p:nvPr>
        </p:nvSpPr>
        <p:spPr>
          <a:xfrm>
            <a:off x="5271608" y="1469069"/>
            <a:ext cx="5162709" cy="1506166"/>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24" name="Content Placeholder 47" descr="Click icon to add picture">
            <a:extLst>
              <a:ext uri="{FF2B5EF4-FFF2-40B4-BE49-F238E27FC236}">
                <a16:creationId xmlns:a16="http://schemas.microsoft.com/office/drawing/2014/main" id="{067BF8FD-2643-4122-BE3E-63F413244ECB}"/>
              </a:ext>
            </a:extLst>
          </p:cNvPr>
          <p:cNvSpPr>
            <a:spLocks noGrp="1"/>
          </p:cNvSpPr>
          <p:nvPr>
            <p:ph type="body" sz="quarter" idx="29" hasCustomPrompt="1"/>
          </p:nvPr>
        </p:nvSpPr>
        <p:spPr>
          <a:xfrm>
            <a:off x="5271609" y="2984685"/>
            <a:ext cx="5162709" cy="420683"/>
          </a:xfrm>
          <a:prstGeom prst="rect">
            <a:avLst/>
          </a:prstGeom>
        </p:spPr>
        <p:txBody>
          <a:bodyPr anchor="b">
            <a:noAutofit/>
          </a:bodyPr>
          <a:lstStyle>
            <a:lvl1pPr marL="0" indent="0" algn="l">
              <a:lnSpc>
                <a:spcPct val="100000"/>
              </a:lnSpc>
              <a:buNone/>
              <a:defRPr sz="1800" b="1" i="0">
                <a:solidFill>
                  <a:schemeClr val="accent6"/>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26" name="Content Placeholder 47" descr="Click icon to add picture">
            <a:extLst>
              <a:ext uri="{FF2B5EF4-FFF2-40B4-BE49-F238E27FC236}">
                <a16:creationId xmlns:a16="http://schemas.microsoft.com/office/drawing/2014/main" id="{02260D10-FEA1-48A7-B544-FAEEAECF5DE2}"/>
              </a:ext>
            </a:extLst>
          </p:cNvPr>
          <p:cNvSpPr>
            <a:spLocks noGrp="1"/>
          </p:cNvSpPr>
          <p:nvPr>
            <p:ph type="body" sz="quarter" idx="31" hasCustomPrompt="1"/>
          </p:nvPr>
        </p:nvSpPr>
        <p:spPr>
          <a:xfrm>
            <a:off x="5271607" y="4597473"/>
            <a:ext cx="5162709" cy="421399"/>
          </a:xfrm>
          <a:prstGeom prst="rect">
            <a:avLst/>
          </a:prstGeom>
        </p:spPr>
        <p:txBody>
          <a:bodyPr anchor="b">
            <a:noAutofit/>
          </a:bodyPr>
          <a:lstStyle>
            <a:lvl1pPr marL="0" indent="0" algn="l">
              <a:lnSpc>
                <a:spcPct val="100000"/>
              </a:lnSpc>
              <a:buNone/>
              <a:defRPr sz="1800" b="1" i="0">
                <a:solidFill>
                  <a:schemeClr val="accent6"/>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20" name="Content Placeholder 47">
            <a:extLst>
              <a:ext uri="{FF2B5EF4-FFF2-40B4-BE49-F238E27FC236}">
                <a16:creationId xmlns:a16="http://schemas.microsoft.com/office/drawing/2014/main" id="{64584B30-8BCF-4D75-8A6C-FD82347CC7B6}"/>
              </a:ext>
            </a:extLst>
          </p:cNvPr>
          <p:cNvSpPr>
            <a:spLocks noGrp="1"/>
          </p:cNvSpPr>
          <p:nvPr>
            <p:ph type="body" sz="quarter" idx="34" hasCustomPrompt="1"/>
          </p:nvPr>
        </p:nvSpPr>
        <p:spPr>
          <a:xfrm>
            <a:off x="5271608" y="3419684"/>
            <a:ext cx="5162709" cy="1177789"/>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28" name="Content Placeholder 47">
            <a:extLst>
              <a:ext uri="{FF2B5EF4-FFF2-40B4-BE49-F238E27FC236}">
                <a16:creationId xmlns:a16="http://schemas.microsoft.com/office/drawing/2014/main" id="{A4A25056-27FA-4039-ACFA-6624F778712A}"/>
              </a:ext>
            </a:extLst>
          </p:cNvPr>
          <p:cNvSpPr>
            <a:spLocks noGrp="1"/>
          </p:cNvSpPr>
          <p:nvPr>
            <p:ph type="body" sz="quarter" idx="35" hasCustomPrompt="1"/>
          </p:nvPr>
        </p:nvSpPr>
        <p:spPr>
          <a:xfrm>
            <a:off x="5271608" y="5041922"/>
            <a:ext cx="5162709" cy="1635938"/>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27" name="Freeform: Shape 24">
            <a:extLst>
              <a:ext uri="{FF2B5EF4-FFF2-40B4-BE49-F238E27FC236}">
                <a16:creationId xmlns:a16="http://schemas.microsoft.com/office/drawing/2014/main" id="{A23F9759-CF52-CE45-5E22-9678534685A7}"/>
              </a:ext>
            </a:extLst>
          </p:cNvPr>
          <p:cNvSpPr/>
          <p:nvPr userDrawn="1"/>
        </p:nvSpPr>
        <p:spPr>
          <a:xfrm flipH="1">
            <a:off x="2631891" y="4699053"/>
            <a:ext cx="668814" cy="78469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6" name="Title 5">
            <a:extLst>
              <a:ext uri="{FF2B5EF4-FFF2-40B4-BE49-F238E27FC236}">
                <a16:creationId xmlns:a16="http://schemas.microsoft.com/office/drawing/2014/main" id="{5D84FCC1-368D-680C-31AA-597C3AAF4232}"/>
              </a:ext>
            </a:extLst>
          </p:cNvPr>
          <p:cNvSpPr>
            <a:spLocks noGrp="1"/>
          </p:cNvSpPr>
          <p:nvPr>
            <p:ph type="title"/>
          </p:nvPr>
        </p:nvSpPr>
        <p:spPr>
          <a:xfrm>
            <a:off x="502665" y="707105"/>
            <a:ext cx="3994173" cy="2277580"/>
          </a:xfrm>
        </p:spPr>
        <p:txBody>
          <a:bodyPr anchor="t">
            <a:noAutofit/>
          </a:bodyPr>
          <a:lstStyle>
            <a:lvl1pPr>
              <a:defRPr>
                <a:solidFill>
                  <a:schemeClr val="accent6"/>
                </a:solidFill>
              </a:defRPr>
            </a:lvl1pPr>
          </a:lstStyle>
          <a:p>
            <a:r>
              <a:rPr lang="en-US"/>
              <a:t>Click to edit Master title style</a:t>
            </a:r>
          </a:p>
        </p:txBody>
      </p:sp>
      <p:sp>
        <p:nvSpPr>
          <p:cNvPr id="18" name="Picture Placeholder 2">
            <a:extLst>
              <a:ext uri="{FF2B5EF4-FFF2-40B4-BE49-F238E27FC236}">
                <a16:creationId xmlns:a16="http://schemas.microsoft.com/office/drawing/2014/main" id="{E53E8C9F-CD73-30CD-1F24-20F2E6149D58}"/>
              </a:ext>
            </a:extLst>
          </p:cNvPr>
          <p:cNvSpPr>
            <a:spLocks noGrp="1"/>
          </p:cNvSpPr>
          <p:nvPr>
            <p:ph type="pic" sz="quarter" idx="36"/>
          </p:nvPr>
        </p:nvSpPr>
        <p:spPr>
          <a:xfrm>
            <a:off x="4734172" y="1141669"/>
            <a:ext cx="507778"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accent6"/>
                </a:solidFill>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a:p>
        </p:txBody>
      </p:sp>
      <p:sp>
        <p:nvSpPr>
          <p:cNvPr id="19" name="Picture Placeholder 2">
            <a:extLst>
              <a:ext uri="{FF2B5EF4-FFF2-40B4-BE49-F238E27FC236}">
                <a16:creationId xmlns:a16="http://schemas.microsoft.com/office/drawing/2014/main" id="{CE61E189-349E-0076-EA43-7BCB6E24CE86}"/>
              </a:ext>
            </a:extLst>
          </p:cNvPr>
          <p:cNvSpPr>
            <a:spLocks noGrp="1"/>
          </p:cNvSpPr>
          <p:nvPr>
            <p:ph type="pic" sz="quarter" idx="37"/>
          </p:nvPr>
        </p:nvSpPr>
        <p:spPr>
          <a:xfrm>
            <a:off x="4724705" y="3105650"/>
            <a:ext cx="536270"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accent6"/>
                </a:solidFill>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a:p>
        </p:txBody>
      </p:sp>
      <p:sp>
        <p:nvSpPr>
          <p:cNvPr id="21" name="Picture Placeholder 2">
            <a:extLst>
              <a:ext uri="{FF2B5EF4-FFF2-40B4-BE49-F238E27FC236}">
                <a16:creationId xmlns:a16="http://schemas.microsoft.com/office/drawing/2014/main" id="{68B04572-5D47-C3DF-CDEA-15EC646EA8FE}"/>
              </a:ext>
            </a:extLst>
          </p:cNvPr>
          <p:cNvSpPr>
            <a:spLocks noGrp="1"/>
          </p:cNvSpPr>
          <p:nvPr>
            <p:ph type="pic" sz="quarter" idx="38"/>
          </p:nvPr>
        </p:nvSpPr>
        <p:spPr>
          <a:xfrm>
            <a:off x="4714069" y="4716041"/>
            <a:ext cx="536270"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solidFill>
                  <a:schemeClr val="accent6"/>
                </a:solidFill>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a:p>
        </p:txBody>
      </p:sp>
      <p:sp>
        <p:nvSpPr>
          <p:cNvPr id="5" name="Slide Number Placeholder 4">
            <a:extLst>
              <a:ext uri="{FF2B5EF4-FFF2-40B4-BE49-F238E27FC236}">
                <a16:creationId xmlns:a16="http://schemas.microsoft.com/office/drawing/2014/main" id="{2446A453-65E1-B688-A3F9-EA0AA347DDEA}"/>
              </a:ext>
            </a:extLst>
          </p:cNvPr>
          <p:cNvSpPr>
            <a:spLocks noGrp="1"/>
          </p:cNvSpPr>
          <p:nvPr>
            <p:ph type="sldNum" sz="quarter" idx="40"/>
          </p:nvPr>
        </p:nvSpPr>
        <p:spPr/>
        <p:txBody>
          <a:bodyPr>
            <a:noAutofit/>
          </a:bodyPr>
          <a:lstStyle>
            <a:lvl1pPr>
              <a:defRPr>
                <a:solidFill>
                  <a:schemeClr val="accent6"/>
                </a:solidFill>
              </a:defRPr>
            </a:lvl1pPr>
          </a:lstStyle>
          <a:p>
            <a:fld id="{47FEACEE-25B4-4A2D-B147-27296E36371D}" type="slidenum">
              <a:rPr lang="en-US" altLang="zh-CN" smtClean="0"/>
              <a:pPr/>
              <a:t>‹Nº›</a:t>
            </a:fld>
            <a:endParaRPr lang="en-US" altLang="zh-CN"/>
          </a:p>
        </p:txBody>
      </p:sp>
    </p:spTree>
    <p:extLst>
      <p:ext uri="{BB962C8B-B14F-4D97-AF65-F5344CB8AC3E}">
        <p14:creationId xmlns:p14="http://schemas.microsoft.com/office/powerpoint/2010/main" val="2662113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8" name="Content Placeholder 47">
            <a:extLst>
              <a:ext uri="{FF2B5EF4-FFF2-40B4-BE49-F238E27FC236}">
                <a16:creationId xmlns:a16="http://schemas.microsoft.com/office/drawing/2014/main" id="{3EDD8D3E-653B-4A9E-9868-3B013A65FE9F}"/>
              </a:ext>
            </a:extLst>
          </p:cNvPr>
          <p:cNvSpPr>
            <a:spLocks noGrp="1"/>
          </p:cNvSpPr>
          <p:nvPr>
            <p:ph type="pic" sz="quarter" idx="48"/>
          </p:nvPr>
        </p:nvSpPr>
        <p:spPr>
          <a:xfrm>
            <a:off x="7493157" y="529148"/>
            <a:ext cx="4248873" cy="473113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ln w="19050">
            <a:noFill/>
          </a:ln>
        </p:spPr>
        <p:txBody>
          <a:bodyPr anchor="ctr">
            <a:noAutofit/>
          </a:bodyPr>
          <a:lstStyle>
            <a:lvl1pPr marL="0" indent="0" algn="ctr">
              <a:buNone/>
              <a:defRPr>
                <a:solidFill>
                  <a:schemeClr val="accent6"/>
                </a:solidFill>
              </a:defRPr>
            </a:lvl1pPr>
          </a:lstStyle>
          <a:p>
            <a:r>
              <a:rPr lang="en-US" altLang="zh-CN"/>
              <a:t>Click icon to add picture</a:t>
            </a:r>
            <a:endParaRPr lang="zh-CN" altLang="en-US"/>
          </a:p>
        </p:txBody>
      </p:sp>
      <p:sp>
        <p:nvSpPr>
          <p:cNvPr id="18" name="Content Placeholder 47">
            <a:extLst>
              <a:ext uri="{FF2B5EF4-FFF2-40B4-BE49-F238E27FC236}">
                <a16:creationId xmlns:a16="http://schemas.microsoft.com/office/drawing/2014/main" id="{DD4E6A9F-7400-917B-6A6B-6BAB445E85FA}"/>
              </a:ext>
            </a:extLst>
          </p:cNvPr>
          <p:cNvSpPr>
            <a:spLocks noGrp="1"/>
          </p:cNvSpPr>
          <p:nvPr>
            <p:ph type="body" sz="quarter" idx="28" hasCustomPrompt="1"/>
          </p:nvPr>
        </p:nvSpPr>
        <p:spPr>
          <a:xfrm>
            <a:off x="517427" y="3253120"/>
            <a:ext cx="4959822" cy="2007158"/>
          </a:xfrm>
          <a:prstGeom prst="rect">
            <a:avLst/>
          </a:prstGeom>
        </p:spPr>
        <p:txBody>
          <a:bodyPr>
            <a:noAutofit/>
          </a:bodyPr>
          <a:lstStyle>
            <a:lvl1pPr marL="0" indent="0">
              <a:lnSpc>
                <a:spcPct val="100000"/>
              </a:lnSpc>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19" name="Freeform: Shape 25">
            <a:extLst>
              <a:ext uri="{FF2B5EF4-FFF2-40B4-BE49-F238E27FC236}">
                <a16:creationId xmlns:a16="http://schemas.microsoft.com/office/drawing/2014/main" id="{D7BBD3E8-D5DD-C21F-3792-4880373CCDCC}"/>
              </a:ext>
            </a:extLst>
          </p:cNvPr>
          <p:cNvSpPr/>
          <p:nvPr userDrawn="1"/>
        </p:nvSpPr>
        <p:spPr>
          <a:xfrm flipH="1">
            <a:off x="7400972" y="4508725"/>
            <a:ext cx="1347680" cy="158117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20" name="Freeform: Shape 11">
            <a:extLst>
              <a:ext uri="{FF2B5EF4-FFF2-40B4-BE49-F238E27FC236}">
                <a16:creationId xmlns:a16="http://schemas.microsoft.com/office/drawing/2014/main" id="{FC461D80-0CAC-62E5-726A-63B48BEF3F25}"/>
              </a:ext>
            </a:extLst>
          </p:cNvPr>
          <p:cNvSpPr/>
          <p:nvPr userDrawn="1"/>
        </p:nvSpPr>
        <p:spPr>
          <a:xfrm>
            <a:off x="6521016" y="4772906"/>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6">
              <a:lumMod val="10000"/>
              <a:lumOff val="9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3" name="Title 2">
            <a:extLst>
              <a:ext uri="{FF2B5EF4-FFF2-40B4-BE49-F238E27FC236}">
                <a16:creationId xmlns:a16="http://schemas.microsoft.com/office/drawing/2014/main" id="{D4944167-AFE9-AE61-AF44-B9AEE24D17D8}"/>
              </a:ext>
            </a:extLst>
          </p:cNvPr>
          <p:cNvSpPr>
            <a:spLocks noGrp="1"/>
          </p:cNvSpPr>
          <p:nvPr>
            <p:ph type="title"/>
          </p:nvPr>
        </p:nvSpPr>
        <p:spPr>
          <a:xfrm>
            <a:off x="517427" y="2497488"/>
            <a:ext cx="9823998" cy="1325563"/>
          </a:xfrm>
        </p:spPr>
        <p:txBody>
          <a:bodyPr anchor="t">
            <a:noAutofit/>
          </a:bodyPr>
          <a:lstStyle>
            <a:lvl1pPr>
              <a:defRPr>
                <a:solidFill>
                  <a:schemeClr val="accent6"/>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47268D53-92DA-7335-4DAB-83485CAF3FE9}"/>
              </a:ext>
            </a:extLst>
          </p:cNvPr>
          <p:cNvSpPr>
            <a:spLocks noGrp="1"/>
          </p:cNvSpPr>
          <p:nvPr>
            <p:ph type="ftr" sz="quarter" idx="49"/>
          </p:nvPr>
        </p:nvSpPr>
        <p:spPr/>
        <p:txBody>
          <a:bodyPr>
            <a:noAutofit/>
          </a:bodyPr>
          <a:lstStyle>
            <a:lvl1pPr>
              <a:defRPr>
                <a:solidFill>
                  <a:schemeClr val="accent6"/>
                </a:solidFill>
              </a:defRPr>
            </a:lvl1pPr>
          </a:lstStyle>
          <a:p>
            <a:r>
              <a:rPr lang="es-MX"/>
              <a:t>RENDICIÓN DE CUENTAS 1°. SEMESTRE 2025</a:t>
            </a:r>
            <a:endParaRPr lang="en-US"/>
          </a:p>
        </p:txBody>
      </p:sp>
      <p:sp>
        <p:nvSpPr>
          <p:cNvPr id="6" name="Slide Number Placeholder 5">
            <a:extLst>
              <a:ext uri="{FF2B5EF4-FFF2-40B4-BE49-F238E27FC236}">
                <a16:creationId xmlns:a16="http://schemas.microsoft.com/office/drawing/2014/main" id="{9F9FCB16-3643-AB04-D20E-A14FFE07F67C}"/>
              </a:ext>
            </a:extLst>
          </p:cNvPr>
          <p:cNvSpPr>
            <a:spLocks noGrp="1"/>
          </p:cNvSpPr>
          <p:nvPr>
            <p:ph type="sldNum" sz="quarter" idx="50"/>
          </p:nvPr>
        </p:nvSpPr>
        <p:spPr/>
        <p:txBody>
          <a:bodyPr>
            <a:noAutofit/>
          </a:bodyPr>
          <a:lstStyle>
            <a:lvl1pPr>
              <a:defRPr>
                <a:solidFill>
                  <a:schemeClr val="accent6"/>
                </a:solidFill>
              </a:defRPr>
            </a:lvl1pPr>
          </a:lstStyle>
          <a:p>
            <a:fld id="{47FEACEE-25B4-4A2D-B147-27296E36371D}" type="slidenum">
              <a:rPr lang="en-US" altLang="zh-CN" smtClean="0"/>
              <a:pPr/>
              <a:t>‹Nº›</a:t>
            </a:fld>
            <a:endParaRPr lang="en-US" altLang="zh-CN"/>
          </a:p>
        </p:txBody>
      </p:sp>
    </p:spTree>
    <p:extLst>
      <p:ext uri="{BB962C8B-B14F-4D97-AF65-F5344CB8AC3E}">
        <p14:creationId xmlns:p14="http://schemas.microsoft.com/office/powerpoint/2010/main" val="3213276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9B50CEE-D9F9-B5CD-C274-BEAA5EAB37E3}"/>
              </a:ext>
            </a:extLst>
          </p:cNvPr>
          <p:cNvSpPr/>
          <p:nvPr userDrawn="1"/>
        </p:nvSpPr>
        <p:spPr>
          <a:xfrm>
            <a:off x="410352" y="12435"/>
            <a:ext cx="1455521" cy="1019127"/>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solidFill>
            <a:schemeClr val="accent6">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9" name="Hexagon 15">
            <a:extLst>
              <a:ext uri="{FF2B5EF4-FFF2-40B4-BE49-F238E27FC236}">
                <a16:creationId xmlns:a16="http://schemas.microsoft.com/office/drawing/2014/main" id="{93831F6E-A0DA-46E5-AF13-ED5D9ABF108D}"/>
              </a:ext>
            </a:extLst>
          </p:cNvPr>
          <p:cNvSpPr/>
          <p:nvPr userDrawn="1"/>
        </p:nvSpPr>
        <p:spPr>
          <a:xfrm>
            <a:off x="1579486" y="450004"/>
            <a:ext cx="1455521" cy="1266696"/>
          </a:xfrm>
          <a:prstGeom prst="hexagon">
            <a:avLst>
              <a:gd name="adj" fmla="val 28413"/>
              <a:gd name="vf" fmla="val 11547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10" name="Hexagon 17">
            <a:extLst>
              <a:ext uri="{FF2B5EF4-FFF2-40B4-BE49-F238E27FC236}">
                <a16:creationId xmlns:a16="http://schemas.microsoft.com/office/drawing/2014/main" id="{18B06ECC-5FA7-4ACA-86BF-694240D0C05B}"/>
              </a:ext>
            </a:extLst>
          </p:cNvPr>
          <p:cNvSpPr/>
          <p:nvPr userDrawn="1"/>
        </p:nvSpPr>
        <p:spPr>
          <a:xfrm>
            <a:off x="412218" y="1136470"/>
            <a:ext cx="1455521" cy="1266696"/>
          </a:xfrm>
          <a:prstGeom prst="hexagon">
            <a:avLst>
              <a:gd name="adj" fmla="val 28413"/>
              <a:gd name="vf" fmla="val 1154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11" name="Hexagon 19">
            <a:extLst>
              <a:ext uri="{FF2B5EF4-FFF2-40B4-BE49-F238E27FC236}">
                <a16:creationId xmlns:a16="http://schemas.microsoft.com/office/drawing/2014/main" id="{089AA305-8FFC-46A5-B806-D5D78320D0CD}"/>
              </a:ext>
            </a:extLst>
          </p:cNvPr>
          <p:cNvSpPr/>
          <p:nvPr userDrawn="1"/>
        </p:nvSpPr>
        <p:spPr>
          <a:xfrm>
            <a:off x="1580070" y="1812437"/>
            <a:ext cx="1455521" cy="1266696"/>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12" name="Hexagon 21">
            <a:extLst>
              <a:ext uri="{FF2B5EF4-FFF2-40B4-BE49-F238E27FC236}">
                <a16:creationId xmlns:a16="http://schemas.microsoft.com/office/drawing/2014/main" id="{DB2D65ED-32BC-44B2-92F3-E16717051CA1}"/>
              </a:ext>
            </a:extLst>
          </p:cNvPr>
          <p:cNvSpPr/>
          <p:nvPr userDrawn="1"/>
        </p:nvSpPr>
        <p:spPr>
          <a:xfrm>
            <a:off x="3953772" y="4582171"/>
            <a:ext cx="1455521" cy="1266696"/>
          </a:xfrm>
          <a:prstGeom prst="hexagon">
            <a:avLst>
              <a:gd name="adj" fmla="val 28413"/>
              <a:gd name="vf" fmla="val 11547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44" name="Freeform 43">
            <a:extLst>
              <a:ext uri="{FF2B5EF4-FFF2-40B4-BE49-F238E27FC236}">
                <a16:creationId xmlns:a16="http://schemas.microsoft.com/office/drawing/2014/main" id="{6100186E-95B0-AB29-6F1D-DBFBAA566DB2}"/>
              </a:ext>
            </a:extLst>
          </p:cNvPr>
          <p:cNvSpPr/>
          <p:nvPr userDrawn="1"/>
        </p:nvSpPr>
        <p:spPr>
          <a:xfrm>
            <a:off x="3955762" y="5952136"/>
            <a:ext cx="1455521" cy="93255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14" name="Hexagon 27">
            <a:extLst>
              <a:ext uri="{FF2B5EF4-FFF2-40B4-BE49-F238E27FC236}">
                <a16:creationId xmlns:a16="http://schemas.microsoft.com/office/drawing/2014/main" id="{5275D449-7441-440B-8584-96D25256F24D}"/>
              </a:ext>
            </a:extLst>
          </p:cNvPr>
          <p:cNvSpPr/>
          <p:nvPr userDrawn="1"/>
        </p:nvSpPr>
        <p:spPr>
          <a:xfrm>
            <a:off x="2783996" y="5245443"/>
            <a:ext cx="1455521" cy="1266696"/>
          </a:xfrm>
          <a:prstGeom prst="hexagon">
            <a:avLst>
              <a:gd name="adj" fmla="val 28413"/>
              <a:gd name="vf" fmla="val 11547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15" name="Hexagon 28">
            <a:extLst>
              <a:ext uri="{FF2B5EF4-FFF2-40B4-BE49-F238E27FC236}">
                <a16:creationId xmlns:a16="http://schemas.microsoft.com/office/drawing/2014/main" id="{94CFCD79-F5CD-4175-96DE-1AC2E1999DB6}"/>
              </a:ext>
            </a:extLst>
          </p:cNvPr>
          <p:cNvSpPr/>
          <p:nvPr userDrawn="1"/>
        </p:nvSpPr>
        <p:spPr>
          <a:xfrm>
            <a:off x="2767144" y="3880620"/>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43" name="Freeform 42">
            <a:extLst>
              <a:ext uri="{FF2B5EF4-FFF2-40B4-BE49-F238E27FC236}">
                <a16:creationId xmlns:a16="http://schemas.microsoft.com/office/drawing/2014/main" id="{C8667104-E096-23C3-4C2C-5277C2AF5C57}"/>
              </a:ext>
            </a:extLst>
          </p:cNvPr>
          <p:cNvSpPr/>
          <p:nvPr userDrawn="1"/>
        </p:nvSpPr>
        <p:spPr>
          <a:xfrm>
            <a:off x="3702" y="448131"/>
            <a:ext cx="678871" cy="1266696"/>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18" name="Hexagon 31">
            <a:extLst>
              <a:ext uri="{FF2B5EF4-FFF2-40B4-BE49-F238E27FC236}">
                <a16:creationId xmlns:a16="http://schemas.microsoft.com/office/drawing/2014/main" id="{61BB4AB0-7C5C-4697-A25B-0AFD8754AB52}"/>
              </a:ext>
            </a:extLst>
          </p:cNvPr>
          <p:cNvSpPr/>
          <p:nvPr userDrawn="1"/>
        </p:nvSpPr>
        <p:spPr>
          <a:xfrm>
            <a:off x="1580353" y="3182793"/>
            <a:ext cx="1455521" cy="1266696"/>
          </a:xfrm>
          <a:prstGeom prst="hexagon">
            <a:avLst>
              <a:gd name="adj" fmla="val 28413"/>
              <a:gd name="vf" fmla="val 115470"/>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46" name="Freeform 45">
            <a:extLst>
              <a:ext uri="{FF2B5EF4-FFF2-40B4-BE49-F238E27FC236}">
                <a16:creationId xmlns:a16="http://schemas.microsoft.com/office/drawing/2014/main" id="{2363FF00-E570-D743-258E-E9FEF4F02A08}"/>
              </a:ext>
            </a:extLst>
          </p:cNvPr>
          <p:cNvSpPr/>
          <p:nvPr userDrawn="1"/>
        </p:nvSpPr>
        <p:spPr>
          <a:xfrm>
            <a:off x="6334981" y="5962237"/>
            <a:ext cx="1455521" cy="90156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28" name="Content Placeholder 47">
            <a:extLst>
              <a:ext uri="{FF2B5EF4-FFF2-40B4-BE49-F238E27FC236}">
                <a16:creationId xmlns:a16="http://schemas.microsoft.com/office/drawing/2014/main" id="{073CD90F-1E45-47EC-B558-D5F638F5FE6F}"/>
              </a:ext>
            </a:extLst>
          </p:cNvPr>
          <p:cNvSpPr>
            <a:spLocks noGrp="1"/>
          </p:cNvSpPr>
          <p:nvPr>
            <p:ph type="pic" sz="quarter" idx="48"/>
          </p:nvPr>
        </p:nvSpPr>
        <p:spPr>
          <a:xfrm>
            <a:off x="2754948" y="250209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accent6"/>
                </a:solidFill>
              </a:defRPr>
            </a:lvl1pPr>
          </a:lstStyle>
          <a:p>
            <a:r>
              <a:rPr lang="en-US" altLang="zh-CN"/>
              <a:t>Click icon to add picture</a:t>
            </a:r>
          </a:p>
        </p:txBody>
      </p:sp>
      <p:sp>
        <p:nvSpPr>
          <p:cNvPr id="29" name="Content Placeholder 47">
            <a:extLst>
              <a:ext uri="{FF2B5EF4-FFF2-40B4-BE49-F238E27FC236}">
                <a16:creationId xmlns:a16="http://schemas.microsoft.com/office/drawing/2014/main" id="{9A501203-35D0-41A5-A2A4-9F05FAB495C4}"/>
              </a:ext>
            </a:extLst>
          </p:cNvPr>
          <p:cNvSpPr>
            <a:spLocks noGrp="1"/>
          </p:cNvSpPr>
          <p:nvPr>
            <p:ph type="pic" sz="quarter" idx="49"/>
          </p:nvPr>
        </p:nvSpPr>
        <p:spPr>
          <a:xfrm>
            <a:off x="391110" y="2493385"/>
            <a:ext cx="1465840" cy="1289394"/>
          </a:xfrm>
          <a:prstGeom prst="hexagon">
            <a:avLst>
              <a:gd name="adj" fmla="val 28349"/>
              <a:gd name="vf" fmla="val 115470"/>
            </a:avLst>
          </a:prstGeom>
          <a:ln>
            <a:noFill/>
          </a:ln>
        </p:spPr>
        <p:txBody>
          <a:bodyPr>
            <a:noAutofit/>
          </a:bodyPr>
          <a:lstStyle>
            <a:lvl1pPr marL="0" indent="0" algn="l">
              <a:buFontTx/>
              <a:buNone/>
              <a:defRPr sz="1050">
                <a:solidFill>
                  <a:schemeClr val="accent6"/>
                </a:solidFill>
              </a:defRPr>
            </a:lvl1pPr>
          </a:lstStyle>
          <a:p>
            <a:r>
              <a:rPr lang="en-US" altLang="zh-CN"/>
              <a:t>Click icon to add picture</a:t>
            </a:r>
          </a:p>
        </p:txBody>
      </p:sp>
      <p:sp>
        <p:nvSpPr>
          <p:cNvPr id="30" name="Content Placeholder 47">
            <a:extLst>
              <a:ext uri="{FF2B5EF4-FFF2-40B4-BE49-F238E27FC236}">
                <a16:creationId xmlns:a16="http://schemas.microsoft.com/office/drawing/2014/main" id="{1FA62038-8BB7-45FD-896E-34738A5578BD}"/>
              </a:ext>
            </a:extLst>
          </p:cNvPr>
          <p:cNvSpPr>
            <a:spLocks noGrp="1"/>
          </p:cNvSpPr>
          <p:nvPr>
            <p:ph type="pic" sz="quarter" idx="50"/>
          </p:nvPr>
        </p:nvSpPr>
        <p:spPr>
          <a:xfrm>
            <a:off x="5151412" y="5238680"/>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accent6"/>
                </a:solidFill>
              </a:defRPr>
            </a:lvl1pPr>
          </a:lstStyle>
          <a:p>
            <a:r>
              <a:rPr lang="en-US" altLang="zh-CN"/>
              <a:t>Click icon to add picture</a:t>
            </a:r>
          </a:p>
        </p:txBody>
      </p:sp>
      <p:sp>
        <p:nvSpPr>
          <p:cNvPr id="31" name="Content Placeholder 47">
            <a:extLst>
              <a:ext uri="{FF2B5EF4-FFF2-40B4-BE49-F238E27FC236}">
                <a16:creationId xmlns:a16="http://schemas.microsoft.com/office/drawing/2014/main" id="{9A7E0EE6-5885-489B-81A9-65DBC0016938}"/>
              </a:ext>
            </a:extLst>
          </p:cNvPr>
          <p:cNvSpPr>
            <a:spLocks noGrp="1"/>
          </p:cNvSpPr>
          <p:nvPr>
            <p:ph type="pic" sz="quarter" idx="51"/>
          </p:nvPr>
        </p:nvSpPr>
        <p:spPr>
          <a:xfrm>
            <a:off x="3948599" y="319492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accent6"/>
                </a:solidFill>
              </a:defRPr>
            </a:lvl1pPr>
          </a:lstStyle>
          <a:p>
            <a:r>
              <a:rPr lang="en-US" altLang="zh-CN"/>
              <a:t>Click icon to add picture</a:t>
            </a:r>
          </a:p>
        </p:txBody>
      </p:sp>
      <p:sp>
        <p:nvSpPr>
          <p:cNvPr id="21" name="Content Placeholder 47" descr="Click icon to add picture">
            <a:extLst>
              <a:ext uri="{FF2B5EF4-FFF2-40B4-BE49-F238E27FC236}">
                <a16:creationId xmlns:a16="http://schemas.microsoft.com/office/drawing/2014/main" id="{B7E46D91-6194-E279-CAE3-425E21FD4A83}"/>
              </a:ext>
            </a:extLst>
          </p:cNvPr>
          <p:cNvSpPr>
            <a:spLocks noGrp="1"/>
          </p:cNvSpPr>
          <p:nvPr>
            <p:ph type="body" sz="quarter" idx="27" hasCustomPrompt="1"/>
          </p:nvPr>
        </p:nvSpPr>
        <p:spPr>
          <a:xfrm>
            <a:off x="6096000" y="3093990"/>
            <a:ext cx="3034145" cy="1879791"/>
          </a:xfrm>
          <a:prstGeom prst="rect">
            <a:avLst/>
          </a:prstGeom>
        </p:spPr>
        <p:txBody>
          <a:bodyPr anchor="t">
            <a:noAutofit/>
          </a:bodyPr>
          <a:lstStyle>
            <a:lvl1pPr marL="0" indent="0" algn="l">
              <a:lnSpc>
                <a:spcPct val="100000"/>
              </a:lnSpc>
              <a:buNone/>
              <a:defRPr sz="1800" b="0">
                <a:solidFill>
                  <a:schemeClr val="accent6"/>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22" name="Title 1">
            <a:extLst>
              <a:ext uri="{FF2B5EF4-FFF2-40B4-BE49-F238E27FC236}">
                <a16:creationId xmlns:a16="http://schemas.microsoft.com/office/drawing/2014/main" id="{4722C9EB-D452-B3DF-5219-160F48DE789C}"/>
              </a:ext>
            </a:extLst>
          </p:cNvPr>
          <p:cNvSpPr>
            <a:spLocks noGrp="1"/>
          </p:cNvSpPr>
          <p:nvPr>
            <p:ph type="title"/>
          </p:nvPr>
        </p:nvSpPr>
        <p:spPr>
          <a:xfrm>
            <a:off x="6096000" y="1703538"/>
            <a:ext cx="5055698" cy="1325563"/>
          </a:xfrm>
        </p:spPr>
        <p:txBody>
          <a:bodyPr anchor="b">
            <a:noAutofit/>
          </a:bodyPr>
          <a:lstStyle>
            <a:lvl1pPr>
              <a:defRPr>
                <a:solidFill>
                  <a:schemeClr val="accent6"/>
                </a:solidFill>
              </a:defRPr>
            </a:lvl1pPr>
          </a:lstStyle>
          <a:p>
            <a:r>
              <a:rPr lang="en-US"/>
              <a:t>Click to edit Master title style</a:t>
            </a:r>
          </a:p>
        </p:txBody>
      </p:sp>
      <p:sp>
        <p:nvSpPr>
          <p:cNvPr id="40" name="Freeform 39">
            <a:extLst>
              <a:ext uri="{FF2B5EF4-FFF2-40B4-BE49-F238E27FC236}">
                <a16:creationId xmlns:a16="http://schemas.microsoft.com/office/drawing/2014/main" id="{E3C8467A-0A34-2A65-92FE-F12F6A3D84A6}"/>
              </a:ext>
            </a:extLst>
          </p:cNvPr>
          <p:cNvSpPr/>
          <p:nvPr userDrawn="1"/>
        </p:nvSpPr>
        <p:spPr>
          <a:xfrm>
            <a:off x="-6538" y="1815084"/>
            <a:ext cx="697438" cy="1266696"/>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Tree>
    <p:extLst>
      <p:ext uri="{BB962C8B-B14F-4D97-AF65-F5344CB8AC3E}">
        <p14:creationId xmlns:p14="http://schemas.microsoft.com/office/powerpoint/2010/main" val="3147334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7" name="Marcador de contenido 4">
            <a:extLst>
              <a:ext uri="{FF2B5EF4-FFF2-40B4-BE49-F238E27FC236}">
                <a16:creationId xmlns:a16="http://schemas.microsoft.com/office/drawing/2014/main" id="{C9FC5985-B72C-FD0B-ED27-B2FB89CE4B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5090"/>
          </a:xfrm>
          <a:prstGeom prst="rect">
            <a:avLst/>
          </a:prstGeom>
        </p:spPr>
      </p:pic>
    </p:spTree>
    <p:extLst>
      <p:ext uri="{BB962C8B-B14F-4D97-AF65-F5344CB8AC3E}">
        <p14:creationId xmlns:p14="http://schemas.microsoft.com/office/powerpoint/2010/main" val="3569755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Solo el título">
    <p:spTree>
      <p:nvGrpSpPr>
        <p:cNvPr id="1" name=""/>
        <p:cNvGrpSpPr/>
        <p:nvPr/>
      </p:nvGrpSpPr>
      <p:grpSpPr>
        <a:xfrm>
          <a:off x="0" y="0"/>
          <a:ext cx="0" cy="0"/>
          <a:chOff x="0" y="0"/>
          <a:chExt cx="0" cy="0"/>
        </a:xfrm>
      </p:grpSpPr>
      <p:pic>
        <p:nvPicPr>
          <p:cNvPr id="6" name="Marcador de contenido 4">
            <a:extLst>
              <a:ext uri="{FF2B5EF4-FFF2-40B4-BE49-F238E27FC236}">
                <a16:creationId xmlns:a16="http://schemas.microsoft.com/office/drawing/2014/main" id="{55AF9F39-2F25-94E0-CD22-8189943F1B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5090"/>
          </a:xfrm>
          <a:prstGeom prst="rect">
            <a:avLst/>
          </a:prstGeom>
        </p:spPr>
      </p:pic>
    </p:spTree>
    <p:extLst>
      <p:ext uri="{BB962C8B-B14F-4D97-AF65-F5344CB8AC3E}">
        <p14:creationId xmlns:p14="http://schemas.microsoft.com/office/powerpoint/2010/main" val="936568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Encabezado de sección">
    <p:spTree>
      <p:nvGrpSpPr>
        <p:cNvPr id="1" name=""/>
        <p:cNvGrpSpPr/>
        <p:nvPr/>
      </p:nvGrpSpPr>
      <p:grpSpPr>
        <a:xfrm>
          <a:off x="0" y="0"/>
          <a:ext cx="0" cy="0"/>
          <a:chOff x="0" y="0"/>
          <a:chExt cx="0" cy="0"/>
        </a:xfrm>
      </p:grpSpPr>
      <p:pic>
        <p:nvPicPr>
          <p:cNvPr id="7" name="Marcador de contenido 4">
            <a:extLst>
              <a:ext uri="{FF2B5EF4-FFF2-40B4-BE49-F238E27FC236}">
                <a16:creationId xmlns:a16="http://schemas.microsoft.com/office/drawing/2014/main" id="{C9FC5985-B72C-FD0B-ED27-B2FB89CE4B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5090"/>
          </a:xfrm>
          <a:prstGeom prst="rect">
            <a:avLst/>
          </a:prstGeom>
        </p:spPr>
      </p:pic>
    </p:spTree>
    <p:extLst>
      <p:ext uri="{BB962C8B-B14F-4D97-AF65-F5344CB8AC3E}">
        <p14:creationId xmlns:p14="http://schemas.microsoft.com/office/powerpoint/2010/main" val="2158034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518B595-5A04-0768-52B1-73F11E4754EA}"/>
              </a:ext>
            </a:extLst>
          </p:cNvPr>
          <p:cNvSpPr>
            <a:spLocks noGrp="1"/>
          </p:cNvSpPr>
          <p:nvPr>
            <p:ph type="title"/>
          </p:nvPr>
        </p:nvSpPr>
        <p:spPr>
          <a:xfrm>
            <a:off x="512572" y="3435545"/>
            <a:ext cx="4253399" cy="1740114"/>
          </a:xfrm>
        </p:spPr>
        <p:txBody>
          <a:bodyPr>
            <a:noAutofit/>
          </a:bodyPr>
          <a:lstStyle>
            <a:lvl1pPr>
              <a:defRPr>
                <a:solidFill>
                  <a:schemeClr val="accent6"/>
                </a:solidFill>
              </a:defRPr>
            </a:lvl1pPr>
          </a:lstStyle>
          <a:p>
            <a:r>
              <a:rPr lang="en-US"/>
              <a:t>Click to edit Master title style</a:t>
            </a:r>
          </a:p>
        </p:txBody>
      </p:sp>
      <p:sp>
        <p:nvSpPr>
          <p:cNvPr id="7" name="Freeform: Shape 4">
            <a:extLst>
              <a:ext uri="{FF2B5EF4-FFF2-40B4-BE49-F238E27FC236}">
                <a16:creationId xmlns:a16="http://schemas.microsoft.com/office/drawing/2014/main" id="{AE722AFD-22D7-4BD8-B055-3867C3800E16}"/>
              </a:ext>
            </a:extLst>
          </p:cNvPr>
          <p:cNvSpPr/>
          <p:nvPr userDrawn="1"/>
        </p:nvSpPr>
        <p:spPr>
          <a:xfrm>
            <a:off x="6282845" y="525294"/>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3" name="Freeform: Shape 12">
            <a:extLst>
              <a:ext uri="{FF2B5EF4-FFF2-40B4-BE49-F238E27FC236}">
                <a16:creationId xmlns:a16="http://schemas.microsoft.com/office/drawing/2014/main" id="{5D0355E4-3980-42A9-9376-74163520D39D}"/>
              </a:ext>
            </a:extLst>
          </p:cNvPr>
          <p:cNvSpPr/>
          <p:nvPr userDrawn="1"/>
        </p:nvSpPr>
        <p:spPr>
          <a:xfrm>
            <a:off x="8375472" y="496110"/>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4" name="Freeform: Shape 13">
            <a:extLst>
              <a:ext uri="{FF2B5EF4-FFF2-40B4-BE49-F238E27FC236}">
                <a16:creationId xmlns:a16="http://schemas.microsoft.com/office/drawing/2014/main" id="{70174533-8C0E-4E82-A582-891A0555FA1F}"/>
              </a:ext>
            </a:extLst>
          </p:cNvPr>
          <p:cNvSpPr/>
          <p:nvPr userDrawn="1"/>
        </p:nvSpPr>
        <p:spPr>
          <a:xfrm>
            <a:off x="7328126" y="231031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15" name="Freeform: Shape 14">
            <a:extLst>
              <a:ext uri="{FF2B5EF4-FFF2-40B4-BE49-F238E27FC236}">
                <a16:creationId xmlns:a16="http://schemas.microsoft.com/office/drawing/2014/main" id="{071E3938-A754-4D49-B509-249EE9BD83AB}"/>
              </a:ext>
            </a:extLst>
          </p:cNvPr>
          <p:cNvSpPr/>
          <p:nvPr userDrawn="1"/>
        </p:nvSpPr>
        <p:spPr>
          <a:xfrm>
            <a:off x="8375472" y="409533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Freeform: Shape 15">
            <a:extLst>
              <a:ext uri="{FF2B5EF4-FFF2-40B4-BE49-F238E27FC236}">
                <a16:creationId xmlns:a16="http://schemas.microsoft.com/office/drawing/2014/main" id="{B9D430ED-A815-4274-966C-8192C4230569}"/>
              </a:ext>
            </a:extLst>
          </p:cNvPr>
          <p:cNvSpPr/>
          <p:nvPr userDrawn="1"/>
        </p:nvSpPr>
        <p:spPr>
          <a:xfrm>
            <a:off x="9403474" y="231031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a:p>
        </p:txBody>
      </p:sp>
      <p:sp>
        <p:nvSpPr>
          <p:cNvPr id="24" name="Content placeholder 47" descr="Click icon to add picture">
            <a:extLst>
              <a:ext uri="{FF2B5EF4-FFF2-40B4-BE49-F238E27FC236}">
                <a16:creationId xmlns:a16="http://schemas.microsoft.com/office/drawing/2014/main" id="{5414CF94-2913-4AE7-AAC3-3D61FE742888}"/>
              </a:ext>
            </a:extLst>
          </p:cNvPr>
          <p:cNvSpPr>
            <a:spLocks noGrp="1"/>
          </p:cNvSpPr>
          <p:nvPr>
            <p:ph type="body" sz="quarter" idx="28" hasCustomPrompt="1"/>
          </p:nvPr>
        </p:nvSpPr>
        <p:spPr>
          <a:xfrm>
            <a:off x="6274027" y="1076241"/>
            <a:ext cx="1913128" cy="1054727"/>
          </a:xfrm>
          <a:prstGeom prst="rect">
            <a:avLst/>
          </a:prstGeom>
        </p:spPr>
        <p:txBody>
          <a:bodyPr anchor="ctr">
            <a:noAutofit/>
          </a:bodyPr>
          <a:lstStyle>
            <a:lvl1pPr marL="0" indent="0" algn="ctr">
              <a:lnSpc>
                <a:spcPct val="100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a:t>Click to edit</a:t>
            </a:r>
            <a:r>
              <a:rPr lang="zh-CN" altLang="en-US"/>
              <a:t> </a:t>
            </a:r>
            <a:r>
              <a:rPr lang="en-US" altLang="zh-CN"/>
              <a:t>Master title style </a:t>
            </a:r>
          </a:p>
        </p:txBody>
      </p:sp>
      <p:sp>
        <p:nvSpPr>
          <p:cNvPr id="26" name="Content placeholder 47" descr="Click icon to add picture">
            <a:extLst>
              <a:ext uri="{FF2B5EF4-FFF2-40B4-BE49-F238E27FC236}">
                <a16:creationId xmlns:a16="http://schemas.microsoft.com/office/drawing/2014/main" id="{3CE3485A-395E-4C5F-A00F-D230FF7CFB93}"/>
              </a:ext>
            </a:extLst>
          </p:cNvPr>
          <p:cNvSpPr>
            <a:spLocks noGrp="1"/>
          </p:cNvSpPr>
          <p:nvPr>
            <p:ph type="body" sz="quarter" idx="29" hasCustomPrompt="1"/>
          </p:nvPr>
        </p:nvSpPr>
        <p:spPr>
          <a:xfrm>
            <a:off x="8375472" y="1076241"/>
            <a:ext cx="1904890" cy="1054728"/>
          </a:xfrm>
          <a:prstGeom prst="rect">
            <a:avLst/>
          </a:prstGeom>
        </p:spPr>
        <p:txBody>
          <a:bodyPr anchor="ctr">
            <a:noAutofit/>
          </a:bodyPr>
          <a:lstStyle>
            <a:lvl1pPr marL="0" indent="0" algn="ctr">
              <a:lnSpc>
                <a:spcPct val="113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a:t>Click to edit </a:t>
            </a:r>
            <a:r>
              <a:rPr lang="zh-CN" altLang="en-US"/>
              <a:t> </a:t>
            </a:r>
            <a:r>
              <a:rPr lang="en-US" altLang="zh-CN"/>
              <a:t>Master title style </a:t>
            </a:r>
          </a:p>
        </p:txBody>
      </p:sp>
      <p:sp>
        <p:nvSpPr>
          <p:cNvPr id="33" name="Content placeholder 47" descr="Click icon to add picture">
            <a:extLst>
              <a:ext uri="{FF2B5EF4-FFF2-40B4-BE49-F238E27FC236}">
                <a16:creationId xmlns:a16="http://schemas.microsoft.com/office/drawing/2014/main" id="{6A8DFBFF-5B07-49C6-ADB8-341FCD1E7531}"/>
              </a:ext>
            </a:extLst>
          </p:cNvPr>
          <p:cNvSpPr>
            <a:spLocks noGrp="1"/>
          </p:cNvSpPr>
          <p:nvPr>
            <p:ph type="body" sz="quarter" idx="30" hasCustomPrompt="1"/>
          </p:nvPr>
        </p:nvSpPr>
        <p:spPr>
          <a:xfrm>
            <a:off x="7321949" y="2844725"/>
            <a:ext cx="1914694" cy="1089194"/>
          </a:xfrm>
          <a:prstGeom prst="rect">
            <a:avLst/>
          </a:prstGeom>
        </p:spPr>
        <p:txBody>
          <a:bodyPr anchor="ctr">
            <a:noAutofit/>
          </a:bodyPr>
          <a:lstStyle>
            <a:lvl1pPr marL="0" indent="0" algn="ctr">
              <a:lnSpc>
                <a:spcPct val="113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34" name="Content placeholder 47" descr="Click icon to add picture">
            <a:extLst>
              <a:ext uri="{FF2B5EF4-FFF2-40B4-BE49-F238E27FC236}">
                <a16:creationId xmlns:a16="http://schemas.microsoft.com/office/drawing/2014/main" id="{1AC7F192-CFC3-470A-9467-330212C6F52D}"/>
              </a:ext>
            </a:extLst>
          </p:cNvPr>
          <p:cNvSpPr>
            <a:spLocks noGrp="1"/>
          </p:cNvSpPr>
          <p:nvPr>
            <p:ph type="body" sz="quarter" idx="31" hasCustomPrompt="1"/>
          </p:nvPr>
        </p:nvSpPr>
        <p:spPr>
          <a:xfrm>
            <a:off x="9409651" y="2826795"/>
            <a:ext cx="1913128" cy="1107124"/>
          </a:xfrm>
          <a:prstGeom prst="rect">
            <a:avLst/>
          </a:prstGeom>
        </p:spPr>
        <p:txBody>
          <a:bodyPr anchor="ctr">
            <a:noAutofit/>
          </a:bodyPr>
          <a:lstStyle>
            <a:lvl1pPr marL="0" indent="0" algn="ctr">
              <a:lnSpc>
                <a:spcPct val="113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35" name="Content placeholder 47" descr="Click icon to add picture">
            <a:extLst>
              <a:ext uri="{FF2B5EF4-FFF2-40B4-BE49-F238E27FC236}">
                <a16:creationId xmlns:a16="http://schemas.microsoft.com/office/drawing/2014/main" id="{A5D53FF3-B0CD-4D31-9128-2D2E0E89F09C}"/>
              </a:ext>
            </a:extLst>
          </p:cNvPr>
          <p:cNvSpPr>
            <a:spLocks noGrp="1"/>
          </p:cNvSpPr>
          <p:nvPr>
            <p:ph type="body" sz="quarter" idx="32" hasCustomPrompt="1"/>
          </p:nvPr>
        </p:nvSpPr>
        <p:spPr>
          <a:xfrm>
            <a:off x="8367234" y="4631270"/>
            <a:ext cx="1913128" cy="1075689"/>
          </a:xfrm>
          <a:prstGeom prst="rect">
            <a:avLst/>
          </a:prstGeom>
        </p:spPr>
        <p:txBody>
          <a:bodyPr anchor="ctr">
            <a:noAutofit/>
          </a:bodyPr>
          <a:lstStyle>
            <a:lvl1pPr marL="0" indent="0" algn="ctr">
              <a:lnSpc>
                <a:spcPct val="113000"/>
              </a:lnSpc>
              <a:buNone/>
              <a:defRPr sz="1800" b="0" i="0">
                <a:solidFill>
                  <a:schemeClr val="accent6"/>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6" name="Freeform: Shape 6">
            <a:extLst>
              <a:ext uri="{FF2B5EF4-FFF2-40B4-BE49-F238E27FC236}">
                <a16:creationId xmlns:a16="http://schemas.microsoft.com/office/drawing/2014/main" id="{4D27EAE5-5D14-4E2B-9A4E-E1CE7C26F40F}"/>
              </a:ext>
            </a:extLst>
          </p:cNvPr>
          <p:cNvSpPr/>
          <p:nvPr userDrawn="1"/>
        </p:nvSpPr>
        <p:spPr>
          <a:xfrm>
            <a:off x="630971" y="606175"/>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9" name="Freeform 28">
            <a:extLst>
              <a:ext uri="{FF2B5EF4-FFF2-40B4-BE49-F238E27FC236}">
                <a16:creationId xmlns:a16="http://schemas.microsoft.com/office/drawing/2014/main" id="{0B88ADED-0863-78D3-7710-E131932E965F}"/>
              </a:ext>
            </a:extLst>
          </p:cNvPr>
          <p:cNvSpPr/>
          <p:nvPr userDrawn="1"/>
        </p:nvSpPr>
        <p:spPr>
          <a:xfrm>
            <a:off x="10460480" y="505838"/>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8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8"/>
                </a:lnTo>
                <a:lnTo>
                  <a:pt x="956364" y="2159541"/>
                </a:lnTo>
                <a:lnTo>
                  <a:pt x="0" y="1623503"/>
                </a:lnTo>
                <a:lnTo>
                  <a:pt x="0" y="543733"/>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32435EB1-8BEE-9EEE-D9E4-E53D56B7E09C}"/>
              </a:ext>
            </a:extLst>
          </p:cNvPr>
          <p:cNvSpPr/>
          <p:nvPr userDrawn="1"/>
        </p:nvSpPr>
        <p:spPr>
          <a:xfrm>
            <a:off x="11498097" y="2436654"/>
            <a:ext cx="698022" cy="1868948"/>
          </a:xfrm>
          <a:custGeom>
            <a:avLst/>
            <a:gdLst>
              <a:gd name="connsiteX0" fmla="*/ 698022 w 698022"/>
              <a:gd name="connsiteY0" fmla="*/ 0 h 1868948"/>
              <a:gd name="connsiteX1" fmla="*/ 698022 w 698022"/>
              <a:gd name="connsiteY1" fmla="*/ 1868948 h 1868948"/>
              <a:gd name="connsiteX2" fmla="*/ 0 w 698022"/>
              <a:gd name="connsiteY2" fmla="*/ 1477709 h 1868948"/>
              <a:gd name="connsiteX3" fmla="*/ 0 w 698022"/>
              <a:gd name="connsiteY3" fmla="*/ 397939 h 1868948"/>
            </a:gdLst>
            <a:ahLst/>
            <a:cxnLst>
              <a:cxn ang="0">
                <a:pos x="connsiteX0" y="connsiteY0"/>
              </a:cxn>
              <a:cxn ang="0">
                <a:pos x="connsiteX1" y="connsiteY1"/>
              </a:cxn>
              <a:cxn ang="0">
                <a:pos x="connsiteX2" y="connsiteY2"/>
              </a:cxn>
              <a:cxn ang="0">
                <a:pos x="connsiteX3" y="connsiteY3"/>
              </a:cxn>
            </a:cxnLst>
            <a:rect l="l" t="t" r="r" b="b"/>
            <a:pathLst>
              <a:path w="698022" h="1868948">
                <a:moveTo>
                  <a:pt x="698022" y="0"/>
                </a:moveTo>
                <a:lnTo>
                  <a:pt x="698022" y="1868948"/>
                </a:lnTo>
                <a:lnTo>
                  <a:pt x="0" y="1477709"/>
                </a:lnTo>
                <a:lnTo>
                  <a:pt x="0" y="397939"/>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2692688E-3654-181E-6244-F2CED7612746}"/>
              </a:ext>
            </a:extLst>
          </p:cNvPr>
          <p:cNvSpPr/>
          <p:nvPr userDrawn="1"/>
        </p:nvSpPr>
        <p:spPr>
          <a:xfrm>
            <a:off x="10460480" y="4114794"/>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9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9"/>
                </a:lnTo>
                <a:lnTo>
                  <a:pt x="956364" y="2159541"/>
                </a:lnTo>
                <a:lnTo>
                  <a:pt x="0" y="1623503"/>
                </a:lnTo>
                <a:lnTo>
                  <a:pt x="0" y="543733"/>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1796F5D-2CC8-44C2-B5B5-E61BEFFF5A72}"/>
              </a:ext>
            </a:extLst>
          </p:cNvPr>
          <p:cNvSpPr/>
          <p:nvPr userDrawn="1"/>
        </p:nvSpPr>
        <p:spPr>
          <a:xfrm>
            <a:off x="5252937" y="2290859"/>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Freeform: Shape 11">
            <a:extLst>
              <a:ext uri="{FF2B5EF4-FFF2-40B4-BE49-F238E27FC236}">
                <a16:creationId xmlns:a16="http://schemas.microsoft.com/office/drawing/2014/main" id="{73093633-6A91-42B5-961C-4B3A5DDF2146}"/>
              </a:ext>
            </a:extLst>
          </p:cNvPr>
          <p:cNvSpPr/>
          <p:nvPr userDrawn="1"/>
        </p:nvSpPr>
        <p:spPr>
          <a:xfrm>
            <a:off x="6310033" y="405642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Footer Placeholder 1">
            <a:extLst>
              <a:ext uri="{FF2B5EF4-FFF2-40B4-BE49-F238E27FC236}">
                <a16:creationId xmlns:a16="http://schemas.microsoft.com/office/drawing/2014/main" id="{D6B1A7E0-D0BF-7FCA-D296-94BFC0D611C5}"/>
              </a:ext>
            </a:extLst>
          </p:cNvPr>
          <p:cNvSpPr>
            <a:spLocks noGrp="1"/>
          </p:cNvSpPr>
          <p:nvPr>
            <p:ph type="ftr" sz="quarter" idx="33"/>
          </p:nvPr>
        </p:nvSpPr>
        <p:spPr>
          <a:xfrm>
            <a:off x="484632" y="6217920"/>
            <a:ext cx="4114800" cy="365125"/>
          </a:xfrm>
        </p:spPr>
        <p:txBody>
          <a:bodyPr/>
          <a:lstStyle>
            <a:lvl1pPr>
              <a:defRPr>
                <a:solidFill>
                  <a:schemeClr val="accent6"/>
                </a:solidFill>
              </a:defRPr>
            </a:lvl1pPr>
          </a:lstStyle>
          <a:p>
            <a:r>
              <a:rPr lang="es-MX"/>
              <a:t>RENDICIÓN DE CUENTAS 1°. SEMESTRE 2025</a:t>
            </a:r>
            <a:endParaRPr lang="en-US"/>
          </a:p>
        </p:txBody>
      </p:sp>
      <p:sp>
        <p:nvSpPr>
          <p:cNvPr id="3" name="Slide Number Placeholder 2">
            <a:extLst>
              <a:ext uri="{FF2B5EF4-FFF2-40B4-BE49-F238E27FC236}">
                <a16:creationId xmlns:a16="http://schemas.microsoft.com/office/drawing/2014/main" id="{FCAC10D1-DF42-8734-0793-84312B963E62}"/>
              </a:ext>
            </a:extLst>
          </p:cNvPr>
          <p:cNvSpPr>
            <a:spLocks noGrp="1"/>
          </p:cNvSpPr>
          <p:nvPr>
            <p:ph type="sldNum" sz="quarter" idx="34"/>
          </p:nvPr>
        </p:nvSpPr>
        <p:spPr>
          <a:xfrm>
            <a:off x="11194169" y="6217920"/>
            <a:ext cx="458592" cy="365125"/>
          </a:xfrm>
        </p:spPr>
        <p:txBody>
          <a:bodyPr/>
          <a:lstStyle>
            <a:lvl1pPr>
              <a:defRPr>
                <a:solidFill>
                  <a:schemeClr val="accent6"/>
                </a:solidFill>
              </a:defRPr>
            </a:lvl1pPr>
          </a:lstStyle>
          <a:p>
            <a:fld id="{47FEACEE-25B4-4A2D-B147-27296E36371D}" type="slidenum">
              <a:rPr lang="en-US" altLang="zh-CN" smtClean="0"/>
              <a:pPr/>
              <a:t>‹Nº›</a:t>
            </a:fld>
            <a:endParaRPr lang="en-US" altLang="zh-CN"/>
          </a:p>
        </p:txBody>
      </p:sp>
    </p:spTree>
    <p:extLst>
      <p:ext uri="{BB962C8B-B14F-4D97-AF65-F5344CB8AC3E}">
        <p14:creationId xmlns:p14="http://schemas.microsoft.com/office/powerpoint/2010/main" val="862097048"/>
      </p:ext>
    </p:extLst>
  </p:cSld>
  <p:clrMapOvr>
    <a:masterClrMapping/>
  </p:clrMapOvr>
  <p:extLst>
    <p:ext uri="{DCECCB84-F9BA-43D5-87BE-67443E8EF086}">
      <p15:sldGuideLst xmlns:p15="http://schemas.microsoft.com/office/powerpoint/2012/main">
        <p15:guide id="1" orient="horz" pos="528">
          <p15:clr>
            <a:srgbClr val="FBAE40"/>
          </p15:clr>
        </p15:guide>
        <p15:guide id="2" pos="50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F4B99CF-5815-D2AA-2D70-4F73D0726D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16831" cy="6858000"/>
          </a:xfrm>
          <a:prstGeom prst="rect">
            <a:avLst/>
          </a:prstGeom>
        </p:spPr>
      </p:pic>
    </p:spTree>
    <p:extLst>
      <p:ext uri="{BB962C8B-B14F-4D97-AF65-F5344CB8AC3E}">
        <p14:creationId xmlns:p14="http://schemas.microsoft.com/office/powerpoint/2010/main" val="4193607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C1D3CF-F6AF-93EB-C40E-C278E58442C0}"/>
              </a:ext>
            </a:extLst>
          </p:cNvPr>
          <p:cNvSpPr>
            <a:spLocks noGrp="1"/>
          </p:cNvSpPr>
          <p:nvPr>
            <p:ph type="title"/>
          </p:nvPr>
        </p:nvSpPr>
        <p:spPr>
          <a:xfrm>
            <a:off x="509574" y="2096892"/>
            <a:ext cx="5117162" cy="1325563"/>
          </a:xfrm>
        </p:spPr>
        <p:txBody>
          <a:bodyPr>
            <a:noAutofit/>
          </a:bodyPr>
          <a:lstStyle>
            <a:lvl1pPr>
              <a:defRPr>
                <a:solidFill>
                  <a:schemeClr val="accent6"/>
                </a:solidFill>
              </a:defRPr>
            </a:lvl1pPr>
          </a:lstStyle>
          <a:p>
            <a:r>
              <a:rPr lang="en-US"/>
              <a:t>Click to edit Master title style</a:t>
            </a:r>
          </a:p>
        </p:txBody>
      </p:sp>
      <p:sp>
        <p:nvSpPr>
          <p:cNvPr id="14" name="Content placeholder 47">
            <a:extLst>
              <a:ext uri="{FF2B5EF4-FFF2-40B4-BE49-F238E27FC236}">
                <a16:creationId xmlns:a16="http://schemas.microsoft.com/office/drawing/2014/main" id="{E61594E5-F661-407F-9B5E-62267D2E6AAD}"/>
              </a:ext>
            </a:extLst>
          </p:cNvPr>
          <p:cNvSpPr>
            <a:spLocks noGrp="1"/>
          </p:cNvSpPr>
          <p:nvPr>
            <p:ph type="body" sz="quarter" idx="28" hasCustomPrompt="1"/>
          </p:nvPr>
        </p:nvSpPr>
        <p:spPr>
          <a:xfrm>
            <a:off x="509574" y="3435546"/>
            <a:ext cx="4260180" cy="1294530"/>
          </a:xfrm>
          <a:prstGeom prst="rect">
            <a:avLst/>
          </a:prstGeom>
        </p:spPr>
        <p:txBody>
          <a:bodyPr>
            <a:noAutofit/>
          </a:bodyPr>
          <a:lstStyle>
            <a:lvl1pPr marL="0" indent="0">
              <a:lnSpc>
                <a:spcPct val="100000"/>
              </a:lnSpc>
              <a:buNone/>
              <a:defRPr sz="15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21" name="Picture Placeholder 20">
            <a:extLst>
              <a:ext uri="{FF2B5EF4-FFF2-40B4-BE49-F238E27FC236}">
                <a16:creationId xmlns:a16="http://schemas.microsoft.com/office/drawing/2014/main" id="{988BDF24-3B67-5B77-0D48-319FA7FD0F65}"/>
              </a:ext>
            </a:extLst>
          </p:cNvPr>
          <p:cNvSpPr>
            <a:spLocks noGrp="1"/>
          </p:cNvSpPr>
          <p:nvPr>
            <p:ph type="pic" sz="quarter" idx="51"/>
          </p:nvPr>
        </p:nvSpPr>
        <p:spPr>
          <a:xfrm>
            <a:off x="5745001" y="0"/>
            <a:ext cx="6446999" cy="6858000"/>
          </a:xfrm>
          <a:custGeom>
            <a:avLst/>
            <a:gdLst>
              <a:gd name="connsiteX0" fmla="*/ 2550369 w 6483642"/>
              <a:gd name="connsiteY0" fmla="*/ 0 h 6858000"/>
              <a:gd name="connsiteX1" fmla="*/ 4338592 w 6483642"/>
              <a:gd name="connsiteY1" fmla="*/ 0 h 6858000"/>
              <a:gd name="connsiteX2" fmla="*/ 6483642 w 6483642"/>
              <a:gd name="connsiteY2" fmla="*/ 1338386 h 6858000"/>
              <a:gd name="connsiteX3" fmla="*/ 6483642 w 6483642"/>
              <a:gd name="connsiteY3" fmla="*/ 5624376 h 6858000"/>
              <a:gd name="connsiteX4" fmla="*/ 4378767 w 6483642"/>
              <a:gd name="connsiteY4" fmla="*/ 6858000 h 6858000"/>
              <a:gd name="connsiteX5" fmla="*/ 2590564 w 6483642"/>
              <a:gd name="connsiteY5" fmla="*/ 6858000 h 6858000"/>
              <a:gd name="connsiteX6" fmla="*/ 133 w 6483642"/>
              <a:gd name="connsiteY6" fmla="*/ 5332429 h 6858000"/>
              <a:gd name="connsiteX7" fmla="*/ 20164 w 6483642"/>
              <a:gd name="connsiteY7" fmla="*/ 1404433 h 6858000"/>
              <a:gd name="connsiteX0" fmla="*/ 2530205 w 6463478"/>
              <a:gd name="connsiteY0" fmla="*/ 0 h 6858000"/>
              <a:gd name="connsiteX1" fmla="*/ 4318428 w 6463478"/>
              <a:gd name="connsiteY1" fmla="*/ 0 h 6858000"/>
              <a:gd name="connsiteX2" fmla="*/ 6463478 w 6463478"/>
              <a:gd name="connsiteY2" fmla="*/ 1338386 h 6858000"/>
              <a:gd name="connsiteX3" fmla="*/ 6463478 w 6463478"/>
              <a:gd name="connsiteY3" fmla="*/ 5624376 h 6858000"/>
              <a:gd name="connsiteX4" fmla="*/ 4358603 w 6463478"/>
              <a:gd name="connsiteY4" fmla="*/ 6858000 h 6858000"/>
              <a:gd name="connsiteX5" fmla="*/ 2570400 w 6463478"/>
              <a:gd name="connsiteY5" fmla="*/ 6858000 h 6858000"/>
              <a:gd name="connsiteX6" fmla="*/ 17140 w 6463478"/>
              <a:gd name="connsiteY6" fmla="*/ 5339864 h 6858000"/>
              <a:gd name="connsiteX7" fmla="*/ 0 w 6463478"/>
              <a:gd name="connsiteY7" fmla="*/ 1404433 h 6858000"/>
              <a:gd name="connsiteX8" fmla="*/ 2530205 w 6463478"/>
              <a:gd name="connsiteY8" fmla="*/ 0 h 6858000"/>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 name="connsiteX8" fmla="*/ 2513726 w 6446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lnTo>
                  <a:pt x="2513726" y="0"/>
                </a:lnTo>
                <a:close/>
              </a:path>
            </a:pathLst>
          </a:custGeom>
          <a:no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dirty="0">
                <a:solidFill>
                  <a:schemeClr val="accent6"/>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a:p>
        </p:txBody>
      </p:sp>
      <p:sp>
        <p:nvSpPr>
          <p:cNvPr id="5" name="Footer Placeholder 4">
            <a:extLst>
              <a:ext uri="{FF2B5EF4-FFF2-40B4-BE49-F238E27FC236}">
                <a16:creationId xmlns:a16="http://schemas.microsoft.com/office/drawing/2014/main" id="{41F6C45B-70BB-86F1-1866-F93BEC26ACF8}"/>
              </a:ext>
            </a:extLst>
          </p:cNvPr>
          <p:cNvSpPr>
            <a:spLocks noGrp="1"/>
          </p:cNvSpPr>
          <p:nvPr>
            <p:ph type="ftr" sz="quarter" idx="52"/>
          </p:nvPr>
        </p:nvSpPr>
        <p:spPr/>
        <p:txBody>
          <a:bodyPr>
            <a:noAutofit/>
          </a:bodyPr>
          <a:lstStyle>
            <a:lvl1pPr>
              <a:defRPr>
                <a:solidFill>
                  <a:schemeClr val="accent6"/>
                </a:solidFill>
              </a:defRPr>
            </a:lvl1pPr>
          </a:lstStyle>
          <a:p>
            <a:r>
              <a:rPr lang="es-MX"/>
              <a:t>RENDICIÓN DE CUENTAS 1°. SEMESTRE 2025</a:t>
            </a:r>
            <a:endParaRPr lang="en-US"/>
          </a:p>
        </p:txBody>
      </p:sp>
      <p:sp>
        <p:nvSpPr>
          <p:cNvPr id="7" name="Slide Number Placeholder 6">
            <a:extLst>
              <a:ext uri="{FF2B5EF4-FFF2-40B4-BE49-F238E27FC236}">
                <a16:creationId xmlns:a16="http://schemas.microsoft.com/office/drawing/2014/main" id="{0870044D-485D-043B-9D5B-C01AA8E06447}"/>
              </a:ext>
            </a:extLst>
          </p:cNvPr>
          <p:cNvSpPr>
            <a:spLocks noGrp="1"/>
          </p:cNvSpPr>
          <p:nvPr>
            <p:ph type="sldNum" sz="quarter" idx="53"/>
          </p:nvPr>
        </p:nvSpPr>
        <p:spPr/>
        <p:txBody>
          <a:bodyPr>
            <a:noAutofit/>
          </a:bodyPr>
          <a:lstStyle>
            <a:lvl1pPr>
              <a:defRPr>
                <a:solidFill>
                  <a:schemeClr val="accent6"/>
                </a:solidFill>
              </a:defRPr>
            </a:lvl1pPr>
          </a:lstStyle>
          <a:p>
            <a:fld id="{47FEACEE-25B4-4A2D-B147-27296E36371D}" type="slidenum">
              <a:rPr lang="en-US" altLang="zh-CN" smtClean="0"/>
              <a:pPr/>
              <a:t>‹Nº›</a:t>
            </a:fld>
            <a:endParaRPr lang="en-US" altLang="zh-CN"/>
          </a:p>
        </p:txBody>
      </p:sp>
    </p:spTree>
    <p:extLst>
      <p:ext uri="{BB962C8B-B14F-4D97-AF65-F5344CB8AC3E}">
        <p14:creationId xmlns:p14="http://schemas.microsoft.com/office/powerpoint/2010/main" val="416125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Autofit/>
          </a:bodyPr>
          <a:lstStyle>
            <a:lvl1pPr>
              <a:defRPr>
                <a:solidFill>
                  <a:schemeClr val="accent6"/>
                </a:solidFill>
              </a:defRPr>
            </a:lvl1pPr>
          </a:lstStyle>
          <a:p>
            <a:r>
              <a:rPr lang="en-US"/>
              <a:t>Click to edit Master title style</a:t>
            </a:r>
          </a:p>
        </p:txBody>
      </p:sp>
      <p:sp>
        <p:nvSpPr>
          <p:cNvPr id="18" name="Hexagon 17">
            <a:extLst>
              <a:ext uri="{FF2B5EF4-FFF2-40B4-BE49-F238E27FC236}">
                <a16:creationId xmlns:a16="http://schemas.microsoft.com/office/drawing/2014/main" id="{ADF8D8A3-175E-9A50-A98B-3766DAAB5EE2}"/>
              </a:ext>
            </a:extLst>
          </p:cNvPr>
          <p:cNvSpPr/>
          <p:nvPr userDrawn="1"/>
        </p:nvSpPr>
        <p:spPr>
          <a:xfrm rot="5400000">
            <a:off x="1308232" y="2004972"/>
            <a:ext cx="3593592" cy="2880360"/>
          </a:xfrm>
          <a:prstGeom prst="hexagon">
            <a:avLst>
              <a:gd name="adj" fmla="val 31211"/>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11" name="Text 47" descr="Click icon to add picture">
            <a:extLst>
              <a:ext uri="{FF2B5EF4-FFF2-40B4-BE49-F238E27FC236}">
                <a16:creationId xmlns:a16="http://schemas.microsoft.com/office/drawing/2014/main" id="{B264F104-ED4D-9A7F-E598-295893E05B7F}"/>
              </a:ext>
            </a:extLst>
          </p:cNvPr>
          <p:cNvSpPr>
            <a:spLocks noGrp="1"/>
          </p:cNvSpPr>
          <p:nvPr>
            <p:ph type="body" sz="quarter" idx="28" hasCustomPrompt="1"/>
          </p:nvPr>
        </p:nvSpPr>
        <p:spPr>
          <a:xfrm>
            <a:off x="2319235" y="2911781"/>
            <a:ext cx="1570612" cy="1070829"/>
          </a:xfrm>
          <a:prstGeom prst="rect">
            <a:avLst/>
          </a:prstGeom>
        </p:spPr>
        <p:txBody>
          <a:bodyPr>
            <a:noAutofit/>
          </a:bodyPr>
          <a:lstStyle>
            <a:lvl1pPr marL="0" indent="0" algn="ctr">
              <a:lnSpc>
                <a:spcPct val="113000"/>
              </a:lnSpc>
              <a:buNone/>
              <a:defRPr sz="1800" b="1" cap="all" baseline="0">
                <a:solidFill>
                  <a:schemeClr val="accent6"/>
                </a:solidFill>
              </a:defRPr>
            </a:lvl1pPr>
            <a:lvl2pPr>
              <a:defRPr sz="1000"/>
            </a:lvl2pPr>
            <a:lvl3pPr>
              <a:defRPr sz="900"/>
            </a:lvl3pPr>
            <a:lvl4pPr>
              <a:defRPr sz="800"/>
            </a:lvl4pPr>
            <a:lvl5pPr>
              <a:defRPr sz="800"/>
            </a:lvl5pPr>
          </a:lstStyle>
          <a:p>
            <a:pPr lvl="0"/>
            <a:r>
              <a:rPr lang="en-US" altLang="zh-CN"/>
              <a:t>Click to edit Master title style </a:t>
            </a:r>
          </a:p>
        </p:txBody>
      </p:sp>
      <p:sp>
        <p:nvSpPr>
          <p:cNvPr id="17" name="Picture Placeholder 16">
            <a:extLst>
              <a:ext uri="{FF2B5EF4-FFF2-40B4-BE49-F238E27FC236}">
                <a16:creationId xmlns:a16="http://schemas.microsoft.com/office/drawing/2014/main" id="{7A084A88-6A62-9495-6CFE-1127D5CAAAB2}"/>
              </a:ext>
            </a:extLst>
          </p:cNvPr>
          <p:cNvSpPr>
            <a:spLocks noGrp="1"/>
          </p:cNvSpPr>
          <p:nvPr>
            <p:ph type="pic" sz="quarter" idx="47"/>
          </p:nvPr>
        </p:nvSpPr>
        <p:spPr>
          <a:xfrm>
            <a:off x="581710" y="555648"/>
            <a:ext cx="5045662" cy="5783096"/>
          </a:xfrm>
          <a:custGeom>
            <a:avLst/>
            <a:gdLst>
              <a:gd name="connsiteX0" fmla="*/ 2523318 w 5045662"/>
              <a:gd name="connsiteY0" fmla="*/ 1092708 h 5783096"/>
              <a:gd name="connsiteX1" fmla="*/ 1083139 w 5045662"/>
              <a:gd name="connsiteY1" fmla="*/ 1991697 h 5783096"/>
              <a:gd name="connsiteX2" fmla="*/ 1083139 w 5045662"/>
              <a:gd name="connsiteY2" fmla="*/ 3787311 h 5783096"/>
              <a:gd name="connsiteX3" fmla="*/ 2523318 w 5045662"/>
              <a:gd name="connsiteY3" fmla="*/ 4686300 h 5783096"/>
              <a:gd name="connsiteX4" fmla="*/ 3963497 w 5045662"/>
              <a:gd name="connsiteY4" fmla="*/ 3787311 h 5783096"/>
              <a:gd name="connsiteX5" fmla="*/ 3963497 w 5045662"/>
              <a:gd name="connsiteY5" fmla="*/ 1991697 h 5783096"/>
              <a:gd name="connsiteX6" fmla="*/ 2470122 w 5045662"/>
              <a:gd name="connsiteY6" fmla="*/ 0 h 5783096"/>
              <a:gd name="connsiteX7" fmla="*/ 5037208 w 5045662"/>
              <a:gd name="connsiteY7" fmla="*/ 1458369 h 5783096"/>
              <a:gd name="connsiteX8" fmla="*/ 5045662 w 5045662"/>
              <a:gd name="connsiteY8" fmla="*/ 4339769 h 5783096"/>
              <a:gd name="connsiteX9" fmla="*/ 2561576 w 5045662"/>
              <a:gd name="connsiteY9" fmla="*/ 5783096 h 5783096"/>
              <a:gd name="connsiteX10" fmla="*/ 24164 w 5045662"/>
              <a:gd name="connsiteY10" fmla="*/ 4354881 h 5783096"/>
              <a:gd name="connsiteX11" fmla="*/ 0 w 5045662"/>
              <a:gd name="connsiteY11" fmla="*/ 1453765 h 578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5662" h="5783096">
                <a:moveTo>
                  <a:pt x="2523318" y="1092708"/>
                </a:moveTo>
                <a:lnTo>
                  <a:pt x="1083139" y="1991697"/>
                </a:lnTo>
                <a:lnTo>
                  <a:pt x="1083139" y="3787311"/>
                </a:lnTo>
                <a:lnTo>
                  <a:pt x="2523318" y="4686300"/>
                </a:lnTo>
                <a:lnTo>
                  <a:pt x="3963497" y="3787311"/>
                </a:lnTo>
                <a:lnTo>
                  <a:pt x="3963497" y="1991697"/>
                </a:lnTo>
                <a:close/>
                <a:moveTo>
                  <a:pt x="2470122" y="0"/>
                </a:moveTo>
                <a:lnTo>
                  <a:pt x="5037208" y="1458369"/>
                </a:lnTo>
                <a:cubicBezTo>
                  <a:pt x="5040026" y="2418836"/>
                  <a:pt x="5042844" y="3379302"/>
                  <a:pt x="5045662" y="4339769"/>
                </a:cubicBezTo>
                <a:lnTo>
                  <a:pt x="2561576" y="5783096"/>
                </a:lnTo>
                <a:lnTo>
                  <a:pt x="24164" y="4354881"/>
                </a:lnTo>
                <a:lnTo>
                  <a:pt x="0" y="1453765"/>
                </a:lnTo>
                <a:close/>
              </a:path>
            </a:pathLst>
          </a:custGeom>
        </p:spPr>
        <p:txBody>
          <a:bodyPr wrap="square" tIns="457200">
            <a:noAutofit/>
          </a:bodyPr>
          <a:lstStyle>
            <a:lvl1pPr marL="0" indent="0" algn="ctr">
              <a:buNone/>
              <a:defRPr>
                <a:solidFill>
                  <a:schemeClr val="accent6"/>
                </a:solidFill>
              </a:defRPr>
            </a:lvl1pPr>
          </a:lstStyle>
          <a:p>
            <a:r>
              <a:rPr lang="en-US"/>
              <a:t>Click icon to add picture</a:t>
            </a:r>
          </a:p>
        </p:txBody>
      </p:sp>
    </p:spTree>
    <p:extLst>
      <p:ext uri="{BB962C8B-B14F-4D97-AF65-F5344CB8AC3E}">
        <p14:creationId xmlns:p14="http://schemas.microsoft.com/office/powerpoint/2010/main" val="340771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2BC57-1D8D-9F59-24F9-1E8232279959}"/>
              </a:ext>
            </a:extLst>
          </p:cNvPr>
          <p:cNvSpPr>
            <a:spLocks noGrp="1"/>
          </p:cNvSpPr>
          <p:nvPr>
            <p:ph type="title"/>
          </p:nvPr>
        </p:nvSpPr>
        <p:spPr>
          <a:xfrm>
            <a:off x="587829" y="507076"/>
            <a:ext cx="10515600" cy="1115434"/>
          </a:xfrm>
        </p:spPr>
        <p:txBody>
          <a:bodyPr/>
          <a:lstStyle>
            <a:lvl1pPr>
              <a:defRPr>
                <a:solidFill>
                  <a:schemeClr val="accent6"/>
                </a:solidFill>
              </a:defRPr>
            </a:lvl1pPr>
          </a:lstStyle>
          <a:p>
            <a:r>
              <a:rPr lang="en-US"/>
              <a:t>Click to edit Master title style</a:t>
            </a:r>
          </a:p>
        </p:txBody>
      </p:sp>
      <p:sp>
        <p:nvSpPr>
          <p:cNvPr id="11" name="Content placeholder 47">
            <a:extLst>
              <a:ext uri="{FF2B5EF4-FFF2-40B4-BE49-F238E27FC236}">
                <a16:creationId xmlns:a16="http://schemas.microsoft.com/office/drawing/2014/main" id="{561744A6-D3EA-42C3-8E71-3BB8BA1E6149}"/>
              </a:ext>
            </a:extLst>
          </p:cNvPr>
          <p:cNvSpPr>
            <a:spLocks noGrp="1"/>
          </p:cNvSpPr>
          <p:nvPr>
            <p:ph type="chart" sz="quarter" idx="27" hasCustomPrompt="1"/>
          </p:nvPr>
        </p:nvSpPr>
        <p:spPr>
          <a:xfrm>
            <a:off x="587829" y="1622510"/>
            <a:ext cx="10889796" cy="4155757"/>
          </a:xfrm>
          <a:prstGeom prst="rect">
            <a:avLst/>
          </a:prstGeom>
        </p:spPr>
        <p:txBody>
          <a:bodyPr/>
          <a:lstStyle>
            <a:lvl1pPr>
              <a:defRPr>
                <a:solidFill>
                  <a:schemeClr val="accent6"/>
                </a:solidFill>
              </a:defRPr>
            </a:lvl1pPr>
          </a:lstStyle>
          <a:p>
            <a:r>
              <a:rPr lang="en-US" altLang="zh-CN"/>
              <a:t>Click to edit master text style</a:t>
            </a:r>
            <a:endParaRPr lang="zh-CN" altLang="en-US"/>
          </a:p>
        </p:txBody>
      </p:sp>
      <p:sp>
        <p:nvSpPr>
          <p:cNvPr id="3" name="Footer Placeholder 2">
            <a:extLst>
              <a:ext uri="{FF2B5EF4-FFF2-40B4-BE49-F238E27FC236}">
                <a16:creationId xmlns:a16="http://schemas.microsoft.com/office/drawing/2014/main" id="{D1C82179-6F61-D1EC-D800-74B748B37F0E}"/>
              </a:ext>
            </a:extLst>
          </p:cNvPr>
          <p:cNvSpPr>
            <a:spLocks noGrp="1"/>
          </p:cNvSpPr>
          <p:nvPr>
            <p:ph type="ftr" sz="quarter" idx="28"/>
          </p:nvPr>
        </p:nvSpPr>
        <p:spPr/>
        <p:txBody>
          <a:bodyPr/>
          <a:lstStyle>
            <a:lvl1pPr>
              <a:defRPr>
                <a:solidFill>
                  <a:schemeClr val="accent6"/>
                </a:solidFill>
              </a:defRPr>
            </a:lvl1pPr>
          </a:lstStyle>
          <a:p>
            <a:r>
              <a:rPr lang="es-MX"/>
              <a:t>RENDICIÓN DE CUENTAS 1°. SEMESTRE 2025</a:t>
            </a:r>
            <a:endParaRPr lang="en-US"/>
          </a:p>
        </p:txBody>
      </p:sp>
      <p:sp>
        <p:nvSpPr>
          <p:cNvPr id="5" name="Slide Number Placeholder 4">
            <a:extLst>
              <a:ext uri="{FF2B5EF4-FFF2-40B4-BE49-F238E27FC236}">
                <a16:creationId xmlns:a16="http://schemas.microsoft.com/office/drawing/2014/main" id="{38803A51-0211-9F66-D20B-444BC94AA39E}"/>
              </a:ext>
            </a:extLst>
          </p:cNvPr>
          <p:cNvSpPr>
            <a:spLocks noGrp="1"/>
          </p:cNvSpPr>
          <p:nvPr>
            <p:ph type="sldNum" sz="quarter" idx="29"/>
          </p:nvPr>
        </p:nvSpPr>
        <p:spPr/>
        <p:txBody>
          <a:bodyPr/>
          <a:lstStyle>
            <a:lvl1pPr>
              <a:defRPr>
                <a:solidFill>
                  <a:schemeClr val="accent6"/>
                </a:solidFill>
              </a:defRPr>
            </a:lvl1pPr>
          </a:lstStyle>
          <a:p>
            <a:fld id="{47FEACEE-25B4-4A2D-B147-27296E36371D}" type="slidenum">
              <a:rPr lang="en-US" altLang="zh-CN" smtClean="0"/>
              <a:pPr/>
              <a:t>‹Nº›</a:t>
            </a:fld>
            <a:endParaRPr lang="en-US" altLang="zh-CN"/>
          </a:p>
        </p:txBody>
      </p:sp>
    </p:spTree>
    <p:extLst>
      <p:ext uri="{BB962C8B-B14F-4D97-AF65-F5344CB8AC3E}">
        <p14:creationId xmlns:p14="http://schemas.microsoft.com/office/powerpoint/2010/main" val="267682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ith design">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05751864-B11A-0286-13EA-2AC2A2C8DD5D}"/>
              </a:ext>
            </a:extLst>
          </p:cNvPr>
          <p:cNvSpPr>
            <a:spLocks noGrp="1"/>
          </p:cNvSpPr>
          <p:nvPr>
            <p:ph type="title"/>
          </p:nvPr>
        </p:nvSpPr>
        <p:spPr>
          <a:xfrm>
            <a:off x="581709" y="721538"/>
            <a:ext cx="10889796" cy="1418998"/>
          </a:xfrm>
          <a:prstGeom prst="rect">
            <a:avLst/>
          </a:prstGeom>
        </p:spPr>
        <p:txBody>
          <a:bodyPr vert="horz" lIns="91440" tIns="45720" rIns="91440" bIns="45720" rtlCol="0" anchor="t">
            <a:noAutofit/>
          </a:bodyPr>
          <a:lstStyle>
            <a:lvl1pPr>
              <a:defRPr>
                <a:solidFill>
                  <a:schemeClr val="accent6"/>
                </a:solidFill>
              </a:defRPr>
            </a:lvl1pPr>
          </a:lstStyle>
          <a:p>
            <a:r>
              <a:rPr lang="en-US"/>
              <a:t>Click to edit Master title style</a:t>
            </a:r>
          </a:p>
        </p:txBody>
      </p:sp>
      <p:sp>
        <p:nvSpPr>
          <p:cNvPr id="10" name="Table placeholder">
            <a:extLst>
              <a:ext uri="{FF2B5EF4-FFF2-40B4-BE49-F238E27FC236}">
                <a16:creationId xmlns:a16="http://schemas.microsoft.com/office/drawing/2014/main" id="{CFC5FF09-DE50-4155-81A0-5DD9B700F205}"/>
              </a:ext>
            </a:extLst>
          </p:cNvPr>
          <p:cNvSpPr>
            <a:spLocks noGrp="1"/>
          </p:cNvSpPr>
          <p:nvPr>
            <p:ph type="tbl" sz="quarter" idx="27" hasCustomPrompt="1"/>
          </p:nvPr>
        </p:nvSpPr>
        <p:spPr>
          <a:xfrm>
            <a:off x="581709" y="1614198"/>
            <a:ext cx="10889796" cy="4317856"/>
          </a:xfrm>
          <a:prstGeom prst="rect">
            <a:avLst/>
          </a:prstGeom>
        </p:spPr>
        <p:txBody>
          <a:bodyPr>
            <a:noAutofit/>
          </a:bodyPr>
          <a:lstStyle>
            <a:lvl1pPr>
              <a:defRPr>
                <a:solidFill>
                  <a:schemeClr val="accent6"/>
                </a:solidFill>
              </a:defRPr>
            </a:lvl1pPr>
          </a:lstStyle>
          <a:p>
            <a:r>
              <a:rPr lang="en-US" altLang="zh-CN"/>
              <a:t>Click to edit master text style</a:t>
            </a:r>
            <a:endParaRPr lang="zh-CN" altLang="en-US"/>
          </a:p>
        </p:txBody>
      </p:sp>
      <p:sp>
        <p:nvSpPr>
          <p:cNvPr id="9" name="Freeform: Shape 5">
            <a:extLst>
              <a:ext uri="{FF2B5EF4-FFF2-40B4-BE49-F238E27FC236}">
                <a16:creationId xmlns:a16="http://schemas.microsoft.com/office/drawing/2014/main" id="{3F619E6B-153E-B522-47EB-4104C405736C}"/>
              </a:ext>
            </a:extLst>
          </p:cNvPr>
          <p:cNvSpPr/>
          <p:nvPr userDrawn="1"/>
        </p:nvSpPr>
        <p:spPr>
          <a:xfrm>
            <a:off x="10551278" y="4665388"/>
            <a:ext cx="603952" cy="68174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accent6"/>
              </a:solidFill>
            </a:endParaRPr>
          </a:p>
        </p:txBody>
      </p:sp>
      <p:sp>
        <p:nvSpPr>
          <p:cNvPr id="12" name="Freeform 11">
            <a:extLst>
              <a:ext uri="{FF2B5EF4-FFF2-40B4-BE49-F238E27FC236}">
                <a16:creationId xmlns:a16="http://schemas.microsoft.com/office/drawing/2014/main" id="{687A7B3D-E004-6D6A-5979-8F1BADBC9237}"/>
              </a:ext>
            </a:extLst>
          </p:cNvPr>
          <p:cNvSpPr/>
          <p:nvPr userDrawn="1"/>
        </p:nvSpPr>
        <p:spPr>
          <a:xfrm>
            <a:off x="10524774" y="5146146"/>
            <a:ext cx="1667226" cy="1711855"/>
          </a:xfrm>
          <a:custGeom>
            <a:avLst/>
            <a:gdLst>
              <a:gd name="connsiteX0" fmla="*/ 998834 w 1667226"/>
              <a:gd name="connsiteY0" fmla="*/ 0 h 1711855"/>
              <a:gd name="connsiteX1" fmla="*/ 1667226 w 1667226"/>
              <a:gd name="connsiteY1" fmla="*/ 373790 h 1711855"/>
              <a:gd name="connsiteX2" fmla="*/ 1667226 w 1667226"/>
              <a:gd name="connsiteY2" fmla="*/ 1711855 h 1711855"/>
              <a:gd name="connsiteX3" fmla="*/ 48502 w 1667226"/>
              <a:gd name="connsiteY3" fmla="*/ 1711855 h 1711855"/>
              <a:gd name="connsiteX4" fmla="*/ 0 w 1667226"/>
              <a:gd name="connsiteY4" fmla="*/ 1684915 h 1711855"/>
              <a:gd name="connsiteX5" fmla="*/ 0 w 1667226"/>
              <a:gd name="connsiteY5" fmla="*/ 564300 h 17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226" h="1711855">
                <a:moveTo>
                  <a:pt x="998834" y="0"/>
                </a:moveTo>
                <a:lnTo>
                  <a:pt x="1667226" y="373790"/>
                </a:lnTo>
                <a:lnTo>
                  <a:pt x="1667226" y="1711855"/>
                </a:lnTo>
                <a:lnTo>
                  <a:pt x="48502" y="1711855"/>
                </a:lnTo>
                <a:lnTo>
                  <a:pt x="0" y="1684915"/>
                </a:lnTo>
                <a:lnTo>
                  <a:pt x="0" y="564300"/>
                </a:lnTo>
                <a:close/>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13" name="Freeform: Shape 11">
            <a:extLst>
              <a:ext uri="{FF2B5EF4-FFF2-40B4-BE49-F238E27FC236}">
                <a16:creationId xmlns:a16="http://schemas.microsoft.com/office/drawing/2014/main" id="{A4CA3A93-BDBF-112D-54A0-05BF6B06BCC1}"/>
              </a:ext>
            </a:extLst>
          </p:cNvPr>
          <p:cNvSpPr/>
          <p:nvPr userDrawn="1"/>
        </p:nvSpPr>
        <p:spPr>
          <a:xfrm>
            <a:off x="10177285" y="5347130"/>
            <a:ext cx="748554" cy="85636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60000"/>
              <a:lumOff val="4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6"/>
              </a:solidFill>
              <a:effectLst/>
              <a:uLnTx/>
              <a:uFillTx/>
              <a:latin typeface="Posterama Text SemiBold"/>
              <a:ea typeface="+mn-ea"/>
              <a:cs typeface="+mn-cs"/>
            </a:endParaRPr>
          </a:p>
        </p:txBody>
      </p:sp>
      <p:sp>
        <p:nvSpPr>
          <p:cNvPr id="2" name="Footer Placeholder 1">
            <a:extLst>
              <a:ext uri="{FF2B5EF4-FFF2-40B4-BE49-F238E27FC236}">
                <a16:creationId xmlns:a16="http://schemas.microsoft.com/office/drawing/2014/main" id="{5F7A154B-D8F5-C1FB-307D-496380875BD1}"/>
              </a:ext>
            </a:extLst>
          </p:cNvPr>
          <p:cNvSpPr>
            <a:spLocks noGrp="1"/>
          </p:cNvSpPr>
          <p:nvPr>
            <p:ph type="ftr" sz="quarter" idx="28"/>
          </p:nvPr>
        </p:nvSpPr>
        <p:spPr/>
        <p:txBody>
          <a:bodyPr>
            <a:noAutofit/>
          </a:bodyPr>
          <a:lstStyle>
            <a:lvl1pPr>
              <a:defRPr>
                <a:solidFill>
                  <a:schemeClr val="accent6"/>
                </a:solidFill>
              </a:defRPr>
            </a:lvl1pPr>
          </a:lstStyle>
          <a:p>
            <a:r>
              <a:rPr lang="es-MX"/>
              <a:t>RENDICIÓN DE CUENTAS 1°. SEMESTRE 2025</a:t>
            </a:r>
            <a:endParaRPr lang="en-US"/>
          </a:p>
        </p:txBody>
      </p:sp>
      <p:sp>
        <p:nvSpPr>
          <p:cNvPr id="5" name="Slide Number Placeholder 4">
            <a:extLst>
              <a:ext uri="{FF2B5EF4-FFF2-40B4-BE49-F238E27FC236}">
                <a16:creationId xmlns:a16="http://schemas.microsoft.com/office/drawing/2014/main" id="{D728715E-D2CE-A33E-1A28-4E627F239BBE}"/>
              </a:ext>
            </a:extLst>
          </p:cNvPr>
          <p:cNvSpPr>
            <a:spLocks noGrp="1"/>
          </p:cNvSpPr>
          <p:nvPr>
            <p:ph type="sldNum" sz="quarter" idx="29"/>
          </p:nvPr>
        </p:nvSpPr>
        <p:spPr/>
        <p:txBody>
          <a:bodyPr>
            <a:noAutofit/>
          </a:bodyPr>
          <a:lstStyle>
            <a:lvl1pPr>
              <a:defRPr>
                <a:solidFill>
                  <a:schemeClr val="accent6"/>
                </a:solidFill>
              </a:defRPr>
            </a:lvl1pPr>
          </a:lstStyle>
          <a:p>
            <a:fld id="{47FEACEE-25B4-4A2D-B147-27296E36371D}" type="slidenum">
              <a:rPr lang="en-US" altLang="zh-CN" smtClean="0"/>
              <a:pPr/>
              <a:t>‹Nº›</a:t>
            </a:fld>
            <a:endParaRPr lang="en-US" altLang="zh-CN"/>
          </a:p>
        </p:txBody>
      </p:sp>
    </p:spTree>
    <p:extLst>
      <p:ext uri="{BB962C8B-B14F-4D97-AF65-F5344CB8AC3E}">
        <p14:creationId xmlns:p14="http://schemas.microsoft.com/office/powerpoint/2010/main" val="212125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F58E95-E9E1-28E6-FB2F-DE808892233F}"/>
              </a:ext>
            </a:extLst>
          </p:cNvPr>
          <p:cNvSpPr>
            <a:spLocks noGrp="1"/>
          </p:cNvSpPr>
          <p:nvPr>
            <p:ph type="title" hasCustomPrompt="1"/>
          </p:nvPr>
        </p:nvSpPr>
        <p:spPr>
          <a:xfrm>
            <a:off x="6099079" y="1856195"/>
            <a:ext cx="4518122" cy="1688906"/>
          </a:xfrm>
        </p:spPr>
        <p:txBody>
          <a:bodyPr anchor="b">
            <a:noAutofit/>
          </a:bodyPr>
          <a:lstStyle>
            <a:lvl1pPr>
              <a:defRPr sz="2700">
                <a:latin typeface="+mn-lt"/>
              </a:defRPr>
            </a:lvl1pPr>
          </a:lstStyle>
          <a:p>
            <a:r>
              <a:rPr lang="en-US"/>
              <a:t>Click to edit </a:t>
            </a:r>
            <a:r>
              <a:rPr lang="en-US" altLang="zh-CN"/>
              <a:t>Text</a:t>
            </a:r>
            <a:r>
              <a:rPr lang="zh-CN" altLang="en-US"/>
              <a:t> </a:t>
            </a:r>
            <a:r>
              <a:rPr lang="en-US"/>
              <a:t>style</a:t>
            </a:r>
          </a:p>
        </p:txBody>
      </p:sp>
      <p:sp>
        <p:nvSpPr>
          <p:cNvPr id="11" name="subtitle 47">
            <a:extLst>
              <a:ext uri="{FF2B5EF4-FFF2-40B4-BE49-F238E27FC236}">
                <a16:creationId xmlns:a16="http://schemas.microsoft.com/office/drawing/2014/main" id="{3B45AD65-2B81-A368-E5F0-5C61D0B1DFEB}"/>
              </a:ext>
            </a:extLst>
          </p:cNvPr>
          <p:cNvSpPr>
            <a:spLocks noGrp="1"/>
          </p:cNvSpPr>
          <p:nvPr>
            <p:ph type="body" sz="quarter" idx="29" hasCustomPrompt="1"/>
          </p:nvPr>
        </p:nvSpPr>
        <p:spPr>
          <a:xfrm>
            <a:off x="6095999" y="3695015"/>
            <a:ext cx="4672693" cy="1688906"/>
          </a:xfrm>
          <a:prstGeom prst="rect">
            <a:avLst/>
          </a:prstGeom>
        </p:spPr>
        <p:txBody>
          <a:bodyPr>
            <a:noAutofit/>
          </a:bodyPr>
          <a:lstStyle>
            <a:lvl1pPr marL="0" indent="0">
              <a:lnSpc>
                <a:spcPct val="100000"/>
              </a:lnSpc>
              <a:buNone/>
              <a:defRPr sz="1500" b="0">
                <a:solidFill>
                  <a:schemeClr val="accent4"/>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4" name="Freeform: Shape 5">
            <a:extLst>
              <a:ext uri="{FF2B5EF4-FFF2-40B4-BE49-F238E27FC236}">
                <a16:creationId xmlns:a16="http://schemas.microsoft.com/office/drawing/2014/main" id="{0CA4AA19-0D07-46AB-AC12-64054BBBB499}"/>
              </a:ext>
            </a:extLst>
          </p:cNvPr>
          <p:cNvSpPr/>
          <p:nvPr userDrawn="1"/>
        </p:nvSpPr>
        <p:spPr>
          <a:xfrm>
            <a:off x="3843559" y="722518"/>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 name="Freeform: Shape 6">
            <a:extLst>
              <a:ext uri="{FF2B5EF4-FFF2-40B4-BE49-F238E27FC236}">
                <a16:creationId xmlns:a16="http://schemas.microsoft.com/office/drawing/2014/main" id="{DF781D9E-0DF5-4DDA-84E6-35DFB054158C}"/>
              </a:ext>
            </a:extLst>
          </p:cNvPr>
          <p:cNvSpPr/>
          <p:nvPr userDrawn="1"/>
        </p:nvSpPr>
        <p:spPr>
          <a:xfrm>
            <a:off x="1223929" y="1436914"/>
            <a:ext cx="2857005" cy="326977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a:p>
        </p:txBody>
      </p:sp>
      <p:sp>
        <p:nvSpPr>
          <p:cNvPr id="6" name="Freeform: Shape 7">
            <a:extLst>
              <a:ext uri="{FF2B5EF4-FFF2-40B4-BE49-F238E27FC236}">
                <a16:creationId xmlns:a16="http://schemas.microsoft.com/office/drawing/2014/main" id="{86BA1075-E23C-4BC9-8F67-B2E408F864D2}"/>
              </a:ext>
            </a:extLst>
          </p:cNvPr>
          <p:cNvSpPr/>
          <p:nvPr userDrawn="1"/>
        </p:nvSpPr>
        <p:spPr>
          <a:xfrm>
            <a:off x="758702" y="3457554"/>
            <a:ext cx="1208037" cy="13817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Freeform: Shape 11">
            <a:extLst>
              <a:ext uri="{FF2B5EF4-FFF2-40B4-BE49-F238E27FC236}">
                <a16:creationId xmlns:a16="http://schemas.microsoft.com/office/drawing/2014/main" id="{B2A4CA75-D17E-243B-9C56-A63C75AF6D56}"/>
              </a:ext>
            </a:extLst>
          </p:cNvPr>
          <p:cNvSpPr/>
          <p:nvPr userDrawn="1"/>
        </p:nvSpPr>
        <p:spPr>
          <a:xfrm>
            <a:off x="2917915" y="4662164"/>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20000"/>
              <a:lumOff val="8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3" name="Footer Placeholder 2">
            <a:extLst>
              <a:ext uri="{FF2B5EF4-FFF2-40B4-BE49-F238E27FC236}">
                <a16:creationId xmlns:a16="http://schemas.microsoft.com/office/drawing/2014/main" id="{7964077E-956B-EA3A-700F-A833D82341FE}"/>
              </a:ext>
            </a:extLst>
          </p:cNvPr>
          <p:cNvSpPr>
            <a:spLocks noGrp="1"/>
          </p:cNvSpPr>
          <p:nvPr>
            <p:ph type="ftr" sz="quarter" idx="30"/>
          </p:nvPr>
        </p:nvSpPr>
        <p:spPr/>
        <p:txBody>
          <a:bodyPr>
            <a:noAutofit/>
          </a:bodyPr>
          <a:lstStyle/>
          <a:p>
            <a:r>
              <a:rPr lang="es-MX" noProof="0"/>
              <a:t>RENDICIÓN DE CUENTAS 1°. SEMESTRE 2025</a:t>
            </a:r>
            <a:endParaRPr lang="en-US" noProof="0"/>
          </a:p>
        </p:txBody>
      </p:sp>
      <p:sp>
        <p:nvSpPr>
          <p:cNvPr id="10" name="Slide Number Placeholder 9">
            <a:extLst>
              <a:ext uri="{FF2B5EF4-FFF2-40B4-BE49-F238E27FC236}">
                <a16:creationId xmlns:a16="http://schemas.microsoft.com/office/drawing/2014/main" id="{8ED455D4-27F3-B6AD-2A20-7475F307E5E4}"/>
              </a:ext>
            </a:extLst>
          </p:cNvPr>
          <p:cNvSpPr>
            <a:spLocks noGrp="1"/>
          </p:cNvSpPr>
          <p:nvPr>
            <p:ph type="sldNum" sz="quarter" idx="31"/>
          </p:nvPr>
        </p:nvSpPr>
        <p:spPr/>
        <p:txBody>
          <a:bodyPr>
            <a:noAutofit/>
          </a:bodyPr>
          <a:lstStyle/>
          <a:p>
            <a:fld id="{47FEACEE-25B4-4A2D-B147-27296E36371D}" type="slidenum">
              <a:rPr lang="en-US" altLang="zh-CN" noProof="0" smtClean="0"/>
              <a:pPr/>
              <a:t>‹Nº›</a:t>
            </a:fld>
            <a:endParaRPr lang="en-US" altLang="zh-CN" noProof="0"/>
          </a:p>
        </p:txBody>
      </p:sp>
    </p:spTree>
    <p:extLst>
      <p:ext uri="{BB962C8B-B14F-4D97-AF65-F5344CB8AC3E}">
        <p14:creationId xmlns:p14="http://schemas.microsoft.com/office/powerpoint/2010/main" val="125641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Team Members">
    <p:spTree>
      <p:nvGrpSpPr>
        <p:cNvPr id="1" name=""/>
        <p:cNvGrpSpPr/>
        <p:nvPr/>
      </p:nvGrpSpPr>
      <p:grpSpPr>
        <a:xfrm>
          <a:off x="0" y="0"/>
          <a:ext cx="0" cy="0"/>
          <a:chOff x="0" y="0"/>
          <a:chExt cx="0" cy="0"/>
        </a:xfrm>
      </p:grpSpPr>
      <p:sp>
        <p:nvSpPr>
          <p:cNvPr id="16" name="Title Placeholder 4">
            <a:extLst>
              <a:ext uri="{FF2B5EF4-FFF2-40B4-BE49-F238E27FC236}">
                <a16:creationId xmlns:a16="http://schemas.microsoft.com/office/drawing/2014/main" id="{DCA6F28B-ACF1-D3CB-8968-4F64BEA02E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solidFill>
                  <a:schemeClr val="accent6"/>
                </a:solidFill>
              </a:defRPr>
            </a:lvl1pPr>
          </a:lstStyle>
          <a:p>
            <a:r>
              <a:rPr lang="en-US"/>
              <a:t>Click to edit Master title style</a:t>
            </a:r>
          </a:p>
        </p:txBody>
      </p:sp>
      <p:sp>
        <p:nvSpPr>
          <p:cNvPr id="60" name="Content placeholder 47">
            <a:extLst>
              <a:ext uri="{FF2B5EF4-FFF2-40B4-BE49-F238E27FC236}">
                <a16:creationId xmlns:a16="http://schemas.microsoft.com/office/drawing/2014/main" id="{E2F72F6F-0172-47B0-8D9E-0EED383332E2}"/>
              </a:ext>
            </a:extLst>
          </p:cNvPr>
          <p:cNvSpPr>
            <a:spLocks noGrp="1"/>
          </p:cNvSpPr>
          <p:nvPr>
            <p:ph type="pic" sz="quarter" idx="48"/>
          </p:nvPr>
        </p:nvSpPr>
        <p:spPr>
          <a:xfrm>
            <a:off x="1114798" y="2560353"/>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accent6"/>
                </a:solidFill>
              </a:defRPr>
            </a:lvl1pPr>
          </a:lstStyle>
          <a:p>
            <a:r>
              <a:rPr lang="en-US" altLang="zh-CN"/>
              <a:t>Click icon to add picture</a:t>
            </a:r>
          </a:p>
        </p:txBody>
      </p:sp>
      <p:sp>
        <p:nvSpPr>
          <p:cNvPr id="52" name="Content placeholder 47" descr="Click icon to add picture">
            <a:extLst>
              <a:ext uri="{FF2B5EF4-FFF2-40B4-BE49-F238E27FC236}">
                <a16:creationId xmlns:a16="http://schemas.microsoft.com/office/drawing/2014/main" id="{2369DDD8-CFC2-4980-A0DB-411AA173B475}"/>
              </a:ext>
            </a:extLst>
          </p:cNvPr>
          <p:cNvSpPr>
            <a:spLocks noGrp="1"/>
          </p:cNvSpPr>
          <p:nvPr>
            <p:ph type="body" sz="quarter" idx="27" hasCustomPrompt="1"/>
          </p:nvPr>
        </p:nvSpPr>
        <p:spPr>
          <a:xfrm>
            <a:off x="1214003" y="4764289"/>
            <a:ext cx="2098039" cy="506399"/>
          </a:xfrm>
          <a:prstGeom prst="rect">
            <a:avLst/>
          </a:prstGeom>
        </p:spPr>
        <p:txBody>
          <a:bodyPr anchor="b">
            <a:noAutofit/>
          </a:bodyPr>
          <a:lstStyle>
            <a:lvl1pPr marL="0" indent="0" algn="ctr">
              <a:lnSpc>
                <a:spcPct val="100000"/>
              </a:lnSpc>
              <a:buNone/>
              <a:defRPr sz="1800" b="1" i="0">
                <a:solidFill>
                  <a:schemeClr val="accent6"/>
                </a:solidFill>
                <a:latin typeface="+mn-lt"/>
                <a:ea typeface="+mj-ea"/>
              </a:defRPr>
            </a:lvl1pPr>
            <a:lvl2pPr>
              <a:defRPr sz="1000"/>
            </a:lvl2pPr>
            <a:lvl3pPr>
              <a:defRPr sz="900"/>
            </a:lvl3pPr>
            <a:lvl4pPr>
              <a:defRPr sz="800"/>
            </a:lvl4pPr>
            <a:lvl5pPr>
              <a:defRPr sz="800"/>
            </a:lvl5pPr>
          </a:lstStyle>
          <a:p>
            <a:pPr lvl="0"/>
            <a:r>
              <a:rPr lang="en-US" altLang="zh-CN"/>
              <a:t>Click to edit Master title style </a:t>
            </a:r>
          </a:p>
        </p:txBody>
      </p:sp>
      <p:sp>
        <p:nvSpPr>
          <p:cNvPr id="53" name="Content placeholder 47">
            <a:extLst>
              <a:ext uri="{FF2B5EF4-FFF2-40B4-BE49-F238E27FC236}">
                <a16:creationId xmlns:a16="http://schemas.microsoft.com/office/drawing/2014/main" id="{B66AC261-5929-40D2-A646-8F16675DE383}"/>
              </a:ext>
            </a:extLst>
          </p:cNvPr>
          <p:cNvSpPr>
            <a:spLocks noGrp="1"/>
          </p:cNvSpPr>
          <p:nvPr>
            <p:ph type="body" sz="quarter" idx="28" hasCustomPrompt="1"/>
          </p:nvPr>
        </p:nvSpPr>
        <p:spPr>
          <a:xfrm>
            <a:off x="1214003" y="5295180"/>
            <a:ext cx="2098038" cy="506399"/>
          </a:xfrm>
          <a:prstGeom prst="rect">
            <a:avLst/>
          </a:prstGeom>
        </p:spPr>
        <p:txBody>
          <a:bodyPr>
            <a:noAutofit/>
          </a:bodyPr>
          <a:lstStyle>
            <a:lvl1pPr marL="0" indent="0" algn="ctr">
              <a:lnSpc>
                <a:spcPct val="100000"/>
              </a:lnSpc>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61" name="Content placeholder 47">
            <a:extLst>
              <a:ext uri="{FF2B5EF4-FFF2-40B4-BE49-F238E27FC236}">
                <a16:creationId xmlns:a16="http://schemas.microsoft.com/office/drawing/2014/main" id="{B33A9FB2-1610-4389-B352-D99255F77BEC}"/>
              </a:ext>
            </a:extLst>
          </p:cNvPr>
          <p:cNvSpPr>
            <a:spLocks noGrp="1"/>
          </p:cNvSpPr>
          <p:nvPr>
            <p:ph type="pic" sz="quarter" idx="49"/>
          </p:nvPr>
        </p:nvSpPr>
        <p:spPr>
          <a:xfrm>
            <a:off x="3623536" y="1840730"/>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accent6"/>
                </a:solidFill>
              </a:defRPr>
            </a:lvl1pPr>
          </a:lstStyle>
          <a:p>
            <a:r>
              <a:rPr lang="en-US" altLang="zh-CN"/>
              <a:t>Click icon to add picture</a:t>
            </a:r>
          </a:p>
        </p:txBody>
      </p:sp>
      <p:sp>
        <p:nvSpPr>
          <p:cNvPr id="21" name="Content placeholder 47" descr="Click icon to add picture">
            <a:extLst>
              <a:ext uri="{FF2B5EF4-FFF2-40B4-BE49-F238E27FC236}">
                <a16:creationId xmlns:a16="http://schemas.microsoft.com/office/drawing/2014/main" id="{DEE851A8-3FB7-B319-A053-BE08A45763C5}"/>
              </a:ext>
            </a:extLst>
          </p:cNvPr>
          <p:cNvSpPr>
            <a:spLocks noGrp="1"/>
          </p:cNvSpPr>
          <p:nvPr>
            <p:ph type="body" sz="quarter" idx="54" hasCustomPrompt="1"/>
          </p:nvPr>
        </p:nvSpPr>
        <p:spPr>
          <a:xfrm>
            <a:off x="3720440" y="4045832"/>
            <a:ext cx="2098039" cy="506399"/>
          </a:xfrm>
          <a:prstGeom prst="rect">
            <a:avLst/>
          </a:prstGeom>
        </p:spPr>
        <p:txBody>
          <a:bodyPr anchor="b">
            <a:noAutofit/>
          </a:bodyPr>
          <a:lstStyle>
            <a:lvl1pPr marL="0" indent="0" algn="ctr">
              <a:lnSpc>
                <a:spcPct val="100000"/>
              </a:lnSpc>
              <a:buNone/>
              <a:defRPr sz="1800" b="1" i="0">
                <a:solidFill>
                  <a:schemeClr val="accent6"/>
                </a:solidFill>
                <a:latin typeface="+mn-lt"/>
                <a:ea typeface="+mj-ea"/>
              </a:defRPr>
            </a:lvl1pPr>
            <a:lvl2pPr>
              <a:defRPr sz="1000"/>
            </a:lvl2pPr>
            <a:lvl3pPr>
              <a:defRPr sz="900"/>
            </a:lvl3pPr>
            <a:lvl4pPr>
              <a:defRPr sz="800"/>
            </a:lvl4pPr>
            <a:lvl5pPr>
              <a:defRPr sz="800"/>
            </a:lvl5pPr>
          </a:lstStyle>
          <a:p>
            <a:pPr lvl="0"/>
            <a:r>
              <a:rPr lang="en-US" altLang="zh-CN"/>
              <a:t>Click to edit Master title style </a:t>
            </a:r>
          </a:p>
        </p:txBody>
      </p:sp>
      <p:sp>
        <p:nvSpPr>
          <p:cNvPr id="22" name="Content placeholder 47">
            <a:extLst>
              <a:ext uri="{FF2B5EF4-FFF2-40B4-BE49-F238E27FC236}">
                <a16:creationId xmlns:a16="http://schemas.microsoft.com/office/drawing/2014/main" id="{5743B59B-3EAA-B249-07CE-9C9C5B0B6AB1}"/>
              </a:ext>
            </a:extLst>
          </p:cNvPr>
          <p:cNvSpPr>
            <a:spLocks noGrp="1"/>
          </p:cNvSpPr>
          <p:nvPr>
            <p:ph type="body" sz="quarter" idx="55" hasCustomPrompt="1"/>
          </p:nvPr>
        </p:nvSpPr>
        <p:spPr>
          <a:xfrm>
            <a:off x="3720440" y="4576723"/>
            <a:ext cx="2098038" cy="506399"/>
          </a:xfrm>
          <a:prstGeom prst="rect">
            <a:avLst/>
          </a:prstGeom>
        </p:spPr>
        <p:txBody>
          <a:bodyPr>
            <a:noAutofit/>
          </a:bodyPr>
          <a:lstStyle>
            <a:lvl1pPr marL="0" indent="0" algn="ctr">
              <a:lnSpc>
                <a:spcPct val="100000"/>
              </a:lnSpc>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62" name="Content placeholder 47">
            <a:extLst>
              <a:ext uri="{FF2B5EF4-FFF2-40B4-BE49-F238E27FC236}">
                <a16:creationId xmlns:a16="http://schemas.microsoft.com/office/drawing/2014/main" id="{0AC60B87-71AC-4AA8-9AE7-B3B427BACB12}"/>
              </a:ext>
            </a:extLst>
          </p:cNvPr>
          <p:cNvSpPr>
            <a:spLocks noGrp="1"/>
          </p:cNvSpPr>
          <p:nvPr>
            <p:ph type="pic" sz="quarter" idx="50"/>
          </p:nvPr>
        </p:nvSpPr>
        <p:spPr>
          <a:xfrm>
            <a:off x="6113401" y="2560353"/>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accent6"/>
                </a:solidFill>
              </a:defRPr>
            </a:lvl1pPr>
          </a:lstStyle>
          <a:p>
            <a:r>
              <a:rPr lang="en-US" altLang="zh-CN"/>
              <a:t>Click icon to add picture</a:t>
            </a:r>
          </a:p>
        </p:txBody>
      </p:sp>
      <p:sp>
        <p:nvSpPr>
          <p:cNvPr id="19" name="Content placeholder 47" descr="Click icon to add picture">
            <a:extLst>
              <a:ext uri="{FF2B5EF4-FFF2-40B4-BE49-F238E27FC236}">
                <a16:creationId xmlns:a16="http://schemas.microsoft.com/office/drawing/2014/main" id="{110FBA5D-2CEB-4D44-16CA-0F24099B1401}"/>
              </a:ext>
            </a:extLst>
          </p:cNvPr>
          <p:cNvSpPr>
            <a:spLocks noGrp="1"/>
          </p:cNvSpPr>
          <p:nvPr>
            <p:ph type="body" sz="quarter" idx="52" hasCustomPrompt="1"/>
          </p:nvPr>
        </p:nvSpPr>
        <p:spPr>
          <a:xfrm>
            <a:off x="6218710" y="4764289"/>
            <a:ext cx="2098039" cy="506399"/>
          </a:xfrm>
          <a:prstGeom prst="rect">
            <a:avLst/>
          </a:prstGeom>
        </p:spPr>
        <p:txBody>
          <a:bodyPr anchor="b">
            <a:noAutofit/>
          </a:bodyPr>
          <a:lstStyle>
            <a:lvl1pPr marL="0" indent="0" algn="ctr">
              <a:lnSpc>
                <a:spcPct val="100000"/>
              </a:lnSpc>
              <a:buNone/>
              <a:defRPr sz="1800" b="1" i="0">
                <a:solidFill>
                  <a:schemeClr val="accent6"/>
                </a:solidFill>
                <a:latin typeface="+mn-lt"/>
                <a:ea typeface="+mj-ea"/>
              </a:defRPr>
            </a:lvl1pPr>
            <a:lvl2pPr>
              <a:defRPr sz="1000"/>
            </a:lvl2pPr>
            <a:lvl3pPr>
              <a:defRPr sz="900"/>
            </a:lvl3pPr>
            <a:lvl4pPr>
              <a:defRPr sz="800"/>
            </a:lvl4pPr>
            <a:lvl5pPr>
              <a:defRPr sz="800"/>
            </a:lvl5pPr>
          </a:lstStyle>
          <a:p>
            <a:pPr lvl="0"/>
            <a:r>
              <a:rPr lang="en-US" altLang="zh-CN"/>
              <a:t>Click to edit Master title style </a:t>
            </a:r>
          </a:p>
        </p:txBody>
      </p:sp>
      <p:sp>
        <p:nvSpPr>
          <p:cNvPr id="20" name="Content placeholder 47">
            <a:extLst>
              <a:ext uri="{FF2B5EF4-FFF2-40B4-BE49-F238E27FC236}">
                <a16:creationId xmlns:a16="http://schemas.microsoft.com/office/drawing/2014/main" id="{2108E774-D145-FA07-58F1-7DB37A30A596}"/>
              </a:ext>
            </a:extLst>
          </p:cNvPr>
          <p:cNvSpPr>
            <a:spLocks noGrp="1"/>
          </p:cNvSpPr>
          <p:nvPr>
            <p:ph type="body" sz="quarter" idx="53" hasCustomPrompt="1"/>
          </p:nvPr>
        </p:nvSpPr>
        <p:spPr>
          <a:xfrm>
            <a:off x="6218710" y="5295180"/>
            <a:ext cx="2098038" cy="506399"/>
          </a:xfrm>
          <a:prstGeom prst="rect">
            <a:avLst/>
          </a:prstGeom>
        </p:spPr>
        <p:txBody>
          <a:bodyPr>
            <a:noAutofit/>
          </a:bodyPr>
          <a:lstStyle>
            <a:lvl1pPr marL="0" indent="0" algn="ctr">
              <a:lnSpc>
                <a:spcPct val="100000"/>
              </a:lnSpc>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63" name="Content placeholder 47">
            <a:extLst>
              <a:ext uri="{FF2B5EF4-FFF2-40B4-BE49-F238E27FC236}">
                <a16:creationId xmlns:a16="http://schemas.microsoft.com/office/drawing/2014/main" id="{05B25D7D-82BA-4FF5-9C92-4AD181847515}"/>
              </a:ext>
            </a:extLst>
          </p:cNvPr>
          <p:cNvSpPr>
            <a:spLocks noGrp="1"/>
          </p:cNvSpPr>
          <p:nvPr>
            <p:ph type="pic" sz="quarter" idx="51"/>
          </p:nvPr>
        </p:nvSpPr>
        <p:spPr>
          <a:xfrm>
            <a:off x="8500328" y="1836331"/>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accent6"/>
                </a:solidFill>
              </a:defRPr>
            </a:lvl1pPr>
          </a:lstStyle>
          <a:p>
            <a:r>
              <a:rPr lang="en-US" altLang="zh-CN"/>
              <a:t>Click icon to add picture</a:t>
            </a:r>
          </a:p>
        </p:txBody>
      </p:sp>
      <p:sp>
        <p:nvSpPr>
          <p:cNvPr id="25" name="Content placeholder 47" descr="Click icon to add picture">
            <a:extLst>
              <a:ext uri="{FF2B5EF4-FFF2-40B4-BE49-F238E27FC236}">
                <a16:creationId xmlns:a16="http://schemas.microsoft.com/office/drawing/2014/main" id="{A9C2624B-E6E6-C673-E8FF-F4BF909C3AC2}"/>
              </a:ext>
            </a:extLst>
          </p:cNvPr>
          <p:cNvSpPr>
            <a:spLocks noGrp="1"/>
          </p:cNvSpPr>
          <p:nvPr>
            <p:ph type="body" sz="quarter" idx="56" hasCustomPrompt="1"/>
          </p:nvPr>
        </p:nvSpPr>
        <p:spPr>
          <a:xfrm>
            <a:off x="8635340" y="4045832"/>
            <a:ext cx="2098039" cy="506399"/>
          </a:xfrm>
          <a:prstGeom prst="rect">
            <a:avLst/>
          </a:prstGeom>
        </p:spPr>
        <p:txBody>
          <a:bodyPr anchor="b">
            <a:noAutofit/>
          </a:bodyPr>
          <a:lstStyle>
            <a:lvl1pPr marL="0" indent="0" algn="ctr">
              <a:lnSpc>
                <a:spcPct val="100000"/>
              </a:lnSpc>
              <a:buNone/>
              <a:defRPr sz="1800" b="1" i="0">
                <a:solidFill>
                  <a:schemeClr val="accent6"/>
                </a:solidFill>
                <a:latin typeface="+mn-lt"/>
                <a:ea typeface="+mj-ea"/>
              </a:defRPr>
            </a:lvl1pPr>
            <a:lvl2pPr>
              <a:defRPr sz="1000"/>
            </a:lvl2pPr>
            <a:lvl3pPr>
              <a:defRPr sz="900"/>
            </a:lvl3pPr>
            <a:lvl4pPr>
              <a:defRPr sz="800"/>
            </a:lvl4pPr>
            <a:lvl5pPr>
              <a:defRPr sz="800"/>
            </a:lvl5pPr>
          </a:lstStyle>
          <a:p>
            <a:pPr lvl="0"/>
            <a:r>
              <a:rPr lang="en-US" altLang="zh-CN"/>
              <a:t>Click to edit Master title style </a:t>
            </a:r>
          </a:p>
        </p:txBody>
      </p:sp>
      <p:sp>
        <p:nvSpPr>
          <p:cNvPr id="26" name="Content placeholder 47">
            <a:extLst>
              <a:ext uri="{FF2B5EF4-FFF2-40B4-BE49-F238E27FC236}">
                <a16:creationId xmlns:a16="http://schemas.microsoft.com/office/drawing/2014/main" id="{A003837A-CCD7-3699-D86F-CB884CA4C675}"/>
              </a:ext>
            </a:extLst>
          </p:cNvPr>
          <p:cNvSpPr>
            <a:spLocks noGrp="1"/>
          </p:cNvSpPr>
          <p:nvPr>
            <p:ph type="body" sz="quarter" idx="57" hasCustomPrompt="1"/>
          </p:nvPr>
        </p:nvSpPr>
        <p:spPr>
          <a:xfrm>
            <a:off x="8635340" y="4576723"/>
            <a:ext cx="2098038" cy="506399"/>
          </a:xfrm>
          <a:prstGeom prst="rect">
            <a:avLst/>
          </a:prstGeom>
        </p:spPr>
        <p:txBody>
          <a:bodyPr>
            <a:noAutofit/>
          </a:bodyPr>
          <a:lstStyle>
            <a:lvl1pPr marL="0" indent="0" algn="ctr">
              <a:lnSpc>
                <a:spcPct val="100000"/>
              </a:lnSpc>
              <a:buNone/>
              <a:defRPr sz="1400" b="0">
                <a:solidFill>
                  <a:schemeClr val="accent6"/>
                </a:solidFill>
                <a:latin typeface="+mn-lt"/>
              </a:defRPr>
            </a:lvl1pPr>
            <a:lvl2pPr>
              <a:defRPr sz="1000"/>
            </a:lvl2pPr>
            <a:lvl3pPr>
              <a:defRPr sz="900"/>
            </a:lvl3pPr>
            <a:lvl4pPr>
              <a:defRPr sz="800"/>
            </a:lvl4pPr>
            <a:lvl5pPr>
              <a:defRPr sz="800"/>
            </a:lvl5pPr>
          </a:lstStyle>
          <a:p>
            <a:pPr lvl="0"/>
            <a:r>
              <a:rPr lang="en-US" altLang="zh-CN"/>
              <a:t>Click to edit Master text styles </a:t>
            </a:r>
          </a:p>
        </p:txBody>
      </p:sp>
      <p:sp>
        <p:nvSpPr>
          <p:cNvPr id="2" name="Footer Placeholder 1">
            <a:extLst>
              <a:ext uri="{FF2B5EF4-FFF2-40B4-BE49-F238E27FC236}">
                <a16:creationId xmlns:a16="http://schemas.microsoft.com/office/drawing/2014/main" id="{89028585-56FF-7B3D-783D-D06964F7C099}"/>
              </a:ext>
            </a:extLst>
          </p:cNvPr>
          <p:cNvSpPr>
            <a:spLocks noGrp="1"/>
          </p:cNvSpPr>
          <p:nvPr>
            <p:ph type="ftr" sz="quarter" idx="58"/>
          </p:nvPr>
        </p:nvSpPr>
        <p:spPr/>
        <p:txBody>
          <a:bodyPr>
            <a:noAutofit/>
          </a:bodyPr>
          <a:lstStyle>
            <a:lvl1pPr>
              <a:defRPr>
                <a:solidFill>
                  <a:schemeClr val="accent6"/>
                </a:solidFill>
              </a:defRPr>
            </a:lvl1pPr>
          </a:lstStyle>
          <a:p>
            <a:r>
              <a:rPr lang="es-MX"/>
              <a:t>RENDICIÓN DE CUENTAS 1°. SEMESTRE 2025</a:t>
            </a:r>
            <a:endParaRPr lang="en-US"/>
          </a:p>
        </p:txBody>
      </p:sp>
      <p:sp>
        <p:nvSpPr>
          <p:cNvPr id="3" name="Slide Number Placeholder 2">
            <a:extLst>
              <a:ext uri="{FF2B5EF4-FFF2-40B4-BE49-F238E27FC236}">
                <a16:creationId xmlns:a16="http://schemas.microsoft.com/office/drawing/2014/main" id="{7D090978-DDC9-0FA2-2CFD-733C8B854F3C}"/>
              </a:ext>
            </a:extLst>
          </p:cNvPr>
          <p:cNvSpPr>
            <a:spLocks noGrp="1"/>
          </p:cNvSpPr>
          <p:nvPr>
            <p:ph type="sldNum" sz="quarter" idx="59"/>
          </p:nvPr>
        </p:nvSpPr>
        <p:spPr/>
        <p:txBody>
          <a:bodyPr>
            <a:noAutofit/>
          </a:bodyPr>
          <a:lstStyle>
            <a:lvl1pPr>
              <a:defRPr>
                <a:solidFill>
                  <a:schemeClr val="accent6"/>
                </a:solidFill>
              </a:defRPr>
            </a:lvl1pPr>
          </a:lstStyle>
          <a:p>
            <a:fld id="{47FEACEE-25B4-4A2D-B147-27296E36371D}" type="slidenum">
              <a:rPr lang="en-US" altLang="zh-CN" smtClean="0"/>
              <a:pPr/>
              <a:t>‹Nº›</a:t>
            </a:fld>
            <a:endParaRPr lang="en-US" altLang="zh-CN"/>
          </a:p>
        </p:txBody>
      </p:sp>
    </p:spTree>
    <p:extLst>
      <p:ext uri="{BB962C8B-B14F-4D97-AF65-F5344CB8AC3E}">
        <p14:creationId xmlns:p14="http://schemas.microsoft.com/office/powerpoint/2010/main" val="226368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Team Memb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92FA2A-46BA-2A19-C3CE-EC6985867B92}"/>
              </a:ext>
            </a:extLst>
          </p:cNvPr>
          <p:cNvSpPr>
            <a:spLocks noGrp="1"/>
          </p:cNvSpPr>
          <p:nvPr>
            <p:ph type="title"/>
          </p:nvPr>
        </p:nvSpPr>
        <p:spPr>
          <a:xfrm>
            <a:off x="509574" y="2367293"/>
            <a:ext cx="3909993" cy="3629708"/>
          </a:xfrm>
        </p:spPr>
        <p:txBody>
          <a:bodyPr anchor="t">
            <a:noAutofit/>
          </a:bodyPr>
          <a:lstStyle>
            <a:lvl1pPr>
              <a:defRPr>
                <a:solidFill>
                  <a:schemeClr val="accent6"/>
                </a:solidFill>
              </a:defRPr>
            </a:lvl1pPr>
          </a:lstStyle>
          <a:p>
            <a:r>
              <a:rPr lang="en-US"/>
              <a:t>Click to edit Master title style</a:t>
            </a:r>
          </a:p>
        </p:txBody>
      </p:sp>
      <p:sp>
        <p:nvSpPr>
          <p:cNvPr id="38" name="Content placeholder 47">
            <a:extLst>
              <a:ext uri="{FF2B5EF4-FFF2-40B4-BE49-F238E27FC236}">
                <a16:creationId xmlns:a16="http://schemas.microsoft.com/office/drawing/2014/main" id="{BF9EDF7D-3BB1-43C0-92BB-091CCC520477}"/>
              </a:ext>
            </a:extLst>
          </p:cNvPr>
          <p:cNvSpPr>
            <a:spLocks noGrp="1"/>
          </p:cNvSpPr>
          <p:nvPr>
            <p:ph type="pic" sz="quarter" idx="48"/>
          </p:nvPr>
        </p:nvSpPr>
        <p:spPr>
          <a:xfrm>
            <a:off x="426979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39" name="Content placeholder 47" descr="Click icon to add picture">
            <a:extLst>
              <a:ext uri="{FF2B5EF4-FFF2-40B4-BE49-F238E27FC236}">
                <a16:creationId xmlns:a16="http://schemas.microsoft.com/office/drawing/2014/main" id="{15896C2C-7C25-4BC0-AF9B-DF590A2909AA}"/>
              </a:ext>
            </a:extLst>
          </p:cNvPr>
          <p:cNvSpPr>
            <a:spLocks noGrp="1"/>
          </p:cNvSpPr>
          <p:nvPr>
            <p:ph type="body" sz="quarter" idx="27" hasCustomPrompt="1"/>
          </p:nvPr>
        </p:nvSpPr>
        <p:spPr>
          <a:xfrm>
            <a:off x="5520210" y="522515"/>
            <a:ext cx="2289842" cy="626551"/>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40" name="Content placeholder 47">
            <a:extLst>
              <a:ext uri="{FF2B5EF4-FFF2-40B4-BE49-F238E27FC236}">
                <a16:creationId xmlns:a16="http://schemas.microsoft.com/office/drawing/2014/main" id="{CAC554EF-FF8F-4055-A716-E82F461413B7}"/>
              </a:ext>
            </a:extLst>
          </p:cNvPr>
          <p:cNvSpPr>
            <a:spLocks noGrp="1"/>
          </p:cNvSpPr>
          <p:nvPr>
            <p:ph type="body" sz="quarter" idx="28" hasCustomPrompt="1"/>
          </p:nvPr>
        </p:nvSpPr>
        <p:spPr>
          <a:xfrm>
            <a:off x="5520211" y="1165881"/>
            <a:ext cx="2289842" cy="506399"/>
          </a:xfrm>
          <a:prstGeom prst="rect">
            <a:avLst/>
          </a:prstGeom>
        </p:spPr>
        <p:txBody>
          <a:bodyPr>
            <a:noAutofit/>
          </a:bodyPr>
          <a:lstStyle>
            <a:lvl1pPr marL="0" indent="0" algn="l">
              <a:lnSpc>
                <a:spcPct val="90000"/>
              </a:lnSpc>
              <a:spcBef>
                <a:spcPts val="0"/>
              </a:spcBef>
              <a:buNone/>
              <a:defRPr sz="1400" b="0" i="0">
                <a:solidFill>
                  <a:schemeClr val="accent6"/>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text styles </a:t>
            </a:r>
          </a:p>
        </p:txBody>
      </p:sp>
      <p:sp>
        <p:nvSpPr>
          <p:cNvPr id="56" name="Content placeholder 47">
            <a:extLst>
              <a:ext uri="{FF2B5EF4-FFF2-40B4-BE49-F238E27FC236}">
                <a16:creationId xmlns:a16="http://schemas.microsoft.com/office/drawing/2014/main" id="{4F0742C0-A9F2-4886-B17E-6915399483C3}"/>
              </a:ext>
            </a:extLst>
          </p:cNvPr>
          <p:cNvSpPr>
            <a:spLocks noGrp="1"/>
          </p:cNvSpPr>
          <p:nvPr>
            <p:ph type="pic" sz="quarter" idx="72"/>
          </p:nvPr>
        </p:nvSpPr>
        <p:spPr>
          <a:xfrm>
            <a:off x="805991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1" name="Content placeholder 47" descr="Click icon to add picture">
            <a:extLst>
              <a:ext uri="{FF2B5EF4-FFF2-40B4-BE49-F238E27FC236}">
                <a16:creationId xmlns:a16="http://schemas.microsoft.com/office/drawing/2014/main" id="{CE3DC674-39AB-43B9-AC30-97A68D221596}"/>
              </a:ext>
            </a:extLst>
          </p:cNvPr>
          <p:cNvSpPr>
            <a:spLocks noGrp="1"/>
          </p:cNvSpPr>
          <p:nvPr>
            <p:ph type="body" sz="quarter" idx="55" hasCustomPrompt="1"/>
          </p:nvPr>
        </p:nvSpPr>
        <p:spPr>
          <a:xfrm>
            <a:off x="9309889" y="642667"/>
            <a:ext cx="2098039" cy="506399"/>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42" name="Content placeholder 47">
            <a:extLst>
              <a:ext uri="{FF2B5EF4-FFF2-40B4-BE49-F238E27FC236}">
                <a16:creationId xmlns:a16="http://schemas.microsoft.com/office/drawing/2014/main" id="{F12189CA-0E22-41A5-91FD-03761860993D}"/>
              </a:ext>
            </a:extLst>
          </p:cNvPr>
          <p:cNvSpPr>
            <a:spLocks noGrp="1"/>
          </p:cNvSpPr>
          <p:nvPr>
            <p:ph type="body" sz="quarter" idx="56" hasCustomPrompt="1"/>
          </p:nvPr>
        </p:nvSpPr>
        <p:spPr>
          <a:xfrm>
            <a:off x="9309891" y="1165881"/>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a:t>Click to edit Master text styles </a:t>
            </a:r>
          </a:p>
        </p:txBody>
      </p:sp>
      <p:sp>
        <p:nvSpPr>
          <p:cNvPr id="48" name="Content placeholder 47">
            <a:extLst>
              <a:ext uri="{FF2B5EF4-FFF2-40B4-BE49-F238E27FC236}">
                <a16:creationId xmlns:a16="http://schemas.microsoft.com/office/drawing/2014/main" id="{A962C62E-F92F-445A-9243-8B433747A548}"/>
              </a:ext>
            </a:extLst>
          </p:cNvPr>
          <p:cNvSpPr>
            <a:spLocks noGrp="1"/>
          </p:cNvSpPr>
          <p:nvPr>
            <p:ph type="pic" sz="quarter" idx="69"/>
          </p:nvPr>
        </p:nvSpPr>
        <p:spPr>
          <a:xfrm>
            <a:off x="426979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3" name="Content placeholder 47" descr="Click icon to add picture">
            <a:extLst>
              <a:ext uri="{FF2B5EF4-FFF2-40B4-BE49-F238E27FC236}">
                <a16:creationId xmlns:a16="http://schemas.microsoft.com/office/drawing/2014/main" id="{DE6F9463-BB2D-43FC-BE8F-21D3F9A2539C}"/>
              </a:ext>
            </a:extLst>
          </p:cNvPr>
          <p:cNvSpPr>
            <a:spLocks noGrp="1"/>
          </p:cNvSpPr>
          <p:nvPr>
            <p:ph type="body" sz="quarter" idx="57" hasCustomPrompt="1"/>
          </p:nvPr>
        </p:nvSpPr>
        <p:spPr>
          <a:xfrm>
            <a:off x="5520210" y="2105171"/>
            <a:ext cx="2193021" cy="617418"/>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44" name="Content placeholder 47">
            <a:extLst>
              <a:ext uri="{FF2B5EF4-FFF2-40B4-BE49-F238E27FC236}">
                <a16:creationId xmlns:a16="http://schemas.microsoft.com/office/drawing/2014/main" id="{7DF27694-08A2-4530-B763-5A9B9D4DC6E0}"/>
              </a:ext>
            </a:extLst>
          </p:cNvPr>
          <p:cNvSpPr>
            <a:spLocks noGrp="1"/>
          </p:cNvSpPr>
          <p:nvPr>
            <p:ph type="body" sz="quarter" idx="58" hasCustomPrompt="1"/>
          </p:nvPr>
        </p:nvSpPr>
        <p:spPr>
          <a:xfrm>
            <a:off x="5520212" y="2739721"/>
            <a:ext cx="2193021" cy="506399"/>
          </a:xfrm>
          <a:prstGeom prst="rect">
            <a:avLst/>
          </a:prstGeom>
        </p:spPr>
        <p:txBody>
          <a:bodyPr>
            <a:noAutofit/>
          </a:bodyPr>
          <a:lstStyle>
            <a:lvl1pPr marL="0" indent="0" algn="l">
              <a:lnSpc>
                <a:spcPct val="100000"/>
              </a:lnSpc>
              <a:spcBef>
                <a:spcPts val="0"/>
              </a:spcBef>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a:t>Click to edit Master text styles </a:t>
            </a:r>
          </a:p>
        </p:txBody>
      </p:sp>
      <p:sp>
        <p:nvSpPr>
          <p:cNvPr id="61" name="Content placeholder 47">
            <a:extLst>
              <a:ext uri="{FF2B5EF4-FFF2-40B4-BE49-F238E27FC236}">
                <a16:creationId xmlns:a16="http://schemas.microsoft.com/office/drawing/2014/main" id="{2EA753B3-D0BB-4484-85D1-E28345D99F4C}"/>
              </a:ext>
            </a:extLst>
          </p:cNvPr>
          <p:cNvSpPr>
            <a:spLocks noGrp="1"/>
          </p:cNvSpPr>
          <p:nvPr>
            <p:ph type="pic" sz="quarter" idx="73"/>
          </p:nvPr>
        </p:nvSpPr>
        <p:spPr>
          <a:xfrm>
            <a:off x="805991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5" name="Content placeholder 47" descr="Click icon to add picture">
            <a:extLst>
              <a:ext uri="{FF2B5EF4-FFF2-40B4-BE49-F238E27FC236}">
                <a16:creationId xmlns:a16="http://schemas.microsoft.com/office/drawing/2014/main" id="{20398AA4-3D68-487D-BE7C-9F1D45E3F5FF}"/>
              </a:ext>
            </a:extLst>
          </p:cNvPr>
          <p:cNvSpPr>
            <a:spLocks noGrp="1"/>
          </p:cNvSpPr>
          <p:nvPr>
            <p:ph type="body" sz="quarter" idx="59" hasCustomPrompt="1"/>
          </p:nvPr>
        </p:nvSpPr>
        <p:spPr>
          <a:xfrm>
            <a:off x="9309890" y="2032203"/>
            <a:ext cx="2098039" cy="701144"/>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46" name="Content placeholder 47">
            <a:extLst>
              <a:ext uri="{FF2B5EF4-FFF2-40B4-BE49-F238E27FC236}">
                <a16:creationId xmlns:a16="http://schemas.microsoft.com/office/drawing/2014/main" id="{6B623D7A-5E96-42AB-9B1F-14E445503187}"/>
              </a:ext>
            </a:extLst>
          </p:cNvPr>
          <p:cNvSpPr>
            <a:spLocks noGrp="1"/>
          </p:cNvSpPr>
          <p:nvPr>
            <p:ph type="body" sz="quarter" idx="60" hasCustomPrompt="1"/>
          </p:nvPr>
        </p:nvSpPr>
        <p:spPr>
          <a:xfrm>
            <a:off x="9309890" y="2746407"/>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a:t>Click to edit Master text styles </a:t>
            </a:r>
          </a:p>
        </p:txBody>
      </p:sp>
      <p:sp>
        <p:nvSpPr>
          <p:cNvPr id="49" name="Content placeholder 47">
            <a:extLst>
              <a:ext uri="{FF2B5EF4-FFF2-40B4-BE49-F238E27FC236}">
                <a16:creationId xmlns:a16="http://schemas.microsoft.com/office/drawing/2014/main" id="{EAA5B0EA-1F3B-4D8B-9BB9-F9037A393705}"/>
              </a:ext>
            </a:extLst>
          </p:cNvPr>
          <p:cNvSpPr>
            <a:spLocks noGrp="1"/>
          </p:cNvSpPr>
          <p:nvPr>
            <p:ph type="pic" sz="quarter" idx="70"/>
          </p:nvPr>
        </p:nvSpPr>
        <p:spPr>
          <a:xfrm>
            <a:off x="426979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47" name="Content placeholder 47" descr="Click icon to add picture">
            <a:extLst>
              <a:ext uri="{FF2B5EF4-FFF2-40B4-BE49-F238E27FC236}">
                <a16:creationId xmlns:a16="http://schemas.microsoft.com/office/drawing/2014/main" id="{2C93687D-1E42-4B01-9F16-9FA098CE1153}"/>
              </a:ext>
            </a:extLst>
          </p:cNvPr>
          <p:cNvSpPr>
            <a:spLocks noGrp="1"/>
          </p:cNvSpPr>
          <p:nvPr>
            <p:ph type="body" sz="quarter" idx="61" hasCustomPrompt="1"/>
          </p:nvPr>
        </p:nvSpPr>
        <p:spPr>
          <a:xfrm>
            <a:off x="5520210" y="3775516"/>
            <a:ext cx="2098039" cy="506399"/>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50" name="Content placeholder 47">
            <a:extLst>
              <a:ext uri="{FF2B5EF4-FFF2-40B4-BE49-F238E27FC236}">
                <a16:creationId xmlns:a16="http://schemas.microsoft.com/office/drawing/2014/main" id="{7AB91474-458B-45F7-9773-FA375C2CF7FD}"/>
              </a:ext>
            </a:extLst>
          </p:cNvPr>
          <p:cNvSpPr>
            <a:spLocks noGrp="1"/>
          </p:cNvSpPr>
          <p:nvPr>
            <p:ph type="body" sz="quarter" idx="62" hasCustomPrompt="1"/>
          </p:nvPr>
        </p:nvSpPr>
        <p:spPr>
          <a:xfrm>
            <a:off x="5520211" y="4312077"/>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a:t>Click to edit Master text styles </a:t>
            </a:r>
          </a:p>
        </p:txBody>
      </p:sp>
      <p:sp>
        <p:nvSpPr>
          <p:cNvPr id="62" name="Content placeholder 47">
            <a:extLst>
              <a:ext uri="{FF2B5EF4-FFF2-40B4-BE49-F238E27FC236}">
                <a16:creationId xmlns:a16="http://schemas.microsoft.com/office/drawing/2014/main" id="{52E587E7-A09A-4FB2-8774-8073E737F106}"/>
              </a:ext>
            </a:extLst>
          </p:cNvPr>
          <p:cNvSpPr>
            <a:spLocks noGrp="1"/>
          </p:cNvSpPr>
          <p:nvPr>
            <p:ph type="pic" sz="quarter" idx="74"/>
          </p:nvPr>
        </p:nvSpPr>
        <p:spPr>
          <a:xfrm>
            <a:off x="805991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51" name="Content placeholder 47" descr="Click icon to add picture">
            <a:extLst>
              <a:ext uri="{FF2B5EF4-FFF2-40B4-BE49-F238E27FC236}">
                <a16:creationId xmlns:a16="http://schemas.microsoft.com/office/drawing/2014/main" id="{FBF01DC7-D684-4484-B2AA-B50F7B1A00DA}"/>
              </a:ext>
            </a:extLst>
          </p:cNvPr>
          <p:cNvSpPr>
            <a:spLocks noGrp="1"/>
          </p:cNvSpPr>
          <p:nvPr>
            <p:ph type="body" sz="quarter" idx="63" hasCustomPrompt="1"/>
          </p:nvPr>
        </p:nvSpPr>
        <p:spPr>
          <a:xfrm>
            <a:off x="9309889" y="3775516"/>
            <a:ext cx="2098039" cy="506399"/>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52" name="Content placeholder 47">
            <a:extLst>
              <a:ext uri="{FF2B5EF4-FFF2-40B4-BE49-F238E27FC236}">
                <a16:creationId xmlns:a16="http://schemas.microsoft.com/office/drawing/2014/main" id="{6046C90F-8A25-4E70-9BC9-4496C6B94EBC}"/>
              </a:ext>
            </a:extLst>
          </p:cNvPr>
          <p:cNvSpPr>
            <a:spLocks noGrp="1"/>
          </p:cNvSpPr>
          <p:nvPr>
            <p:ph type="body" sz="quarter" idx="64" hasCustomPrompt="1"/>
          </p:nvPr>
        </p:nvSpPr>
        <p:spPr>
          <a:xfrm>
            <a:off x="9309891" y="4312077"/>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a:t>Click to edit Master text styles </a:t>
            </a:r>
          </a:p>
        </p:txBody>
      </p:sp>
      <p:sp>
        <p:nvSpPr>
          <p:cNvPr id="55" name="Content placeholder 47">
            <a:extLst>
              <a:ext uri="{FF2B5EF4-FFF2-40B4-BE49-F238E27FC236}">
                <a16:creationId xmlns:a16="http://schemas.microsoft.com/office/drawing/2014/main" id="{D05B9A22-6B21-40BB-BBC1-9586C432A97B}"/>
              </a:ext>
            </a:extLst>
          </p:cNvPr>
          <p:cNvSpPr>
            <a:spLocks noGrp="1"/>
          </p:cNvSpPr>
          <p:nvPr>
            <p:ph type="pic" sz="quarter" idx="71"/>
          </p:nvPr>
        </p:nvSpPr>
        <p:spPr>
          <a:xfrm>
            <a:off x="426979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53" name="Content placeholder 47" descr="Click icon to add picture">
            <a:extLst>
              <a:ext uri="{FF2B5EF4-FFF2-40B4-BE49-F238E27FC236}">
                <a16:creationId xmlns:a16="http://schemas.microsoft.com/office/drawing/2014/main" id="{F5E2B418-8D0E-4995-A3ED-4348C6F4A1AF}"/>
              </a:ext>
            </a:extLst>
          </p:cNvPr>
          <p:cNvSpPr>
            <a:spLocks noGrp="1"/>
          </p:cNvSpPr>
          <p:nvPr>
            <p:ph type="body" sz="quarter" idx="65" hasCustomPrompt="1"/>
          </p:nvPr>
        </p:nvSpPr>
        <p:spPr>
          <a:xfrm>
            <a:off x="5520210" y="5369449"/>
            <a:ext cx="2098039" cy="506399"/>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58" name="Content placeholder 47">
            <a:extLst>
              <a:ext uri="{FF2B5EF4-FFF2-40B4-BE49-F238E27FC236}">
                <a16:creationId xmlns:a16="http://schemas.microsoft.com/office/drawing/2014/main" id="{90A2A6E4-4D11-4F28-9D68-BC28580EBC05}"/>
              </a:ext>
            </a:extLst>
          </p:cNvPr>
          <p:cNvSpPr>
            <a:spLocks noGrp="1"/>
          </p:cNvSpPr>
          <p:nvPr>
            <p:ph type="body" sz="quarter" idx="66" hasCustomPrompt="1"/>
          </p:nvPr>
        </p:nvSpPr>
        <p:spPr>
          <a:xfrm>
            <a:off x="5520211" y="5901594"/>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a:t>Click to edit Master text styles </a:t>
            </a:r>
          </a:p>
        </p:txBody>
      </p:sp>
      <p:sp>
        <p:nvSpPr>
          <p:cNvPr id="63" name="Content placeholder 47">
            <a:extLst>
              <a:ext uri="{FF2B5EF4-FFF2-40B4-BE49-F238E27FC236}">
                <a16:creationId xmlns:a16="http://schemas.microsoft.com/office/drawing/2014/main" id="{A74DEBE4-2F74-4EB7-9501-8D37A3151B2A}"/>
              </a:ext>
            </a:extLst>
          </p:cNvPr>
          <p:cNvSpPr>
            <a:spLocks noGrp="1"/>
          </p:cNvSpPr>
          <p:nvPr>
            <p:ph type="pic" sz="quarter" idx="75"/>
          </p:nvPr>
        </p:nvSpPr>
        <p:spPr>
          <a:xfrm>
            <a:off x="805991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accent6"/>
                </a:solidFill>
              </a:defRPr>
            </a:lvl1pPr>
          </a:lstStyle>
          <a:p>
            <a:r>
              <a:rPr lang="en-US" altLang="zh-CN"/>
              <a:t>Click icon to add picture</a:t>
            </a:r>
            <a:endParaRPr lang="zh-CN" altLang="en-US"/>
          </a:p>
        </p:txBody>
      </p:sp>
      <p:sp>
        <p:nvSpPr>
          <p:cNvPr id="59" name="Content placeholder 47" descr="Click icon to add picture">
            <a:extLst>
              <a:ext uri="{FF2B5EF4-FFF2-40B4-BE49-F238E27FC236}">
                <a16:creationId xmlns:a16="http://schemas.microsoft.com/office/drawing/2014/main" id="{070D69EE-1032-4604-B201-FD13AE846E9E}"/>
              </a:ext>
            </a:extLst>
          </p:cNvPr>
          <p:cNvSpPr>
            <a:spLocks noGrp="1"/>
          </p:cNvSpPr>
          <p:nvPr>
            <p:ph type="body" sz="quarter" idx="67" hasCustomPrompt="1"/>
          </p:nvPr>
        </p:nvSpPr>
        <p:spPr>
          <a:xfrm>
            <a:off x="9313612" y="5369449"/>
            <a:ext cx="2098039" cy="506399"/>
          </a:xfrm>
          <a:prstGeom prst="rect">
            <a:avLst/>
          </a:prstGeom>
        </p:spPr>
        <p:txBody>
          <a:bodyPr anchor="b">
            <a:noAutofit/>
          </a:bodyPr>
          <a:lstStyle>
            <a:lvl1pPr marL="0" indent="0" algn="l">
              <a:lnSpc>
                <a:spcPct val="100000"/>
              </a:lnSpc>
              <a:buNone/>
              <a:defRPr sz="1800" b="1" i="0">
                <a:solidFill>
                  <a:schemeClr val="accent6"/>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a:t>Click to edit Master title style </a:t>
            </a:r>
          </a:p>
        </p:txBody>
      </p:sp>
      <p:sp>
        <p:nvSpPr>
          <p:cNvPr id="60" name="Content placeholder 47">
            <a:extLst>
              <a:ext uri="{FF2B5EF4-FFF2-40B4-BE49-F238E27FC236}">
                <a16:creationId xmlns:a16="http://schemas.microsoft.com/office/drawing/2014/main" id="{B65187B8-CD7A-46B0-A851-E2456586E758}"/>
              </a:ext>
            </a:extLst>
          </p:cNvPr>
          <p:cNvSpPr>
            <a:spLocks noGrp="1"/>
          </p:cNvSpPr>
          <p:nvPr>
            <p:ph type="body" sz="quarter" idx="68" hasCustomPrompt="1"/>
          </p:nvPr>
        </p:nvSpPr>
        <p:spPr>
          <a:xfrm>
            <a:off x="9309891" y="5901594"/>
            <a:ext cx="2098038" cy="506399"/>
          </a:xfrm>
          <a:prstGeom prst="rect">
            <a:avLst/>
          </a:prstGeom>
        </p:spPr>
        <p:txBody>
          <a:bodyPr>
            <a:noAutofit/>
          </a:bodyPr>
          <a:lstStyle>
            <a:lvl1pPr marL="0" indent="0" algn="l">
              <a:lnSpc>
                <a:spcPct val="100000"/>
              </a:lnSpc>
              <a:buNone/>
              <a:defRPr lang="en-US" altLang="zh-CN" sz="1400" b="0" i="0" kern="1200" dirty="0">
                <a:solidFill>
                  <a:schemeClr val="accent6"/>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a:t>Click to edit Master text styles </a:t>
            </a:r>
          </a:p>
        </p:txBody>
      </p:sp>
      <p:sp>
        <p:nvSpPr>
          <p:cNvPr id="5" name="Footer Placeholder 4">
            <a:extLst>
              <a:ext uri="{FF2B5EF4-FFF2-40B4-BE49-F238E27FC236}">
                <a16:creationId xmlns:a16="http://schemas.microsoft.com/office/drawing/2014/main" id="{B2964988-2386-5A15-B085-00BD5D58E53C}"/>
              </a:ext>
            </a:extLst>
          </p:cNvPr>
          <p:cNvSpPr>
            <a:spLocks noGrp="1"/>
          </p:cNvSpPr>
          <p:nvPr>
            <p:ph type="ftr" sz="quarter" idx="76"/>
          </p:nvPr>
        </p:nvSpPr>
        <p:spPr/>
        <p:txBody>
          <a:bodyPr>
            <a:noAutofit/>
          </a:bodyPr>
          <a:lstStyle>
            <a:lvl1pPr>
              <a:defRPr>
                <a:solidFill>
                  <a:schemeClr val="accent6"/>
                </a:solidFill>
              </a:defRPr>
            </a:lvl1pPr>
          </a:lstStyle>
          <a:p>
            <a:r>
              <a:rPr lang="es-MX"/>
              <a:t>RENDICIÓN DE CUENTAS 1°. SEMESTRE 2025</a:t>
            </a:r>
            <a:endParaRPr lang="en-US"/>
          </a:p>
        </p:txBody>
      </p:sp>
      <p:sp>
        <p:nvSpPr>
          <p:cNvPr id="6" name="Slide Number Placeholder 5">
            <a:extLst>
              <a:ext uri="{FF2B5EF4-FFF2-40B4-BE49-F238E27FC236}">
                <a16:creationId xmlns:a16="http://schemas.microsoft.com/office/drawing/2014/main" id="{062CC095-C330-BF75-42CE-50A46EAD82C5}"/>
              </a:ext>
            </a:extLst>
          </p:cNvPr>
          <p:cNvSpPr>
            <a:spLocks noGrp="1"/>
          </p:cNvSpPr>
          <p:nvPr>
            <p:ph type="sldNum" sz="quarter" idx="77"/>
          </p:nvPr>
        </p:nvSpPr>
        <p:spPr/>
        <p:txBody>
          <a:bodyPr>
            <a:noAutofit/>
          </a:bodyPr>
          <a:lstStyle>
            <a:lvl1pPr>
              <a:defRPr b="0">
                <a:solidFill>
                  <a:schemeClr val="accent6"/>
                </a:solidFill>
              </a:defRPr>
            </a:lvl1pPr>
          </a:lstStyle>
          <a:p>
            <a:fld id="{47FEACEE-25B4-4A2D-B147-27296E36371D}" type="slidenum">
              <a:rPr lang="en-US" altLang="zh-CN" smtClean="0"/>
              <a:pPr/>
              <a:t>‹Nº›</a:t>
            </a:fld>
            <a:endParaRPr lang="en-US" altLang="zh-CN"/>
          </a:p>
        </p:txBody>
      </p:sp>
    </p:spTree>
    <p:extLst>
      <p:ext uri="{BB962C8B-B14F-4D97-AF65-F5344CB8AC3E}">
        <p14:creationId xmlns:p14="http://schemas.microsoft.com/office/powerpoint/2010/main" val="3743117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alpha val="20000"/>
          </a:schemeClr>
        </a:solidFill>
        <a:effectLst/>
      </p:bgPr>
    </p:bg>
    <p:spTree>
      <p:nvGrpSpPr>
        <p:cNvPr id="1" name=""/>
        <p:cNvGrpSpPr/>
        <p:nvPr/>
      </p:nvGrpSpPr>
      <p:grpSpPr>
        <a:xfrm>
          <a:off x="0" y="0"/>
          <a:ext cx="0" cy="0"/>
          <a:chOff x="0" y="0"/>
          <a:chExt cx="0" cy="0"/>
        </a:xfrm>
      </p:grpSpPr>
      <p:sp>
        <p:nvSpPr>
          <p:cNvPr id="4" name="Content placeholder 47">
            <a:extLst>
              <a:ext uri="{FF2B5EF4-FFF2-40B4-BE49-F238E27FC236}">
                <a16:creationId xmlns:a16="http://schemas.microsoft.com/office/drawing/2014/main" id="{28B6388A-37D2-4382-A7FC-9B9A76BDE84D}"/>
              </a:ext>
            </a:extLst>
          </p:cNvPr>
          <p:cNvSpPr>
            <a:spLocks noGrp="1"/>
          </p:cNvSpPr>
          <p:nvPr>
            <p:ph type="sldNum" sz="quarter" idx="4"/>
          </p:nvPr>
        </p:nvSpPr>
        <p:spPr>
          <a:xfrm>
            <a:off x="11194169" y="6217920"/>
            <a:ext cx="458592" cy="365125"/>
          </a:xfrm>
          <a:prstGeom prst="rect">
            <a:avLst/>
          </a:prstGeom>
        </p:spPr>
        <p:txBody>
          <a:bodyPr vert="horz" lIns="91440" tIns="45720" rIns="91440" bIns="45720" rtlCol="0" anchor="ctr">
            <a:noAutofit/>
          </a:bodyPr>
          <a:lstStyle>
            <a:lvl1pPr algn="ctr">
              <a:defRPr sz="1200">
                <a:solidFill>
                  <a:schemeClr val="accent6"/>
                </a:solidFill>
                <a:latin typeface="+mn-lt"/>
              </a:defRPr>
            </a:lvl1pPr>
          </a:lstStyle>
          <a:p>
            <a:fld id="{47FEACEE-25B4-4A2D-B147-27296E36371D}" type="slidenum">
              <a:rPr lang="en-US" altLang="zh-CN" smtClean="0"/>
              <a:pPr/>
              <a:t>‹Nº›</a:t>
            </a:fld>
            <a:endParaRPr lang="en-US" altLang="zh-CN"/>
          </a:p>
        </p:txBody>
      </p:sp>
      <p:sp>
        <p:nvSpPr>
          <p:cNvPr id="6" name="Text Placeholder 2">
            <a:extLst>
              <a:ext uri="{FF2B5EF4-FFF2-40B4-BE49-F238E27FC236}">
                <a16:creationId xmlns:a16="http://schemas.microsoft.com/office/drawing/2014/main" id="{18CB8A3D-9A54-FD7C-F6A5-B33E6C891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le Placeholder 4">
            <a:extLst>
              <a:ext uri="{FF2B5EF4-FFF2-40B4-BE49-F238E27FC236}">
                <a16:creationId xmlns:a16="http://schemas.microsoft.com/office/drawing/2014/main" id="{F38A7675-78A2-B642-22AF-B98514C68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noProof="0"/>
              <a:t>Click to edit Master title style</a:t>
            </a:r>
          </a:p>
        </p:txBody>
      </p:sp>
      <p:sp>
        <p:nvSpPr>
          <p:cNvPr id="8" name="Footer Placeholder 7">
            <a:extLst>
              <a:ext uri="{FF2B5EF4-FFF2-40B4-BE49-F238E27FC236}">
                <a16:creationId xmlns:a16="http://schemas.microsoft.com/office/drawing/2014/main" id="{C176125D-E69D-E2ED-1549-3D67DBD487E0}"/>
              </a:ext>
            </a:extLst>
          </p:cNvPr>
          <p:cNvSpPr>
            <a:spLocks noGrp="1"/>
          </p:cNvSpPr>
          <p:nvPr>
            <p:ph type="ftr" sz="quarter" idx="3"/>
          </p:nvPr>
        </p:nvSpPr>
        <p:spPr>
          <a:xfrm>
            <a:off x="484632" y="6217920"/>
            <a:ext cx="4114800" cy="365125"/>
          </a:xfrm>
          <a:prstGeom prst="rect">
            <a:avLst/>
          </a:prstGeom>
        </p:spPr>
        <p:txBody>
          <a:bodyPr vert="horz" lIns="91440" tIns="45720" rIns="91440" bIns="45720" rtlCol="0" anchor="ctr">
            <a:noAutofit/>
          </a:bodyPr>
          <a:lstStyle>
            <a:lvl1pPr algn="l">
              <a:defRPr sz="1200">
                <a:solidFill>
                  <a:schemeClr val="accent6"/>
                </a:solidFill>
                <a:latin typeface="+mn-lt"/>
              </a:defRPr>
            </a:lvl1pPr>
          </a:lstStyle>
          <a:p>
            <a:r>
              <a:rPr lang="es-MX"/>
              <a:t>RENDICIÓN DE CUENTAS 1°. SEMESTRE 2025</a:t>
            </a:r>
            <a:endParaRPr lang="en-US"/>
          </a:p>
        </p:txBody>
      </p:sp>
    </p:spTree>
    <p:extLst>
      <p:ext uri="{BB962C8B-B14F-4D97-AF65-F5344CB8AC3E}">
        <p14:creationId xmlns:p14="http://schemas.microsoft.com/office/powerpoint/2010/main" val="2020574204"/>
      </p:ext>
    </p:extLst>
  </p:cSld>
  <p:clrMap bg1="lt1" tx1="dk1" bg2="lt2" tx2="dk2" accent1="accent1" accent2="accent2" accent3="accent3" accent4="accent4" accent5="accent5" accent6="accent6" hlink="hlink" folHlink="folHlink"/>
  <p:sldLayoutIdLst>
    <p:sldLayoutId id="2147483667" r:id="rId1"/>
    <p:sldLayoutId id="2147483652"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8" r:id="rId11"/>
    <p:sldLayoutId id="2147483661" r:id="rId12"/>
    <p:sldLayoutId id="2147483662" r:id="rId13"/>
    <p:sldLayoutId id="2147483663" r:id="rId14"/>
    <p:sldLayoutId id="2147483664" r:id="rId15"/>
    <p:sldLayoutId id="2147483665" r:id="rId16"/>
    <p:sldLayoutId id="2147483669" r:id="rId17"/>
    <p:sldLayoutId id="2147483670" r:id="rId18"/>
    <p:sldLayoutId id="2147483671" r:id="rId19"/>
    <p:sldLayoutId id="2147483672" r:id="rId20"/>
  </p:sldLayoutIdLst>
  <p:hf hdr="0" dt="0"/>
  <p:txStyles>
    <p:title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840">
          <p15:clr>
            <a:srgbClr val="F26B43"/>
          </p15:clr>
        </p15:guide>
        <p15:guide id="3" pos="5640">
          <p15:clr>
            <a:srgbClr val="F26B43"/>
          </p15:clr>
        </p15:guide>
        <p15:guide id="4" pos="1656">
          <p15:clr>
            <a:srgbClr val="F26B43"/>
          </p15:clr>
        </p15:guide>
        <p15:guide id="5" pos="52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4.pn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4.png"/><Relationship Id="rId7"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chart" Target="../charts/chart1.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0.sv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14.png"/><Relationship Id="rId7"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76.sv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educativo.insor.gov.co/" TargetMode="External"/><Relationship Id="rId7" Type="http://schemas.openxmlformats.org/officeDocument/2006/relationships/hyperlink" Target="https://m.facebook.com/museo.guillermoleonvalencia/?__tn__=%2Cg" TargetMode="External"/><Relationship Id="rId2" Type="http://schemas.openxmlformats.org/officeDocument/2006/relationships/hyperlink" Target="https://educativo.insor.gov.co/literaturas/cuentame-cuentos/" TargetMode="External"/><Relationship Id="rId1" Type="http://schemas.openxmlformats.org/officeDocument/2006/relationships/slideLayout" Target="../slideLayouts/slideLayout3.xml"/><Relationship Id="rId6" Type="http://schemas.openxmlformats.org/officeDocument/2006/relationships/hyperlink" Target="https://m.facebook.com/museo.guillermoleonvalencia/photos/" TargetMode="External"/><Relationship Id="rId5" Type="http://schemas.openxmlformats.org/officeDocument/2006/relationships/hyperlink" Target="https://contenidos.colombiaaprende.edu.co/contenidos" TargetMode="External"/><Relationship Id="rId4" Type="http://schemas.openxmlformats.org/officeDocument/2006/relationships/hyperlink" Target="http://www.insor.gov.co/descargar/diccionario_basico_completo.pdf"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87.jpeg"/><Relationship Id="rId4" Type="http://schemas.openxmlformats.org/officeDocument/2006/relationships/image" Target="../media/image86.jpeg"/></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90.jpeg"/></Relationships>
</file>

<file path=ppt/slides/_rels/slide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93.jpeg"/><Relationship Id="rId5" Type="http://schemas.openxmlformats.org/officeDocument/2006/relationships/image" Target="../media/image92.svg"/><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94.jpeg"/></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95.jpeg"/></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9.sv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75.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14.png"/><Relationship Id="rId7"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png"/></Relationships>
</file>

<file path=ppt/slides/_rels/slide7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8.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9.xml"/><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9.xml"/><Relationship Id="rId4" Type="http://schemas.openxmlformats.org/officeDocument/2006/relationships/image" Target="../media/image113.png"/></Relationships>
</file>

<file path=ppt/slides/_rels/slide8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9.xml"/><Relationship Id="rId4" Type="http://schemas.openxmlformats.org/officeDocument/2006/relationships/image" Target="../media/image113.png"/></Relationships>
</file>

<file path=ppt/slides/_rels/slide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1.png"/><Relationship Id="rId1" Type="http://schemas.openxmlformats.org/officeDocument/2006/relationships/slideLayout" Target="../slideLayouts/slideLayout20.xml"/><Relationship Id="rId4" Type="http://schemas.openxmlformats.org/officeDocument/2006/relationships/image" Target="../media/image11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A3B864-5E85-99D2-93E5-5CA1F4F35DC7}"/>
              </a:ext>
            </a:extLst>
          </p:cNvPr>
          <p:cNvSpPr>
            <a:spLocks noGrp="1"/>
          </p:cNvSpPr>
          <p:nvPr>
            <p:ph type="title"/>
          </p:nvPr>
        </p:nvSpPr>
        <p:spPr>
          <a:xfrm>
            <a:off x="954769" y="1546757"/>
            <a:ext cx="5427126" cy="1798649"/>
          </a:xfrm>
          <a:prstGeom prst="bracketPair">
            <a:avLst/>
          </a:prstGeom>
          <a:solidFill>
            <a:srgbClr val="0F3D23"/>
          </a:solidFill>
          <a:ln>
            <a:solidFill>
              <a:srgbClr val="0F3D23"/>
            </a:solidFill>
          </a:ln>
        </p:spPr>
        <p:txBody>
          <a:bodyPr/>
          <a:lstStyle/>
          <a:p>
            <a:pPr algn="ctr"/>
            <a:r>
              <a:rPr lang="es-CO" sz="4800" noProof="0">
                <a:solidFill>
                  <a:schemeClr val="bg1"/>
                </a:solidFill>
              </a:rPr>
              <a:t>RENDICIÓN DE CUENTAS</a:t>
            </a:r>
          </a:p>
        </p:txBody>
      </p:sp>
      <p:sp>
        <p:nvSpPr>
          <p:cNvPr id="9" name="Text Placeholder 8">
            <a:extLst>
              <a:ext uri="{FF2B5EF4-FFF2-40B4-BE49-F238E27FC236}">
                <a16:creationId xmlns:a16="http://schemas.microsoft.com/office/drawing/2014/main" id="{485E0237-B9A1-0B58-E0AA-05EF84817EB4}"/>
              </a:ext>
            </a:extLst>
          </p:cNvPr>
          <p:cNvSpPr>
            <a:spLocks noGrp="1"/>
          </p:cNvSpPr>
          <p:nvPr>
            <p:ph type="body" sz="quarter" idx="28"/>
          </p:nvPr>
        </p:nvSpPr>
        <p:spPr>
          <a:xfrm>
            <a:off x="1698213" y="4276519"/>
            <a:ext cx="3119035" cy="714698"/>
          </a:xfrm>
        </p:spPr>
        <p:txBody>
          <a:bodyPr vert="horz" lIns="91440" tIns="45720" rIns="91440" bIns="45720" rtlCol="0" anchor="t">
            <a:noAutofit/>
          </a:bodyPr>
          <a:lstStyle/>
          <a:p>
            <a:r>
              <a:rPr lang="es-CO" noProof="0"/>
              <a:t>JAIME RINCÓN SERRANO                     Rector</a:t>
            </a:r>
          </a:p>
        </p:txBody>
      </p:sp>
      <p:pic>
        <p:nvPicPr>
          <p:cNvPr id="30" name="Picture placeholder 29">
            <a:extLst>
              <a:ext uri="{FF2B5EF4-FFF2-40B4-BE49-F238E27FC236}">
                <a16:creationId xmlns:a16="http://schemas.microsoft.com/office/drawing/2014/main" id="{18C88B4D-F554-49C2-A23C-DFE94D4C835B}"/>
              </a:ext>
            </a:extLst>
          </p:cNvPr>
          <p:cNvPicPr>
            <a:picLocks noGrp="1" noChangeAspect="1"/>
          </p:cNvPicPr>
          <p:nvPr>
            <p:ph type="pic" sz="quarter" idx="47"/>
          </p:nvPr>
        </p:nvPicPr>
        <p:blipFill rotWithShape="1">
          <a:blip r:embed="rId3"/>
          <a:srcRect t="5791" b="5791"/>
          <a:stretch/>
        </p:blipFill>
        <p:spPr>
          <a:xfrm>
            <a:off x="6742557" y="821836"/>
            <a:ext cx="4405503" cy="5066346"/>
          </a:xfrm>
        </p:spPr>
      </p:pic>
      <p:sp>
        <p:nvSpPr>
          <p:cNvPr id="14" name="Freeform: Shape 11">
            <a:extLst>
              <a:ext uri="{FF2B5EF4-FFF2-40B4-BE49-F238E27FC236}">
                <a16:creationId xmlns:a16="http://schemas.microsoft.com/office/drawing/2014/main" id="{E5D4DE6D-89C8-6FFF-287D-3F3BAD416CA1}"/>
              </a:ext>
              <a:ext uri="{C183D7F6-B498-43B3-948B-1728B52AA6E4}">
                <adec:decorative xmlns:adec="http://schemas.microsoft.com/office/drawing/2017/decorative" val="1"/>
              </a:ext>
            </a:extLst>
          </p:cNvPr>
          <p:cNvSpPr/>
          <p:nvPr/>
        </p:nvSpPr>
        <p:spPr>
          <a:xfrm>
            <a:off x="5974436" y="3694919"/>
            <a:ext cx="1637958" cy="187385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4">
              <a:lumMod val="60000"/>
              <a:lumOff val="40000"/>
              <a:alpha val="50196"/>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Posterama Text SemiBold"/>
              <a:ea typeface="+mn-ea"/>
              <a:cs typeface="+mn-cs"/>
            </a:endParaRPr>
          </a:p>
        </p:txBody>
      </p:sp>
      <p:sp>
        <p:nvSpPr>
          <p:cNvPr id="2" name="CuadroTexto 1">
            <a:extLst>
              <a:ext uri="{FF2B5EF4-FFF2-40B4-BE49-F238E27FC236}">
                <a16:creationId xmlns:a16="http://schemas.microsoft.com/office/drawing/2014/main" id="{12FCA3CC-DF6E-BE66-3977-D46A7438208D}"/>
              </a:ext>
            </a:extLst>
          </p:cNvPr>
          <p:cNvSpPr txBox="1"/>
          <p:nvPr/>
        </p:nvSpPr>
        <p:spPr>
          <a:xfrm>
            <a:off x="1584721" y="233939"/>
            <a:ext cx="108418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3200" b="1" noProof="0">
                <a:solidFill>
                  <a:srgbClr val="FF0000"/>
                </a:solidFill>
                <a:latin typeface="Comic Sans MS"/>
                <a:ea typeface="微软雅黑"/>
                <a:cs typeface="Posterama"/>
              </a:rPr>
              <a:t>INSTITUCIÓN EDUCATIVA BRAULIO GONZÁLEZ</a:t>
            </a:r>
            <a:endParaRPr lang="es-CO" sz="3200" b="1" noProof="0">
              <a:solidFill>
                <a:srgbClr val="FF0000"/>
              </a:solidFill>
              <a:latin typeface="Comic Sans MS"/>
              <a:ea typeface="微软雅黑"/>
              <a:cs typeface="Posterama" panose="020B0504020200020000" pitchFamily="34" charset="0"/>
            </a:endParaRPr>
          </a:p>
        </p:txBody>
      </p:sp>
      <p:sp>
        <p:nvSpPr>
          <p:cNvPr id="3" name="CuadroTexto 2">
            <a:extLst>
              <a:ext uri="{FF2B5EF4-FFF2-40B4-BE49-F238E27FC236}">
                <a16:creationId xmlns:a16="http://schemas.microsoft.com/office/drawing/2014/main" id="{57503B15-823B-CEC1-BDB1-43DF30BC063D}"/>
              </a:ext>
            </a:extLst>
          </p:cNvPr>
          <p:cNvSpPr txBox="1"/>
          <p:nvPr/>
        </p:nvSpPr>
        <p:spPr>
          <a:xfrm>
            <a:off x="2146789" y="5894916"/>
            <a:ext cx="30276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noProof="0">
                <a:solidFill>
                  <a:srgbClr val="012104"/>
                </a:solidFill>
                <a:latin typeface="Posterama"/>
                <a:ea typeface="微软雅黑"/>
                <a:cs typeface="Posterama"/>
              </a:rPr>
              <a:t>Yopal, julio 31 de 2025</a:t>
            </a:r>
            <a:endParaRPr lang="es-CO" sz="1800" noProof="0">
              <a:solidFill>
                <a:srgbClr val="012104"/>
              </a:solidFill>
              <a:latin typeface="Posterama" panose="020B0504020200020000" pitchFamily="34" charset="0"/>
              <a:ea typeface="微软雅黑"/>
              <a:cs typeface="Posterama" panose="020B0504020200020000" pitchFamily="34" charset="0"/>
            </a:endParaRPr>
          </a:p>
        </p:txBody>
      </p:sp>
      <p:pic>
        <p:nvPicPr>
          <p:cNvPr id="4" name="Imagen 3">
            <a:extLst>
              <a:ext uri="{FF2B5EF4-FFF2-40B4-BE49-F238E27FC236}">
                <a16:creationId xmlns:a16="http://schemas.microsoft.com/office/drawing/2014/main" id="{68CEBD67-CB36-1A67-FC2D-C295BD55F913}"/>
              </a:ext>
            </a:extLst>
          </p:cNvPr>
          <p:cNvPicPr>
            <a:picLocks noChangeAspect="1"/>
          </p:cNvPicPr>
          <p:nvPr/>
        </p:nvPicPr>
        <p:blipFill>
          <a:blip r:embed="rId4"/>
          <a:stretch>
            <a:fillRect/>
          </a:stretch>
        </p:blipFill>
        <p:spPr>
          <a:xfrm>
            <a:off x="3955" y="138748"/>
            <a:ext cx="1472962" cy="1368007"/>
          </a:xfrm>
          <a:prstGeom prst="rect">
            <a:avLst/>
          </a:prstGeom>
        </p:spPr>
      </p:pic>
      <p:sp>
        <p:nvSpPr>
          <p:cNvPr id="6" name="CuadroTexto 5">
            <a:extLst>
              <a:ext uri="{FF2B5EF4-FFF2-40B4-BE49-F238E27FC236}">
                <a16:creationId xmlns:a16="http://schemas.microsoft.com/office/drawing/2014/main" id="{35CB09F1-1139-A407-3B86-295351ADF789}"/>
              </a:ext>
            </a:extLst>
          </p:cNvPr>
          <p:cNvSpPr txBox="1"/>
          <p:nvPr/>
        </p:nvSpPr>
        <p:spPr>
          <a:xfrm>
            <a:off x="1335129" y="3468076"/>
            <a:ext cx="44104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1" noProof="0">
                <a:latin typeface="Posterama"/>
                <a:ea typeface="微软雅黑"/>
                <a:cs typeface="Posterama"/>
              </a:rPr>
              <a:t>ENERO – JUNIO 2025</a:t>
            </a:r>
            <a:endParaRPr lang="es-CO" sz="2400" b="1" noProof="0">
              <a:latin typeface="Posterama" panose="020B0504020200020000" pitchFamily="34" charset="0"/>
              <a:ea typeface="微软雅黑"/>
              <a:cs typeface="Posterama" panose="020B0504020200020000" pitchFamily="34" charset="0"/>
            </a:endParaRPr>
          </a:p>
        </p:txBody>
      </p:sp>
    </p:spTree>
    <p:extLst>
      <p:ext uri="{BB962C8B-B14F-4D97-AF65-F5344CB8AC3E}">
        <p14:creationId xmlns:p14="http://schemas.microsoft.com/office/powerpoint/2010/main" val="389844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9B29F-AAF4-5B93-D11D-82526CC58587}"/>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FC9E25DC-DD5E-54AF-E38D-542A579CDA90}"/>
              </a:ext>
            </a:extLst>
          </p:cNvPr>
          <p:cNvSpPr>
            <a:spLocks noGrp="1"/>
          </p:cNvSpPr>
          <p:nvPr>
            <p:ph type="body" sz="quarter" idx="28"/>
          </p:nvPr>
        </p:nvSpPr>
        <p:spPr>
          <a:xfrm>
            <a:off x="481080" y="1352259"/>
            <a:ext cx="10517370" cy="4866806"/>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C426099F-91A5-79E4-185E-ADCFB4DD2BF2}"/>
              </a:ext>
            </a:extLst>
          </p:cNvPr>
          <p:cNvSpPr>
            <a:spLocks noGrp="1"/>
          </p:cNvSpPr>
          <p:nvPr>
            <p:ph type="ftr" sz="quarter" idx="52"/>
          </p:nvPr>
        </p:nvSpPr>
        <p:spPr>
          <a:xfrm>
            <a:off x="328324"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598F1951-8C24-8B5B-2FE1-23DA55FBEC9F}"/>
              </a:ext>
            </a:extLst>
          </p:cNvPr>
          <p:cNvSpPr>
            <a:spLocks noGrp="1"/>
          </p:cNvSpPr>
          <p:nvPr>
            <p:ph type="sldNum" sz="quarter" idx="53"/>
          </p:nvPr>
        </p:nvSpPr>
        <p:spPr>
          <a:xfrm>
            <a:off x="11325077" y="6491457"/>
            <a:ext cx="458592" cy="365125"/>
          </a:xfrm>
        </p:spPr>
        <p:txBody>
          <a:bodyPr/>
          <a:lstStyle/>
          <a:p>
            <a:fld id="{47FEACEE-25B4-4A2D-B147-27296E36371D}" type="slidenum">
              <a:rPr lang="es-CO" noProof="0" smtClean="0"/>
              <a:pPr/>
              <a:t>10</a:t>
            </a:fld>
            <a:endParaRPr lang="es-CO" noProof="0"/>
          </a:p>
        </p:txBody>
      </p:sp>
      <p:graphicFrame>
        <p:nvGraphicFramePr>
          <p:cNvPr id="8" name="Tabla 7">
            <a:extLst>
              <a:ext uri="{FF2B5EF4-FFF2-40B4-BE49-F238E27FC236}">
                <a16:creationId xmlns:a16="http://schemas.microsoft.com/office/drawing/2014/main" id="{A63C5452-8CD1-50A1-54B7-4D0BFF136947}"/>
              </a:ext>
            </a:extLst>
          </p:cNvPr>
          <p:cNvGraphicFramePr>
            <a:graphicFrameLocks noGrp="1"/>
          </p:cNvGraphicFramePr>
          <p:nvPr>
            <p:extLst>
              <p:ext uri="{D42A27DB-BD31-4B8C-83A1-F6EECF244321}">
                <p14:modId xmlns:p14="http://schemas.microsoft.com/office/powerpoint/2010/main" val="840595820"/>
              </p:ext>
            </p:extLst>
          </p:nvPr>
        </p:nvGraphicFramePr>
        <p:xfrm>
          <a:off x="233680" y="168511"/>
          <a:ext cx="11748513" cy="6332972"/>
        </p:xfrm>
        <a:graphic>
          <a:graphicData uri="http://schemas.openxmlformats.org/drawingml/2006/table">
            <a:tbl>
              <a:tblPr firstRow="1" bandRow="1">
                <a:tableStyleId>{5A111915-BE36-4E01-A7E5-04B1672EAD32}</a:tableStyleId>
              </a:tblPr>
              <a:tblGrid>
                <a:gridCol w="2803837">
                  <a:extLst>
                    <a:ext uri="{9D8B030D-6E8A-4147-A177-3AD203B41FA5}">
                      <a16:colId xmlns:a16="http://schemas.microsoft.com/office/drawing/2014/main" val="2831804240"/>
                    </a:ext>
                  </a:extLst>
                </a:gridCol>
                <a:gridCol w="5594259">
                  <a:extLst>
                    <a:ext uri="{9D8B030D-6E8A-4147-A177-3AD203B41FA5}">
                      <a16:colId xmlns:a16="http://schemas.microsoft.com/office/drawing/2014/main" val="2523769780"/>
                    </a:ext>
                  </a:extLst>
                </a:gridCol>
                <a:gridCol w="1583028">
                  <a:extLst>
                    <a:ext uri="{9D8B030D-6E8A-4147-A177-3AD203B41FA5}">
                      <a16:colId xmlns:a16="http://schemas.microsoft.com/office/drawing/2014/main" val="2131004483"/>
                    </a:ext>
                  </a:extLst>
                </a:gridCol>
                <a:gridCol w="1767389">
                  <a:extLst>
                    <a:ext uri="{9D8B030D-6E8A-4147-A177-3AD203B41FA5}">
                      <a16:colId xmlns:a16="http://schemas.microsoft.com/office/drawing/2014/main" val="3707709708"/>
                    </a:ext>
                  </a:extLst>
                </a:gridCol>
              </a:tblGrid>
              <a:tr h="1153338">
                <a:tc gridSpan="4">
                  <a:txBody>
                    <a:bodyPr/>
                    <a:lstStyle/>
                    <a:p>
                      <a:pPr algn="ctr"/>
                      <a:r>
                        <a:rPr lang="es-CO" sz="2800" noProof="0"/>
                        <a:t>          ÉNFASIS DE POLÍTICA EDUCATIVA E INDICADORES               INDICADORES DE GESTIÓN</a:t>
                      </a:r>
                    </a:p>
                  </a:txBody>
                  <a:tcPr>
                    <a:solidFill>
                      <a:srgbClr val="688C43"/>
                    </a:solidFill>
                  </a:tcPr>
                </a:tc>
                <a:tc hMerge="1">
                  <a:txBody>
                    <a:bodyPr/>
                    <a:lstStyle/>
                    <a:p>
                      <a:endParaRPr lang="es-ES"/>
                    </a:p>
                  </a:txBody>
                  <a:tcPr marL="0" marR="0" marT="0" marB="0" horzOverflow="overflow"/>
                </a:tc>
                <a:tc hMerge="1">
                  <a:txBody>
                    <a:bodyPr/>
                    <a:lstStyle/>
                    <a:p>
                      <a:endParaRPr lang="es-ES"/>
                    </a:p>
                  </a:txBody>
                  <a:tcPr marL="0" marR="0" marT="0" marB="0" horzOverflow="overflow"/>
                </a:tc>
                <a:tc hMerge="1">
                  <a:txBody>
                    <a:bodyPr/>
                    <a:lstStyle/>
                    <a:p>
                      <a:endParaRPr lang="es-ES"/>
                    </a:p>
                  </a:txBody>
                  <a:tcPr marL="0" marR="0" marT="0" marB="0" horzOverflow="overflow"/>
                </a:tc>
                <a:extLst>
                  <a:ext uri="{0D108BD9-81ED-4DB2-BD59-A6C34878D82A}">
                    <a16:rowId xmlns:a16="http://schemas.microsoft.com/office/drawing/2014/main" val="2038620046"/>
                  </a:ext>
                </a:extLst>
              </a:tr>
              <a:tr h="1450974">
                <a:tc>
                  <a:txBody>
                    <a:bodyPr/>
                    <a:lstStyle/>
                    <a:p>
                      <a:pPr algn="ctr"/>
                      <a:r>
                        <a:rPr lang="es-CO" sz="2400" b="1" noProof="0">
                          <a:solidFill>
                            <a:schemeClr val="accent2">
                              <a:lumMod val="50000"/>
                            </a:schemeClr>
                          </a:solidFill>
                        </a:rPr>
                        <a:t>NOMBRE DEL INDICADOR</a:t>
                      </a:r>
                    </a:p>
                  </a:txBody>
                  <a:tcPr anchor="ctr"/>
                </a:tc>
                <a:tc>
                  <a:txBody>
                    <a:bodyPr/>
                    <a:lstStyle/>
                    <a:p>
                      <a:pPr algn="ctr"/>
                      <a:r>
                        <a:rPr lang="es-CO" sz="2400" b="1" noProof="0">
                          <a:solidFill>
                            <a:schemeClr val="accent2">
                              <a:lumMod val="50000"/>
                            </a:schemeClr>
                          </a:solidFill>
                        </a:rPr>
                        <a:t>DESCRIPTORES E INDICADORES</a:t>
                      </a:r>
                    </a:p>
                  </a:txBody>
                  <a:tcPr anchor="ctr"/>
                </a:tc>
                <a:tc>
                  <a:txBody>
                    <a:bodyPr/>
                    <a:lstStyle/>
                    <a:p>
                      <a:pPr algn="ctr"/>
                      <a:r>
                        <a:rPr lang="es-CO" sz="1800" b="1" noProof="0">
                          <a:solidFill>
                            <a:schemeClr val="accent2">
                              <a:lumMod val="50000"/>
                            </a:schemeClr>
                          </a:solidFill>
                        </a:rPr>
                        <a:t>FORMA DE CÁLCULO O PREGUNTA A RESPONDER</a:t>
                      </a:r>
                    </a:p>
                  </a:txBody>
                  <a:tcPr anchor="ctr"/>
                </a:tc>
                <a:tc>
                  <a:txBody>
                    <a:bodyPr/>
                    <a:lstStyle/>
                    <a:p>
                      <a:pPr algn="ctr"/>
                      <a:r>
                        <a:rPr lang="es-CO" sz="1800" b="1" noProof="0">
                          <a:solidFill>
                            <a:schemeClr val="accent2">
                              <a:lumMod val="50000"/>
                            </a:schemeClr>
                          </a:solidFill>
                        </a:rPr>
                        <a:t>PERIODICIDAD REPORTE</a:t>
                      </a:r>
                    </a:p>
                  </a:txBody>
                  <a:tcPr anchor="ctr"/>
                </a:tc>
                <a:extLst>
                  <a:ext uri="{0D108BD9-81ED-4DB2-BD59-A6C34878D82A}">
                    <a16:rowId xmlns:a16="http://schemas.microsoft.com/office/drawing/2014/main" val="923013948"/>
                  </a:ext>
                </a:extLst>
              </a:tr>
              <a:tr h="1748609">
                <a:tc>
                  <a:txBody>
                    <a:bodyPr/>
                    <a:lstStyle/>
                    <a:p>
                      <a:pPr lvl="0" algn="l">
                        <a:lnSpc>
                          <a:spcPct val="100000"/>
                        </a:lnSpc>
                        <a:spcBef>
                          <a:spcPts val="0"/>
                        </a:spcBef>
                        <a:spcAft>
                          <a:spcPts val="0"/>
                        </a:spcAft>
                        <a:buNone/>
                      </a:pPr>
                      <a:r>
                        <a:rPr lang="es-CO" sz="2000" b="1" u="none" strike="noStrike" noProof="0">
                          <a:solidFill>
                            <a:srgbClr val="C93C03"/>
                          </a:solidFill>
                        </a:rPr>
                        <a:t>PORCENTAJE DE ESTUDIANTES BENEFICIADOS CON GRATUIDAD</a:t>
                      </a:r>
                      <a:endParaRPr lang="es-CO" sz="2000" b="1" noProof="0">
                        <a:solidFill>
                          <a:srgbClr val="C93C03"/>
                        </a:solidFill>
                      </a:endParaRPr>
                    </a:p>
                  </a:txBody>
                  <a:tcPr anchor="ctr"/>
                </a:tc>
                <a:tc>
                  <a:txBody>
                    <a:bodyPr/>
                    <a:lstStyle/>
                    <a:p>
                      <a:pPr lvl="0" algn="just">
                        <a:lnSpc>
                          <a:spcPct val="100000"/>
                        </a:lnSpc>
                        <a:spcBef>
                          <a:spcPts val="0"/>
                        </a:spcBef>
                        <a:spcAft>
                          <a:spcPts val="0"/>
                        </a:spcAft>
                        <a:buNone/>
                      </a:pPr>
                      <a:r>
                        <a:rPr lang="es-CO" sz="2400" u="none" strike="noStrike" noProof="0">
                          <a:solidFill>
                            <a:srgbClr val="004C50"/>
                          </a:solidFill>
                        </a:rPr>
                        <a:t>Mide la participación porcentual de estudiantes con necesidades especiales matriculados en el establecimiento educativo oficial.</a:t>
                      </a:r>
                      <a:endParaRPr lang="es-CO" sz="2400" noProof="0"/>
                    </a:p>
                  </a:txBody>
                  <a:tcPr/>
                </a:tc>
                <a:tc>
                  <a:txBody>
                    <a:bodyPr/>
                    <a:lstStyle/>
                    <a:p>
                      <a:pPr algn="ctr"/>
                      <a:r>
                        <a:rPr lang="es-CO" sz="2000" noProof="0">
                          <a:solidFill>
                            <a:srgbClr val="C00000"/>
                          </a:solidFill>
                        </a:rPr>
                        <a:t>3%</a:t>
                      </a:r>
                    </a:p>
                  </a:txBody>
                  <a:tcPr anchor="ctr"/>
                </a:tc>
                <a:tc>
                  <a:txBody>
                    <a:bodyPr/>
                    <a:lstStyle/>
                    <a:p>
                      <a:pPr algn="ctr"/>
                      <a:r>
                        <a:rPr lang="es-CO" sz="2400" noProof="0">
                          <a:solidFill>
                            <a:srgbClr val="0F3D23"/>
                          </a:solidFill>
                        </a:rPr>
                        <a:t>ANUAL</a:t>
                      </a:r>
                    </a:p>
                  </a:txBody>
                  <a:tcPr anchor="ctr"/>
                </a:tc>
                <a:extLst>
                  <a:ext uri="{0D108BD9-81ED-4DB2-BD59-A6C34878D82A}">
                    <a16:rowId xmlns:a16="http://schemas.microsoft.com/office/drawing/2014/main" val="242795948"/>
                  </a:ext>
                </a:extLst>
              </a:tr>
              <a:tr h="1980051">
                <a:tc>
                  <a:txBody>
                    <a:bodyPr/>
                    <a:lstStyle/>
                    <a:p>
                      <a:pPr lvl="0" algn="l">
                        <a:lnSpc>
                          <a:spcPct val="100000"/>
                        </a:lnSpc>
                        <a:spcBef>
                          <a:spcPts val="0"/>
                        </a:spcBef>
                        <a:spcAft>
                          <a:spcPts val="0"/>
                        </a:spcAft>
                        <a:buNone/>
                      </a:pPr>
                      <a:r>
                        <a:rPr lang="es-CO" sz="2000" b="1" u="none" strike="noStrike" noProof="0">
                          <a:solidFill>
                            <a:srgbClr val="C93C03"/>
                          </a:solidFill>
                        </a:rPr>
                        <a:t>TASA DE DESERCIÓN INTRA ANUAL EN PREE</a:t>
                      </a:r>
                      <a:r>
                        <a:rPr lang="es-CO" sz="1800" b="1" u="none" strike="noStrike" noProof="0">
                          <a:solidFill>
                            <a:srgbClr val="C93C03"/>
                          </a:solidFill>
                        </a:rPr>
                        <a:t>SCOLAR BÁSICA Y MEDIA</a:t>
                      </a:r>
                      <a:endParaRPr lang="es-CO" sz="1800" b="1" noProof="0">
                        <a:solidFill>
                          <a:srgbClr val="C93C03"/>
                        </a:solidFill>
                      </a:endParaRPr>
                    </a:p>
                  </a:txBody>
                  <a:tcPr anchor="ctr"/>
                </a:tc>
                <a:tc>
                  <a:txBody>
                    <a:bodyPr/>
                    <a:lstStyle/>
                    <a:p>
                      <a:pPr lvl="0" algn="just">
                        <a:lnSpc>
                          <a:spcPct val="100000"/>
                        </a:lnSpc>
                        <a:spcBef>
                          <a:spcPts val="0"/>
                        </a:spcBef>
                        <a:spcAft>
                          <a:spcPts val="0"/>
                        </a:spcAft>
                        <a:buNone/>
                      </a:pPr>
                      <a:r>
                        <a:rPr lang="es-CO" sz="2400" u="none" strike="noStrike" noProof="0">
                          <a:solidFill>
                            <a:srgbClr val="004C50"/>
                          </a:solidFill>
                        </a:rPr>
                        <a:t>Mide el número de alumnos que una vez se han matriculado en un grado escolar de la Básica o Media, abandonan el estudio antes de finalizar el año lectivo.</a:t>
                      </a:r>
                      <a:endParaRPr lang="es-CO" sz="2400" noProof="0"/>
                    </a:p>
                  </a:txBody>
                  <a:tcPr/>
                </a:tc>
                <a:tc>
                  <a:txBody>
                    <a:bodyPr/>
                    <a:lstStyle/>
                    <a:p>
                      <a:pPr algn="ctr"/>
                      <a:r>
                        <a:rPr lang="es-CO" sz="2000" noProof="0">
                          <a:solidFill>
                            <a:srgbClr val="C00000"/>
                          </a:solidFill>
                        </a:rPr>
                        <a:t>1,4%</a:t>
                      </a:r>
                    </a:p>
                  </a:txBody>
                  <a:tcPr anchor="ctr"/>
                </a:tc>
                <a:tc>
                  <a:txBody>
                    <a:bodyPr/>
                    <a:lstStyle/>
                    <a:p>
                      <a:pPr algn="ctr"/>
                      <a:r>
                        <a:rPr lang="es-CO" sz="2000" noProof="0">
                          <a:solidFill>
                            <a:srgbClr val="0F3D23"/>
                          </a:solidFill>
                        </a:rPr>
                        <a:t>SEMESTRAL</a:t>
                      </a:r>
                    </a:p>
                  </a:txBody>
                  <a:tcPr anchor="ctr"/>
                </a:tc>
                <a:extLst>
                  <a:ext uri="{0D108BD9-81ED-4DB2-BD59-A6C34878D82A}">
                    <a16:rowId xmlns:a16="http://schemas.microsoft.com/office/drawing/2014/main" val="474200629"/>
                  </a:ext>
                </a:extLst>
              </a:tr>
            </a:tbl>
          </a:graphicData>
        </a:graphic>
      </p:graphicFrame>
      <p:pic>
        <p:nvPicPr>
          <p:cNvPr id="2" name="Imagen 1">
            <a:extLst>
              <a:ext uri="{FF2B5EF4-FFF2-40B4-BE49-F238E27FC236}">
                <a16:creationId xmlns:a16="http://schemas.microsoft.com/office/drawing/2014/main" id="{F07E06BA-062B-52EE-3958-F2217BB3C384}"/>
              </a:ext>
            </a:extLst>
          </p:cNvPr>
          <p:cNvPicPr>
            <a:picLocks noChangeAspect="1"/>
          </p:cNvPicPr>
          <p:nvPr/>
        </p:nvPicPr>
        <p:blipFill>
          <a:blip r:embed="rId3"/>
          <a:stretch>
            <a:fillRect/>
          </a:stretch>
        </p:blipFill>
        <p:spPr>
          <a:xfrm>
            <a:off x="328324" y="352114"/>
            <a:ext cx="804251" cy="756382"/>
          </a:xfrm>
          <a:prstGeom prst="rect">
            <a:avLst/>
          </a:prstGeom>
        </p:spPr>
      </p:pic>
    </p:spTree>
    <p:extLst>
      <p:ext uri="{BB962C8B-B14F-4D97-AF65-F5344CB8AC3E}">
        <p14:creationId xmlns:p14="http://schemas.microsoft.com/office/powerpoint/2010/main" val="3929089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176AD-FCE3-5BCB-F6DE-1ACB3E097F0A}"/>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F44AC674-2583-5233-33D0-E687BEAA0279}"/>
              </a:ext>
            </a:extLst>
          </p:cNvPr>
          <p:cNvSpPr>
            <a:spLocks noGrp="1"/>
          </p:cNvSpPr>
          <p:nvPr>
            <p:ph type="body" sz="quarter" idx="28"/>
          </p:nvPr>
        </p:nvSpPr>
        <p:spPr>
          <a:xfrm>
            <a:off x="481080" y="1352259"/>
            <a:ext cx="10517370" cy="4866806"/>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8590A70F-0390-D9A7-2B54-D073F3E740FD}"/>
              </a:ext>
            </a:extLst>
          </p:cNvPr>
          <p:cNvSpPr>
            <a:spLocks noGrp="1"/>
          </p:cNvSpPr>
          <p:nvPr>
            <p:ph type="ftr" sz="quarter" idx="52"/>
          </p:nvPr>
        </p:nvSpPr>
        <p:spPr>
          <a:xfrm>
            <a:off x="274128" y="6545656"/>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C7EEF3DF-BCF6-AB06-D9FA-2EB20DBF235E}"/>
              </a:ext>
            </a:extLst>
          </p:cNvPr>
          <p:cNvSpPr>
            <a:spLocks noGrp="1"/>
          </p:cNvSpPr>
          <p:nvPr>
            <p:ph type="sldNum" sz="quarter" idx="53"/>
          </p:nvPr>
        </p:nvSpPr>
        <p:spPr>
          <a:xfrm>
            <a:off x="11634380" y="6534544"/>
            <a:ext cx="458592" cy="365125"/>
          </a:xfrm>
        </p:spPr>
        <p:txBody>
          <a:bodyPr/>
          <a:lstStyle/>
          <a:p>
            <a:fld id="{47FEACEE-25B4-4A2D-B147-27296E36371D}" type="slidenum">
              <a:rPr lang="es-CO" noProof="0" smtClean="0"/>
              <a:pPr/>
              <a:t>11</a:t>
            </a:fld>
            <a:endParaRPr lang="es-CO" noProof="0"/>
          </a:p>
        </p:txBody>
      </p:sp>
      <p:graphicFrame>
        <p:nvGraphicFramePr>
          <p:cNvPr id="8" name="Tabla 7">
            <a:extLst>
              <a:ext uri="{FF2B5EF4-FFF2-40B4-BE49-F238E27FC236}">
                <a16:creationId xmlns:a16="http://schemas.microsoft.com/office/drawing/2014/main" id="{01B9A6AA-D73B-02CD-82EC-3240A91F3F5A}"/>
              </a:ext>
            </a:extLst>
          </p:cNvPr>
          <p:cNvGraphicFramePr>
            <a:graphicFrameLocks noGrp="1"/>
          </p:cNvGraphicFramePr>
          <p:nvPr>
            <p:extLst>
              <p:ext uri="{D42A27DB-BD31-4B8C-83A1-F6EECF244321}">
                <p14:modId xmlns:p14="http://schemas.microsoft.com/office/powerpoint/2010/main" val="1042198637"/>
              </p:ext>
            </p:extLst>
          </p:nvPr>
        </p:nvGraphicFramePr>
        <p:xfrm>
          <a:off x="274129" y="105016"/>
          <a:ext cx="11589549" cy="6346584"/>
        </p:xfrm>
        <a:graphic>
          <a:graphicData uri="http://schemas.openxmlformats.org/drawingml/2006/table">
            <a:tbl>
              <a:tblPr firstRow="1" bandRow="1">
                <a:tableStyleId>{5A111915-BE36-4E01-A7E5-04B1672EAD32}</a:tableStyleId>
              </a:tblPr>
              <a:tblGrid>
                <a:gridCol w="2345864">
                  <a:extLst>
                    <a:ext uri="{9D8B030D-6E8A-4147-A177-3AD203B41FA5}">
                      <a16:colId xmlns:a16="http://schemas.microsoft.com/office/drawing/2014/main" val="2831804240"/>
                    </a:ext>
                  </a:extLst>
                </a:gridCol>
                <a:gridCol w="6131345">
                  <a:extLst>
                    <a:ext uri="{9D8B030D-6E8A-4147-A177-3AD203B41FA5}">
                      <a16:colId xmlns:a16="http://schemas.microsoft.com/office/drawing/2014/main" val="2523769780"/>
                    </a:ext>
                  </a:extLst>
                </a:gridCol>
                <a:gridCol w="1451202">
                  <a:extLst>
                    <a:ext uri="{9D8B030D-6E8A-4147-A177-3AD203B41FA5}">
                      <a16:colId xmlns:a16="http://schemas.microsoft.com/office/drawing/2014/main" val="2131004483"/>
                    </a:ext>
                  </a:extLst>
                </a:gridCol>
                <a:gridCol w="1661138">
                  <a:extLst>
                    <a:ext uri="{9D8B030D-6E8A-4147-A177-3AD203B41FA5}">
                      <a16:colId xmlns:a16="http://schemas.microsoft.com/office/drawing/2014/main" val="3707709708"/>
                    </a:ext>
                  </a:extLst>
                </a:gridCol>
              </a:tblGrid>
              <a:tr h="1121111">
                <a:tc gridSpan="4">
                  <a:txBody>
                    <a:bodyPr/>
                    <a:lstStyle/>
                    <a:p>
                      <a:pPr algn="ctr"/>
                      <a:r>
                        <a:rPr lang="es-CO" sz="2800" noProof="0"/>
                        <a:t>ÉNFASIS DE POLÍTICA EDUCATIVA E INDICADORES                  INDICADORES DE GESTIÓN</a:t>
                      </a:r>
                    </a:p>
                  </a:txBody>
                  <a:tcPr>
                    <a:solidFill>
                      <a:srgbClr val="688C43"/>
                    </a:solidFill>
                  </a:tcPr>
                </a:tc>
                <a:tc hMerge="1">
                  <a:txBody>
                    <a:bodyPr/>
                    <a:lstStyle/>
                    <a:p>
                      <a:endParaRPr lang="es-ES"/>
                    </a:p>
                  </a:txBody>
                  <a:tcPr marL="0" marR="0" marT="0" marB="0" horzOverflow="overflow"/>
                </a:tc>
                <a:tc hMerge="1">
                  <a:txBody>
                    <a:bodyPr/>
                    <a:lstStyle/>
                    <a:p>
                      <a:endParaRPr lang="es-ES"/>
                    </a:p>
                  </a:txBody>
                  <a:tcPr marL="0" marR="0" marT="0" marB="0" horzOverflow="overflow"/>
                </a:tc>
                <a:tc hMerge="1">
                  <a:txBody>
                    <a:bodyPr/>
                    <a:lstStyle/>
                    <a:p>
                      <a:endParaRPr lang="es-ES"/>
                    </a:p>
                  </a:txBody>
                  <a:tcPr marL="0" marR="0" marT="0" marB="0" horzOverflow="overflow"/>
                </a:tc>
                <a:extLst>
                  <a:ext uri="{0D108BD9-81ED-4DB2-BD59-A6C34878D82A}">
                    <a16:rowId xmlns:a16="http://schemas.microsoft.com/office/drawing/2014/main" val="2038620046"/>
                  </a:ext>
                </a:extLst>
              </a:tr>
              <a:tr h="1428161">
                <a:tc>
                  <a:txBody>
                    <a:bodyPr/>
                    <a:lstStyle/>
                    <a:p>
                      <a:r>
                        <a:rPr lang="es-CO" sz="2000" b="1" noProof="0">
                          <a:solidFill>
                            <a:schemeClr val="accent2">
                              <a:lumMod val="50000"/>
                            </a:schemeClr>
                          </a:solidFill>
                        </a:rPr>
                        <a:t>NOMBRE DEL INDICADOR</a:t>
                      </a:r>
                    </a:p>
                  </a:txBody>
                  <a:tcPr anchor="ctr"/>
                </a:tc>
                <a:tc>
                  <a:txBody>
                    <a:bodyPr/>
                    <a:lstStyle/>
                    <a:p>
                      <a:pPr algn="ctr"/>
                      <a:r>
                        <a:rPr lang="es-CO" sz="2800" b="1" noProof="0">
                          <a:solidFill>
                            <a:schemeClr val="accent2">
                              <a:lumMod val="50000"/>
                            </a:schemeClr>
                          </a:solidFill>
                        </a:rPr>
                        <a:t>DESCRIPTORES E INDICADORES</a:t>
                      </a:r>
                    </a:p>
                  </a:txBody>
                  <a:tcPr anchor="ctr"/>
                </a:tc>
                <a:tc>
                  <a:txBody>
                    <a:bodyPr/>
                    <a:lstStyle/>
                    <a:p>
                      <a:r>
                        <a:rPr lang="es-CO" sz="1600" b="1" noProof="0">
                          <a:solidFill>
                            <a:schemeClr val="accent2">
                              <a:lumMod val="50000"/>
                            </a:schemeClr>
                          </a:solidFill>
                        </a:rPr>
                        <a:t>FORMA DE CÁLCULO O PREGUNTA A RESPONDER</a:t>
                      </a:r>
                    </a:p>
                  </a:txBody>
                  <a:tcPr anchor="ctr"/>
                </a:tc>
                <a:tc>
                  <a:txBody>
                    <a:bodyPr/>
                    <a:lstStyle/>
                    <a:p>
                      <a:r>
                        <a:rPr lang="es-CO" sz="1600" b="1" noProof="0">
                          <a:solidFill>
                            <a:schemeClr val="accent2">
                              <a:lumMod val="50000"/>
                            </a:schemeClr>
                          </a:solidFill>
                        </a:rPr>
                        <a:t>PERIODICIDAD REPORTE</a:t>
                      </a:r>
                    </a:p>
                  </a:txBody>
                  <a:tcPr anchor="ctr"/>
                </a:tc>
                <a:extLst>
                  <a:ext uri="{0D108BD9-81ED-4DB2-BD59-A6C34878D82A}">
                    <a16:rowId xmlns:a16="http://schemas.microsoft.com/office/drawing/2014/main" val="923013948"/>
                  </a:ext>
                </a:extLst>
              </a:tr>
              <a:tr h="2097563">
                <a:tc>
                  <a:txBody>
                    <a:bodyPr/>
                    <a:lstStyle/>
                    <a:p>
                      <a:pPr marL="0" lvl="0" algn="l">
                        <a:lnSpc>
                          <a:spcPct val="100000"/>
                        </a:lnSpc>
                        <a:spcBef>
                          <a:spcPts val="0"/>
                        </a:spcBef>
                        <a:spcAft>
                          <a:spcPts val="0"/>
                        </a:spcAft>
                        <a:buNone/>
                      </a:pPr>
                      <a:r>
                        <a:rPr lang="es-CO" sz="2400" b="1" i="0" u="none" strike="noStrike" kern="1200" noProof="0">
                          <a:solidFill>
                            <a:srgbClr val="C93C03"/>
                          </a:solidFill>
                          <a:latin typeface="Abadi"/>
                        </a:rPr>
                        <a:t>TASA DE APROBACIÓN ANUAL (TAA</a:t>
                      </a:r>
                      <a:r>
                        <a:rPr lang="es-CO" sz="1800" b="1" i="0" u="none" strike="noStrike" kern="1200" noProof="0">
                          <a:solidFill>
                            <a:srgbClr val="C93C03"/>
                          </a:solidFill>
                          <a:latin typeface="Abadi"/>
                        </a:rPr>
                        <a:t>) </a:t>
                      </a:r>
                      <a:endParaRPr lang="es-CO" sz="2400" noProof="0">
                        <a:solidFill>
                          <a:srgbClr val="C93C03"/>
                        </a:solidFill>
                      </a:endParaRPr>
                    </a:p>
                  </a:txBody>
                  <a:tcPr anchor="ctr"/>
                </a:tc>
                <a:tc>
                  <a:txBody>
                    <a:bodyPr/>
                    <a:lstStyle/>
                    <a:p>
                      <a:pPr lvl="0" algn="just">
                        <a:lnSpc>
                          <a:spcPct val="100000"/>
                        </a:lnSpc>
                        <a:spcBef>
                          <a:spcPts val="0"/>
                        </a:spcBef>
                        <a:spcAft>
                          <a:spcPts val="0"/>
                        </a:spcAft>
                        <a:buNone/>
                      </a:pPr>
                      <a:r>
                        <a:rPr lang="es-CO" sz="2400" b="0" i="0" u="none" strike="noStrike" kern="1200" noProof="0">
                          <a:solidFill>
                            <a:srgbClr val="004C50"/>
                          </a:solidFill>
                          <a:latin typeface="Abadi"/>
                        </a:rPr>
                        <a:t>Se refiere a los estudiantes que, durante el año escolar, cumplen con los requisitos académicos y aspiran a ingresar al grado siguiente, como proporción de los alumnos matriculados durante el año lectivo.</a:t>
                      </a:r>
                      <a:endParaRPr lang="es-CO" sz="2400" b="0" i="0" u="none" strike="noStrike" kern="1200" noProof="0">
                        <a:solidFill>
                          <a:srgbClr val="000000"/>
                        </a:solidFill>
                        <a:latin typeface="Abadi"/>
                      </a:endParaRPr>
                    </a:p>
                  </a:txBody>
                  <a:tcPr anchor="ctr"/>
                </a:tc>
                <a:tc>
                  <a:txBody>
                    <a:bodyPr/>
                    <a:lstStyle/>
                    <a:p>
                      <a:pPr lvl="0" algn="ctr">
                        <a:lnSpc>
                          <a:spcPct val="100000"/>
                        </a:lnSpc>
                        <a:spcBef>
                          <a:spcPts val="0"/>
                        </a:spcBef>
                        <a:spcAft>
                          <a:spcPts val="0"/>
                        </a:spcAft>
                        <a:buNone/>
                      </a:pPr>
                      <a:r>
                        <a:rPr lang="es-CO" sz="2000" b="0" i="0" u="none" strike="noStrike" noProof="0">
                          <a:solidFill>
                            <a:srgbClr val="C00000"/>
                          </a:solidFill>
                          <a:latin typeface="Abadi"/>
                        </a:rPr>
                        <a:t>87%</a:t>
                      </a:r>
                      <a:endParaRPr lang="es-CO" sz="2000" b="0" i="0" u="none" strike="noStrike" noProof="0">
                        <a:solidFill>
                          <a:srgbClr val="000000"/>
                        </a:solidFill>
                        <a:latin typeface="Abadi"/>
                      </a:endParaRPr>
                    </a:p>
                    <a:p>
                      <a:pPr lvl="0" algn="ctr">
                        <a:buNone/>
                      </a:pPr>
                      <a:endParaRPr lang="es-CO" sz="2000" noProof="0">
                        <a:solidFill>
                          <a:srgbClr val="C00000"/>
                        </a:solidFill>
                      </a:endParaRPr>
                    </a:p>
                  </a:txBody>
                  <a:tcPr anchor="ctr"/>
                </a:tc>
                <a:tc>
                  <a:txBody>
                    <a:bodyPr/>
                    <a:lstStyle/>
                    <a:p>
                      <a:pPr algn="ctr"/>
                      <a:r>
                        <a:rPr lang="es-CO" sz="2000" noProof="0">
                          <a:solidFill>
                            <a:srgbClr val="0F3D23"/>
                          </a:solidFill>
                        </a:rPr>
                        <a:t>ANUAL</a:t>
                      </a:r>
                    </a:p>
                  </a:txBody>
                  <a:tcPr anchor="ctr"/>
                </a:tc>
                <a:extLst>
                  <a:ext uri="{0D108BD9-81ED-4DB2-BD59-A6C34878D82A}">
                    <a16:rowId xmlns:a16="http://schemas.microsoft.com/office/drawing/2014/main" val="242795948"/>
                  </a:ext>
                </a:extLst>
              </a:tr>
              <a:tr h="1699749">
                <a:tc>
                  <a:txBody>
                    <a:bodyPr/>
                    <a:lstStyle/>
                    <a:p>
                      <a:pPr marL="0" lvl="0" algn="l">
                        <a:lnSpc>
                          <a:spcPct val="100000"/>
                        </a:lnSpc>
                        <a:spcBef>
                          <a:spcPts val="0"/>
                        </a:spcBef>
                        <a:spcAft>
                          <a:spcPts val="0"/>
                        </a:spcAft>
                        <a:buNone/>
                      </a:pPr>
                      <a:r>
                        <a:rPr lang="es-CO" sz="2400" b="1" i="0" u="none" strike="noStrike" kern="1200" noProof="0">
                          <a:solidFill>
                            <a:srgbClr val="C93C03"/>
                          </a:solidFill>
                          <a:latin typeface="Abadi"/>
                        </a:rPr>
                        <a:t>TASA DE DESERCIÓN INTER-ANUAL  (TDI)  </a:t>
                      </a:r>
                      <a:r>
                        <a:rPr lang="es-CO" sz="1800" b="1" i="0" u="none" strike="noStrike" kern="1200" noProof="0">
                          <a:solidFill>
                            <a:srgbClr val="C93C03"/>
                          </a:solidFill>
                          <a:latin typeface="Abadi"/>
                        </a:rPr>
                        <a:t> </a:t>
                      </a:r>
                      <a:endParaRPr lang="es-CO" sz="2400" noProof="0">
                        <a:solidFill>
                          <a:srgbClr val="C93C03"/>
                        </a:solidFill>
                      </a:endParaRPr>
                    </a:p>
                  </a:txBody>
                  <a:tcPr anchor="ctr"/>
                </a:tc>
                <a:tc>
                  <a:txBody>
                    <a:bodyPr/>
                    <a:lstStyle/>
                    <a:p>
                      <a:pPr lvl="0" algn="just">
                        <a:lnSpc>
                          <a:spcPct val="100000"/>
                        </a:lnSpc>
                        <a:spcBef>
                          <a:spcPts val="0"/>
                        </a:spcBef>
                        <a:spcAft>
                          <a:spcPts val="0"/>
                        </a:spcAft>
                        <a:buNone/>
                      </a:pPr>
                      <a:r>
                        <a:rPr lang="es-CO" sz="2400" b="0" i="0" u="none" strike="noStrike" kern="1200" noProof="0">
                          <a:solidFill>
                            <a:srgbClr val="004C50"/>
                          </a:solidFill>
                          <a:latin typeface="Abadi"/>
                        </a:rPr>
                        <a:t>Corresponde a la proporción de alumnos que culminan el año lectivo pero que no ingresan al grado siguiente, como proporción del total de alumnos matriculados.</a:t>
                      </a:r>
                      <a:endParaRPr lang="es-CO" sz="2400" b="0" i="0" u="none" strike="noStrike" kern="1200" noProof="0">
                        <a:solidFill>
                          <a:srgbClr val="000000"/>
                        </a:solidFill>
                        <a:latin typeface="Abadi"/>
                      </a:endParaRPr>
                    </a:p>
                  </a:txBody>
                  <a:tcPr anchor="ctr"/>
                </a:tc>
                <a:tc>
                  <a:txBody>
                    <a:bodyPr/>
                    <a:lstStyle/>
                    <a:p>
                      <a:pPr lvl="0" algn="ctr">
                        <a:lnSpc>
                          <a:spcPct val="100000"/>
                        </a:lnSpc>
                        <a:spcBef>
                          <a:spcPts val="0"/>
                        </a:spcBef>
                        <a:spcAft>
                          <a:spcPts val="0"/>
                        </a:spcAft>
                        <a:buNone/>
                      </a:pPr>
                      <a:r>
                        <a:rPr lang="es-CO" sz="2000" b="0" i="0" u="none" strike="noStrike" noProof="0">
                          <a:solidFill>
                            <a:srgbClr val="C00000"/>
                          </a:solidFill>
                          <a:latin typeface="Abadi"/>
                        </a:rPr>
                        <a:t>0.5%</a:t>
                      </a:r>
                      <a:endParaRPr lang="es-CO" sz="2000" b="0" i="0" u="none" strike="noStrike" noProof="0">
                        <a:solidFill>
                          <a:srgbClr val="000000"/>
                        </a:solidFill>
                        <a:latin typeface="Abadi"/>
                      </a:endParaRPr>
                    </a:p>
                    <a:p>
                      <a:pPr lvl="0" algn="ctr">
                        <a:buNone/>
                      </a:pPr>
                      <a:endParaRPr lang="es-CO" sz="2000" noProof="0">
                        <a:solidFill>
                          <a:srgbClr val="C00000"/>
                        </a:solidFill>
                      </a:endParaRPr>
                    </a:p>
                  </a:txBody>
                  <a:tcPr anchor="ctr"/>
                </a:tc>
                <a:tc>
                  <a:txBody>
                    <a:bodyPr/>
                    <a:lstStyle/>
                    <a:p>
                      <a:pPr lvl="0" algn="ctr">
                        <a:buNone/>
                      </a:pPr>
                      <a:r>
                        <a:rPr lang="es-CO" sz="2000" b="0" i="0" u="none" strike="noStrike" noProof="0">
                          <a:solidFill>
                            <a:srgbClr val="0F3D23"/>
                          </a:solidFill>
                          <a:latin typeface="Abadi"/>
                        </a:rPr>
                        <a:t>ANUAL</a:t>
                      </a:r>
                    </a:p>
                  </a:txBody>
                  <a:tcPr anchor="ctr"/>
                </a:tc>
                <a:extLst>
                  <a:ext uri="{0D108BD9-81ED-4DB2-BD59-A6C34878D82A}">
                    <a16:rowId xmlns:a16="http://schemas.microsoft.com/office/drawing/2014/main" val="474200629"/>
                  </a:ext>
                </a:extLst>
              </a:tr>
            </a:tbl>
          </a:graphicData>
        </a:graphic>
      </p:graphicFrame>
      <p:pic>
        <p:nvPicPr>
          <p:cNvPr id="2" name="Imagen 1">
            <a:extLst>
              <a:ext uri="{FF2B5EF4-FFF2-40B4-BE49-F238E27FC236}">
                <a16:creationId xmlns:a16="http://schemas.microsoft.com/office/drawing/2014/main" id="{2E78440E-12A2-69F6-E255-2C7B7E0A881D}"/>
              </a:ext>
            </a:extLst>
          </p:cNvPr>
          <p:cNvPicPr>
            <a:picLocks noChangeAspect="1"/>
          </p:cNvPicPr>
          <p:nvPr/>
        </p:nvPicPr>
        <p:blipFill>
          <a:blip r:embed="rId3"/>
          <a:stretch>
            <a:fillRect/>
          </a:stretch>
        </p:blipFill>
        <p:spPr>
          <a:xfrm>
            <a:off x="328324" y="260744"/>
            <a:ext cx="804251" cy="756382"/>
          </a:xfrm>
          <a:prstGeom prst="rect">
            <a:avLst/>
          </a:prstGeom>
        </p:spPr>
      </p:pic>
    </p:spTree>
    <p:extLst>
      <p:ext uri="{BB962C8B-B14F-4D97-AF65-F5344CB8AC3E}">
        <p14:creationId xmlns:p14="http://schemas.microsoft.com/office/powerpoint/2010/main" val="3312932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4B905-4AAB-2E2F-236E-2752E36A57CA}"/>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E8FDDE9E-B458-0BF9-45EE-51E5ADD1F2FC}"/>
              </a:ext>
            </a:extLst>
          </p:cNvPr>
          <p:cNvSpPr>
            <a:spLocks noGrp="1"/>
          </p:cNvSpPr>
          <p:nvPr>
            <p:ph type="body" sz="quarter" idx="28"/>
          </p:nvPr>
        </p:nvSpPr>
        <p:spPr>
          <a:xfrm>
            <a:off x="481080" y="1352259"/>
            <a:ext cx="10517370" cy="4866806"/>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39B1C425-5D26-E228-7688-38E194BD543D}"/>
              </a:ext>
            </a:extLst>
          </p:cNvPr>
          <p:cNvSpPr>
            <a:spLocks noGrp="1"/>
          </p:cNvSpPr>
          <p:nvPr>
            <p:ph type="ftr" sz="quarter" idx="52"/>
          </p:nvPr>
        </p:nvSpPr>
        <p:spPr>
          <a:xfrm>
            <a:off x="274128" y="6545656"/>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C4F3F256-3713-4FAE-EC3D-10FF3278C9C2}"/>
              </a:ext>
            </a:extLst>
          </p:cNvPr>
          <p:cNvSpPr>
            <a:spLocks noGrp="1"/>
          </p:cNvSpPr>
          <p:nvPr>
            <p:ph type="sldNum" sz="quarter" idx="53"/>
          </p:nvPr>
        </p:nvSpPr>
        <p:spPr>
          <a:xfrm>
            <a:off x="11634380" y="6534544"/>
            <a:ext cx="458592" cy="365125"/>
          </a:xfrm>
        </p:spPr>
        <p:txBody>
          <a:bodyPr/>
          <a:lstStyle/>
          <a:p>
            <a:fld id="{47FEACEE-25B4-4A2D-B147-27296E36371D}" type="slidenum">
              <a:rPr lang="es-CO" noProof="0" smtClean="0"/>
              <a:pPr/>
              <a:t>12</a:t>
            </a:fld>
            <a:endParaRPr lang="es-CO" noProof="0"/>
          </a:p>
        </p:txBody>
      </p:sp>
      <p:graphicFrame>
        <p:nvGraphicFramePr>
          <p:cNvPr id="8" name="Tabla 7">
            <a:extLst>
              <a:ext uri="{FF2B5EF4-FFF2-40B4-BE49-F238E27FC236}">
                <a16:creationId xmlns:a16="http://schemas.microsoft.com/office/drawing/2014/main" id="{EE89253F-70BA-540D-CEBB-7AB6D46FAF6F}"/>
              </a:ext>
            </a:extLst>
          </p:cNvPr>
          <p:cNvGraphicFramePr>
            <a:graphicFrameLocks noGrp="1"/>
          </p:cNvGraphicFramePr>
          <p:nvPr>
            <p:extLst>
              <p:ext uri="{D42A27DB-BD31-4B8C-83A1-F6EECF244321}">
                <p14:modId xmlns:p14="http://schemas.microsoft.com/office/powerpoint/2010/main" val="234298490"/>
              </p:ext>
            </p:extLst>
          </p:nvPr>
        </p:nvGraphicFramePr>
        <p:xfrm>
          <a:off x="274129" y="105018"/>
          <a:ext cx="11589548" cy="6527873"/>
        </p:xfrm>
        <a:graphic>
          <a:graphicData uri="http://schemas.openxmlformats.org/drawingml/2006/table">
            <a:tbl>
              <a:tblPr firstRow="1" bandRow="1">
                <a:tableStyleId>{5A111915-BE36-4E01-A7E5-04B1672EAD32}</a:tableStyleId>
              </a:tblPr>
              <a:tblGrid>
                <a:gridCol w="2345864">
                  <a:extLst>
                    <a:ext uri="{9D8B030D-6E8A-4147-A177-3AD203B41FA5}">
                      <a16:colId xmlns:a16="http://schemas.microsoft.com/office/drawing/2014/main" val="2831804240"/>
                    </a:ext>
                  </a:extLst>
                </a:gridCol>
                <a:gridCol w="6091311">
                  <a:extLst>
                    <a:ext uri="{9D8B030D-6E8A-4147-A177-3AD203B41FA5}">
                      <a16:colId xmlns:a16="http://schemas.microsoft.com/office/drawing/2014/main" val="2523769780"/>
                    </a:ext>
                  </a:extLst>
                </a:gridCol>
                <a:gridCol w="1471218">
                  <a:extLst>
                    <a:ext uri="{9D8B030D-6E8A-4147-A177-3AD203B41FA5}">
                      <a16:colId xmlns:a16="http://schemas.microsoft.com/office/drawing/2014/main" val="2131004483"/>
                    </a:ext>
                  </a:extLst>
                </a:gridCol>
                <a:gridCol w="1681155">
                  <a:extLst>
                    <a:ext uri="{9D8B030D-6E8A-4147-A177-3AD203B41FA5}">
                      <a16:colId xmlns:a16="http://schemas.microsoft.com/office/drawing/2014/main" val="3707709708"/>
                    </a:ext>
                  </a:extLst>
                </a:gridCol>
              </a:tblGrid>
              <a:tr h="901314">
                <a:tc gridSpan="4">
                  <a:txBody>
                    <a:bodyPr/>
                    <a:lstStyle/>
                    <a:p>
                      <a:pPr algn="ctr"/>
                      <a:r>
                        <a:rPr lang="es-CO" sz="2800" noProof="0"/>
                        <a:t>                    ÉNFASIS DE POLÍTICA EDUCATIVA E INDICADORES                           INDICADORES DE GESTIÓN</a:t>
                      </a:r>
                    </a:p>
                  </a:txBody>
                  <a:tcPr>
                    <a:solidFill>
                      <a:srgbClr val="688C43"/>
                    </a:solidFill>
                  </a:tcPr>
                </a:tc>
                <a:tc hMerge="1">
                  <a:txBody>
                    <a:bodyPr/>
                    <a:lstStyle/>
                    <a:p>
                      <a:endParaRPr lang="es-ES"/>
                    </a:p>
                  </a:txBody>
                  <a:tcPr marL="0" marR="0" marT="0" marB="0" horzOverflow="overflow"/>
                </a:tc>
                <a:tc hMerge="1">
                  <a:txBody>
                    <a:bodyPr/>
                    <a:lstStyle/>
                    <a:p>
                      <a:endParaRPr lang="es-ES"/>
                    </a:p>
                  </a:txBody>
                  <a:tcPr marL="0" marR="0" marT="0" marB="0" horzOverflow="overflow"/>
                </a:tc>
                <a:tc hMerge="1">
                  <a:txBody>
                    <a:bodyPr/>
                    <a:lstStyle/>
                    <a:p>
                      <a:endParaRPr lang="es-ES"/>
                    </a:p>
                  </a:txBody>
                  <a:tcPr marL="0" marR="0" marT="0" marB="0" horzOverflow="overflow"/>
                </a:tc>
                <a:extLst>
                  <a:ext uri="{0D108BD9-81ED-4DB2-BD59-A6C34878D82A}">
                    <a16:rowId xmlns:a16="http://schemas.microsoft.com/office/drawing/2014/main" val="2038620046"/>
                  </a:ext>
                </a:extLst>
              </a:tr>
              <a:tr h="1017612">
                <a:tc>
                  <a:txBody>
                    <a:bodyPr/>
                    <a:lstStyle/>
                    <a:p>
                      <a:r>
                        <a:rPr lang="es-CO" sz="2000" b="1" noProof="0">
                          <a:solidFill>
                            <a:schemeClr val="accent2">
                              <a:lumMod val="50000"/>
                            </a:schemeClr>
                          </a:solidFill>
                        </a:rPr>
                        <a:t>NOMBRE DEL INDICADOR</a:t>
                      </a:r>
                    </a:p>
                  </a:txBody>
                  <a:tcPr anchor="ctr"/>
                </a:tc>
                <a:tc>
                  <a:txBody>
                    <a:bodyPr/>
                    <a:lstStyle/>
                    <a:p>
                      <a:pPr algn="ctr"/>
                      <a:r>
                        <a:rPr lang="es-CO" sz="2800" b="1" noProof="0">
                          <a:solidFill>
                            <a:schemeClr val="accent2">
                              <a:lumMod val="50000"/>
                            </a:schemeClr>
                          </a:solidFill>
                        </a:rPr>
                        <a:t>DESCRIPTORES E INDICADORES</a:t>
                      </a:r>
                    </a:p>
                  </a:txBody>
                  <a:tcPr anchor="ctr"/>
                </a:tc>
                <a:tc>
                  <a:txBody>
                    <a:bodyPr/>
                    <a:lstStyle/>
                    <a:p>
                      <a:r>
                        <a:rPr lang="es-CO" sz="1600" b="1" noProof="0">
                          <a:solidFill>
                            <a:schemeClr val="accent2">
                              <a:lumMod val="50000"/>
                            </a:schemeClr>
                          </a:solidFill>
                        </a:rPr>
                        <a:t>FORMA DE CÁLCULO O PREGUNTA A RESPONDER</a:t>
                      </a:r>
                    </a:p>
                  </a:txBody>
                  <a:tcPr anchor="ctr"/>
                </a:tc>
                <a:tc>
                  <a:txBody>
                    <a:bodyPr/>
                    <a:lstStyle/>
                    <a:p>
                      <a:r>
                        <a:rPr lang="es-CO" sz="1600" b="1" noProof="0">
                          <a:solidFill>
                            <a:schemeClr val="accent2">
                              <a:lumMod val="50000"/>
                            </a:schemeClr>
                          </a:solidFill>
                        </a:rPr>
                        <a:t>PERIODICIDAD REPORTE</a:t>
                      </a:r>
                    </a:p>
                  </a:txBody>
                  <a:tcPr anchor="ctr"/>
                </a:tc>
                <a:extLst>
                  <a:ext uri="{0D108BD9-81ED-4DB2-BD59-A6C34878D82A}">
                    <a16:rowId xmlns:a16="http://schemas.microsoft.com/office/drawing/2014/main" val="923013948"/>
                  </a:ext>
                </a:extLst>
              </a:tr>
              <a:tr h="1831702">
                <a:tc>
                  <a:txBody>
                    <a:bodyPr/>
                    <a:lstStyle/>
                    <a:p>
                      <a:pPr lvl="0" algn="l">
                        <a:lnSpc>
                          <a:spcPct val="100000"/>
                        </a:lnSpc>
                        <a:spcBef>
                          <a:spcPts val="0"/>
                        </a:spcBef>
                        <a:spcAft>
                          <a:spcPts val="0"/>
                        </a:spcAft>
                        <a:buNone/>
                      </a:pPr>
                      <a:endParaRPr lang="es-CO" sz="2400" b="1" i="0" u="none" strike="noStrike" kern="1200" noProof="0">
                        <a:solidFill>
                          <a:srgbClr val="C93C03"/>
                        </a:solidFill>
                        <a:latin typeface="Abadi"/>
                      </a:endParaRPr>
                    </a:p>
                    <a:p>
                      <a:pPr lvl="0" algn="l">
                        <a:lnSpc>
                          <a:spcPct val="100000"/>
                        </a:lnSpc>
                        <a:spcBef>
                          <a:spcPts val="0"/>
                        </a:spcBef>
                        <a:spcAft>
                          <a:spcPts val="0"/>
                        </a:spcAft>
                        <a:buNone/>
                      </a:pPr>
                      <a:r>
                        <a:rPr lang="es-CO" sz="2400" b="1" i="0" u="none" strike="noStrike" kern="1200" noProof="0">
                          <a:solidFill>
                            <a:srgbClr val="C93C03"/>
                          </a:solidFill>
                          <a:latin typeface="Abadi"/>
                        </a:rPr>
                        <a:t>TASA DE GRADUACIÓN</a:t>
                      </a:r>
                      <a:endParaRPr lang="es-CO" sz="2400" b="0" i="0" u="none" strike="noStrike" kern="1200" noProof="0">
                        <a:solidFill>
                          <a:srgbClr val="C93C03"/>
                        </a:solidFill>
                        <a:latin typeface="Abadi"/>
                      </a:endParaRPr>
                    </a:p>
                    <a:p>
                      <a:pPr marL="0" lvl="0" algn="l" defTabSz="914400">
                        <a:lnSpc>
                          <a:spcPct val="100000"/>
                        </a:lnSpc>
                        <a:spcBef>
                          <a:spcPts val="0"/>
                        </a:spcBef>
                        <a:spcAft>
                          <a:spcPts val="0"/>
                        </a:spcAft>
                        <a:buNone/>
                      </a:pPr>
                      <a:endParaRPr lang="es-CO" sz="1800" b="1" u="none" strike="noStrike" kern="1200" noProof="0">
                        <a:solidFill>
                          <a:srgbClr val="C93C03"/>
                        </a:solidFill>
                        <a:latin typeface="+mn-lt"/>
                        <a:ea typeface="+mn-ea"/>
                        <a:cs typeface="+mn-cs"/>
                      </a:endParaRPr>
                    </a:p>
                  </a:txBody>
                  <a:tcPr anchor="ctr"/>
                </a:tc>
                <a:tc>
                  <a:txBody>
                    <a:bodyPr/>
                    <a:lstStyle/>
                    <a:p>
                      <a:pPr lvl="0" algn="just">
                        <a:lnSpc>
                          <a:spcPct val="100000"/>
                        </a:lnSpc>
                        <a:spcBef>
                          <a:spcPts val="0"/>
                        </a:spcBef>
                        <a:spcAft>
                          <a:spcPts val="0"/>
                        </a:spcAft>
                        <a:buNone/>
                      </a:pPr>
                      <a:r>
                        <a:rPr lang="es-CO" sz="2400" b="0" i="0" u="none" strike="noStrike" kern="1200" noProof="0">
                          <a:solidFill>
                            <a:srgbClr val="004C50"/>
                          </a:solidFill>
                          <a:latin typeface="Abadi"/>
                        </a:rPr>
                        <a:t>Corresponde al número de alumnos graduados en un año específico, como proporción del número de alumnos matriculados por primera vez en primer curso durante el mismo año.</a:t>
                      </a:r>
                      <a:endParaRPr lang="es-CO" sz="2400" b="0" i="0" u="none" strike="noStrike" kern="1200" noProof="0">
                        <a:solidFill>
                          <a:srgbClr val="000000"/>
                        </a:solidFill>
                        <a:latin typeface="Abadi"/>
                      </a:endParaRPr>
                    </a:p>
                  </a:txBody>
                  <a:tcPr anchor="ctr"/>
                </a:tc>
                <a:tc>
                  <a:txBody>
                    <a:bodyPr/>
                    <a:lstStyle/>
                    <a:p>
                      <a:pPr lvl="0" algn="ctr">
                        <a:lnSpc>
                          <a:spcPct val="100000"/>
                        </a:lnSpc>
                        <a:spcBef>
                          <a:spcPts val="0"/>
                        </a:spcBef>
                        <a:spcAft>
                          <a:spcPts val="0"/>
                        </a:spcAft>
                        <a:buNone/>
                      </a:pPr>
                      <a:r>
                        <a:rPr lang="es-CO" sz="2400" b="0" i="0" u="none" strike="noStrike" noProof="0">
                          <a:solidFill>
                            <a:srgbClr val="C00000"/>
                          </a:solidFill>
                          <a:latin typeface="Abadi"/>
                        </a:rPr>
                        <a:t>NA</a:t>
                      </a:r>
                      <a:endParaRPr lang="es-CO" sz="2400" b="0" i="0" u="none" strike="noStrike" noProof="0">
                        <a:solidFill>
                          <a:srgbClr val="000000"/>
                        </a:solidFill>
                        <a:latin typeface="Abadi"/>
                      </a:endParaRPr>
                    </a:p>
                    <a:p>
                      <a:pPr lvl="0" algn="ctr">
                        <a:buNone/>
                      </a:pPr>
                      <a:endParaRPr lang="es-CO" sz="2400" noProof="0">
                        <a:solidFill>
                          <a:srgbClr val="C00000"/>
                        </a:solidFill>
                      </a:endParaRPr>
                    </a:p>
                  </a:txBody>
                  <a:tcPr anchor="ctr"/>
                </a:tc>
                <a:tc>
                  <a:txBody>
                    <a:bodyPr/>
                    <a:lstStyle/>
                    <a:p>
                      <a:pPr lvl="0" algn="ctr">
                        <a:buNone/>
                      </a:pPr>
                      <a:r>
                        <a:rPr lang="es-CO" sz="2400" b="0" i="0" u="none" strike="noStrike" noProof="0">
                          <a:solidFill>
                            <a:srgbClr val="0F3D23"/>
                          </a:solidFill>
                          <a:latin typeface="Abadi"/>
                        </a:rPr>
                        <a:t>NA</a:t>
                      </a:r>
                      <a:endParaRPr lang="es-CO" sz="2400" noProof="0">
                        <a:solidFill>
                          <a:srgbClr val="0F3D23"/>
                        </a:solidFill>
                      </a:endParaRPr>
                    </a:p>
                  </a:txBody>
                  <a:tcPr anchor="ctr"/>
                </a:tc>
                <a:extLst>
                  <a:ext uri="{0D108BD9-81ED-4DB2-BD59-A6C34878D82A}">
                    <a16:rowId xmlns:a16="http://schemas.microsoft.com/office/drawing/2014/main" val="424431655"/>
                  </a:ext>
                </a:extLst>
              </a:tr>
              <a:tr h="2595953">
                <a:tc>
                  <a:txBody>
                    <a:bodyPr/>
                    <a:lstStyle/>
                    <a:p>
                      <a:pPr marL="0" lvl="0" algn="l">
                        <a:lnSpc>
                          <a:spcPct val="100000"/>
                        </a:lnSpc>
                        <a:spcBef>
                          <a:spcPts val="0"/>
                        </a:spcBef>
                        <a:spcAft>
                          <a:spcPts val="0"/>
                        </a:spcAft>
                        <a:buNone/>
                      </a:pPr>
                      <a:r>
                        <a:rPr lang="es-CO" sz="2400" b="1" i="0" u="none" strike="noStrike" kern="1200" noProof="0">
                          <a:solidFill>
                            <a:srgbClr val="C93C03"/>
                          </a:solidFill>
                          <a:latin typeface="Abadi"/>
                        </a:rPr>
                        <a:t>TASA DE REPITENCIA (TR)</a:t>
                      </a:r>
                      <a:endParaRPr lang="es-CO" sz="2400" b="0" i="0" u="none" strike="noStrike" kern="1200" noProof="0">
                        <a:solidFill>
                          <a:srgbClr val="C93C03"/>
                        </a:solidFill>
                        <a:latin typeface="Abadi"/>
                      </a:endParaRPr>
                    </a:p>
                    <a:p>
                      <a:pPr marL="0" lvl="0" algn="l">
                        <a:lnSpc>
                          <a:spcPct val="100000"/>
                        </a:lnSpc>
                        <a:spcBef>
                          <a:spcPts val="0"/>
                        </a:spcBef>
                        <a:spcAft>
                          <a:spcPts val="0"/>
                        </a:spcAft>
                        <a:buNone/>
                      </a:pPr>
                      <a:endParaRPr lang="es-CO" sz="2400" b="0" i="0" u="none" strike="noStrike" kern="1200" noProof="0">
                        <a:solidFill>
                          <a:srgbClr val="C93C03"/>
                        </a:solidFill>
                        <a:latin typeface="Abadi"/>
                      </a:endParaRPr>
                    </a:p>
                    <a:p>
                      <a:pPr marL="0" lvl="0" algn="l" defTabSz="914400">
                        <a:lnSpc>
                          <a:spcPct val="100000"/>
                        </a:lnSpc>
                        <a:spcBef>
                          <a:spcPts val="0"/>
                        </a:spcBef>
                        <a:spcAft>
                          <a:spcPts val="0"/>
                        </a:spcAft>
                        <a:buNone/>
                      </a:pPr>
                      <a:endParaRPr lang="es-CO" sz="1800" b="1" u="none" strike="noStrike" kern="1200" noProof="0">
                        <a:solidFill>
                          <a:srgbClr val="C93C03"/>
                        </a:solidFill>
                        <a:latin typeface="+mn-lt"/>
                        <a:ea typeface="+mn-ea"/>
                        <a:cs typeface="+mn-cs"/>
                      </a:endParaRPr>
                    </a:p>
                  </a:txBody>
                  <a:tcPr anchor="ctr"/>
                </a:tc>
                <a:tc>
                  <a:txBody>
                    <a:bodyPr/>
                    <a:lstStyle/>
                    <a:p>
                      <a:pPr lvl="0" algn="just">
                        <a:lnSpc>
                          <a:spcPct val="100000"/>
                        </a:lnSpc>
                        <a:spcBef>
                          <a:spcPts val="0"/>
                        </a:spcBef>
                        <a:spcAft>
                          <a:spcPts val="0"/>
                        </a:spcAft>
                        <a:buNone/>
                      </a:pPr>
                      <a:r>
                        <a:rPr lang="es-CO" sz="2400" b="0" i="0" u="none" strike="noStrike" kern="1200" noProof="0">
                          <a:solidFill>
                            <a:srgbClr val="004C50"/>
                          </a:solidFill>
                          <a:latin typeface="Abadi"/>
                        </a:rPr>
                        <a:t>Corresponde a la relación existente entre los estudiantes que permanecen en un mismo grado escolar durante un período mayor a un año, con respecto a los alumnos matriculados en ese mismo grado.</a:t>
                      </a:r>
                      <a:endParaRPr lang="es-CO" sz="2400" b="0" i="0" u="none" strike="noStrike" kern="1200" noProof="0">
                        <a:solidFill>
                          <a:srgbClr val="000000"/>
                        </a:solidFill>
                        <a:latin typeface="Abadi"/>
                      </a:endParaRPr>
                    </a:p>
                  </a:txBody>
                  <a:tcPr anchor="ctr"/>
                </a:tc>
                <a:tc>
                  <a:txBody>
                    <a:bodyPr/>
                    <a:lstStyle/>
                    <a:p>
                      <a:pPr algn="ctr"/>
                      <a:r>
                        <a:rPr lang="es-CO" sz="2400" noProof="0">
                          <a:solidFill>
                            <a:srgbClr val="C00000"/>
                          </a:solidFill>
                        </a:rPr>
                        <a:t>13%</a:t>
                      </a:r>
                    </a:p>
                  </a:txBody>
                  <a:tcPr anchor="ctr"/>
                </a:tc>
                <a:tc>
                  <a:txBody>
                    <a:bodyPr/>
                    <a:lstStyle/>
                    <a:p>
                      <a:pPr lvl="0" algn="ctr">
                        <a:buNone/>
                      </a:pPr>
                      <a:r>
                        <a:rPr lang="es-CO" sz="2400" noProof="0">
                          <a:solidFill>
                            <a:srgbClr val="0F3D23"/>
                          </a:solidFill>
                        </a:rPr>
                        <a:t>ANUAL</a:t>
                      </a:r>
                    </a:p>
                  </a:txBody>
                  <a:tcPr anchor="ctr"/>
                </a:tc>
                <a:extLst>
                  <a:ext uri="{0D108BD9-81ED-4DB2-BD59-A6C34878D82A}">
                    <a16:rowId xmlns:a16="http://schemas.microsoft.com/office/drawing/2014/main" val="561241202"/>
                  </a:ext>
                </a:extLst>
              </a:tr>
            </a:tbl>
          </a:graphicData>
        </a:graphic>
      </p:graphicFrame>
      <p:pic>
        <p:nvPicPr>
          <p:cNvPr id="2" name="Imagen 1">
            <a:extLst>
              <a:ext uri="{FF2B5EF4-FFF2-40B4-BE49-F238E27FC236}">
                <a16:creationId xmlns:a16="http://schemas.microsoft.com/office/drawing/2014/main" id="{056E4EF6-E1E5-0957-AD17-7816993F43AF}"/>
              </a:ext>
            </a:extLst>
          </p:cNvPr>
          <p:cNvPicPr>
            <a:picLocks noChangeAspect="1"/>
          </p:cNvPicPr>
          <p:nvPr/>
        </p:nvPicPr>
        <p:blipFill>
          <a:blip r:embed="rId3"/>
          <a:stretch>
            <a:fillRect/>
          </a:stretch>
        </p:blipFill>
        <p:spPr>
          <a:xfrm>
            <a:off x="278193" y="220639"/>
            <a:ext cx="804251" cy="756382"/>
          </a:xfrm>
          <a:prstGeom prst="rect">
            <a:avLst/>
          </a:prstGeom>
        </p:spPr>
      </p:pic>
    </p:spTree>
    <p:extLst>
      <p:ext uri="{BB962C8B-B14F-4D97-AF65-F5344CB8AC3E}">
        <p14:creationId xmlns:p14="http://schemas.microsoft.com/office/powerpoint/2010/main" val="2083818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93AB1-7DF6-8790-2E8D-EDB4980D994E}"/>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588FA613-14E2-26D8-3A2C-7471CC69F906}"/>
              </a:ext>
            </a:extLst>
          </p:cNvPr>
          <p:cNvSpPr>
            <a:spLocks noGrp="1"/>
          </p:cNvSpPr>
          <p:nvPr>
            <p:ph type="body" sz="quarter" idx="28"/>
          </p:nvPr>
        </p:nvSpPr>
        <p:spPr>
          <a:xfrm>
            <a:off x="481080" y="1352259"/>
            <a:ext cx="10517370" cy="4866806"/>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1E21A5A9-BD08-5336-9D51-18EE53E6F2A9}"/>
              </a:ext>
            </a:extLst>
          </p:cNvPr>
          <p:cNvSpPr>
            <a:spLocks noGrp="1"/>
          </p:cNvSpPr>
          <p:nvPr>
            <p:ph type="ftr" sz="quarter" idx="52"/>
          </p:nvPr>
        </p:nvSpPr>
        <p:spPr>
          <a:xfrm>
            <a:off x="274128" y="6545656"/>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08069E9F-7B20-A98B-7AA4-60582200DA46}"/>
              </a:ext>
            </a:extLst>
          </p:cNvPr>
          <p:cNvSpPr>
            <a:spLocks noGrp="1"/>
          </p:cNvSpPr>
          <p:nvPr>
            <p:ph type="sldNum" sz="quarter" idx="53"/>
          </p:nvPr>
        </p:nvSpPr>
        <p:spPr>
          <a:xfrm>
            <a:off x="11634380" y="6534544"/>
            <a:ext cx="458592" cy="365125"/>
          </a:xfrm>
        </p:spPr>
        <p:txBody>
          <a:bodyPr/>
          <a:lstStyle/>
          <a:p>
            <a:fld id="{47FEACEE-25B4-4A2D-B147-27296E36371D}" type="slidenum">
              <a:rPr lang="es-CO" noProof="0" smtClean="0"/>
              <a:pPr/>
              <a:t>13</a:t>
            </a:fld>
            <a:endParaRPr lang="es-CO" noProof="0"/>
          </a:p>
        </p:txBody>
      </p:sp>
      <p:graphicFrame>
        <p:nvGraphicFramePr>
          <p:cNvPr id="8" name="Tabla 7">
            <a:extLst>
              <a:ext uri="{FF2B5EF4-FFF2-40B4-BE49-F238E27FC236}">
                <a16:creationId xmlns:a16="http://schemas.microsoft.com/office/drawing/2014/main" id="{003E3B83-94D4-76EB-A99C-BE833CAC374C}"/>
              </a:ext>
            </a:extLst>
          </p:cNvPr>
          <p:cNvGraphicFramePr>
            <a:graphicFrameLocks noGrp="1"/>
          </p:cNvGraphicFramePr>
          <p:nvPr>
            <p:extLst>
              <p:ext uri="{D42A27DB-BD31-4B8C-83A1-F6EECF244321}">
                <p14:modId xmlns:p14="http://schemas.microsoft.com/office/powerpoint/2010/main" val="1270740837"/>
              </p:ext>
            </p:extLst>
          </p:nvPr>
        </p:nvGraphicFramePr>
        <p:xfrm>
          <a:off x="274129" y="105017"/>
          <a:ext cx="11589547" cy="6362279"/>
        </p:xfrm>
        <a:graphic>
          <a:graphicData uri="http://schemas.openxmlformats.org/drawingml/2006/table">
            <a:tbl>
              <a:tblPr firstRow="1" bandRow="1">
                <a:tableStyleId>{5A111915-BE36-4E01-A7E5-04B1672EAD32}</a:tableStyleId>
              </a:tblPr>
              <a:tblGrid>
                <a:gridCol w="2345863">
                  <a:extLst>
                    <a:ext uri="{9D8B030D-6E8A-4147-A177-3AD203B41FA5}">
                      <a16:colId xmlns:a16="http://schemas.microsoft.com/office/drawing/2014/main" val="2831804240"/>
                    </a:ext>
                  </a:extLst>
                </a:gridCol>
                <a:gridCol w="6249688">
                  <a:extLst>
                    <a:ext uri="{9D8B030D-6E8A-4147-A177-3AD203B41FA5}">
                      <a16:colId xmlns:a16="http://schemas.microsoft.com/office/drawing/2014/main" val="2523769780"/>
                    </a:ext>
                  </a:extLst>
                </a:gridCol>
                <a:gridCol w="1381760">
                  <a:extLst>
                    <a:ext uri="{9D8B030D-6E8A-4147-A177-3AD203B41FA5}">
                      <a16:colId xmlns:a16="http://schemas.microsoft.com/office/drawing/2014/main" val="2131004483"/>
                    </a:ext>
                  </a:extLst>
                </a:gridCol>
                <a:gridCol w="1612236">
                  <a:extLst>
                    <a:ext uri="{9D8B030D-6E8A-4147-A177-3AD203B41FA5}">
                      <a16:colId xmlns:a16="http://schemas.microsoft.com/office/drawing/2014/main" val="3707709708"/>
                    </a:ext>
                  </a:extLst>
                </a:gridCol>
              </a:tblGrid>
              <a:tr h="1012685">
                <a:tc gridSpan="4">
                  <a:txBody>
                    <a:bodyPr/>
                    <a:lstStyle/>
                    <a:p>
                      <a:pPr algn="ctr"/>
                      <a:r>
                        <a:rPr lang="es-CO" sz="2800" noProof="0"/>
                        <a:t>                     ÉNFASIS DE POLÍTICA EDUCATIVA E INDICADORES                          INDICADORES DE GESTIÓN</a:t>
                      </a:r>
                    </a:p>
                  </a:txBody>
                  <a:tcPr>
                    <a:solidFill>
                      <a:srgbClr val="688C43"/>
                    </a:solidFill>
                  </a:tcPr>
                </a:tc>
                <a:tc hMerge="1">
                  <a:txBody>
                    <a:bodyPr/>
                    <a:lstStyle/>
                    <a:p>
                      <a:endParaRPr lang="es-ES"/>
                    </a:p>
                  </a:txBody>
                  <a:tcPr marL="0" marR="0" marT="0" marB="0" horzOverflow="overflow"/>
                </a:tc>
                <a:tc hMerge="1">
                  <a:txBody>
                    <a:bodyPr/>
                    <a:lstStyle/>
                    <a:p>
                      <a:endParaRPr lang="es-ES"/>
                    </a:p>
                  </a:txBody>
                  <a:tcPr marL="0" marR="0" marT="0" marB="0" horzOverflow="overflow"/>
                </a:tc>
                <a:tc hMerge="1">
                  <a:txBody>
                    <a:bodyPr/>
                    <a:lstStyle/>
                    <a:p>
                      <a:endParaRPr lang="es-ES"/>
                    </a:p>
                  </a:txBody>
                  <a:tcPr marL="0" marR="0" marT="0" marB="0" horzOverflow="overflow"/>
                </a:tc>
                <a:extLst>
                  <a:ext uri="{0D108BD9-81ED-4DB2-BD59-A6C34878D82A}">
                    <a16:rowId xmlns:a16="http://schemas.microsoft.com/office/drawing/2014/main" val="2038620046"/>
                  </a:ext>
                </a:extLst>
              </a:tr>
              <a:tr h="1143354">
                <a:tc>
                  <a:txBody>
                    <a:bodyPr/>
                    <a:lstStyle/>
                    <a:p>
                      <a:r>
                        <a:rPr lang="es-CO" sz="2000" b="1" noProof="0">
                          <a:solidFill>
                            <a:srgbClr val="851007"/>
                          </a:solidFill>
                        </a:rPr>
                        <a:t>NOMBRE DEL INDICADOR</a:t>
                      </a:r>
                    </a:p>
                  </a:txBody>
                  <a:tcPr anchor="ctr"/>
                </a:tc>
                <a:tc>
                  <a:txBody>
                    <a:bodyPr/>
                    <a:lstStyle/>
                    <a:p>
                      <a:pPr algn="ctr"/>
                      <a:r>
                        <a:rPr lang="es-CO" sz="2800" b="1" noProof="0">
                          <a:solidFill>
                            <a:srgbClr val="851007"/>
                          </a:solidFill>
                        </a:rPr>
                        <a:t>DESCRIPTORES E INDICADORES</a:t>
                      </a:r>
                    </a:p>
                  </a:txBody>
                  <a:tcPr anchor="ctr"/>
                </a:tc>
                <a:tc>
                  <a:txBody>
                    <a:bodyPr/>
                    <a:lstStyle/>
                    <a:p>
                      <a:r>
                        <a:rPr lang="es-CO" sz="1600" b="1" noProof="0">
                          <a:solidFill>
                            <a:srgbClr val="851007"/>
                          </a:solidFill>
                        </a:rPr>
                        <a:t>FORMA DE CÁLCULO O PREGUNTA A RESPONDER</a:t>
                      </a:r>
                    </a:p>
                  </a:txBody>
                  <a:tcPr anchor="ctr"/>
                </a:tc>
                <a:tc>
                  <a:txBody>
                    <a:bodyPr/>
                    <a:lstStyle/>
                    <a:p>
                      <a:r>
                        <a:rPr lang="es-CO" sz="1600" b="1" noProof="0">
                          <a:solidFill>
                            <a:srgbClr val="851007"/>
                          </a:solidFill>
                        </a:rPr>
                        <a:t>PERIODICIDAD REPORTE</a:t>
                      </a:r>
                    </a:p>
                  </a:txBody>
                  <a:tcPr anchor="ctr"/>
                </a:tc>
                <a:extLst>
                  <a:ext uri="{0D108BD9-81ED-4DB2-BD59-A6C34878D82A}">
                    <a16:rowId xmlns:a16="http://schemas.microsoft.com/office/drawing/2014/main" val="923013948"/>
                  </a:ext>
                </a:extLst>
              </a:tr>
              <a:tr h="1232149">
                <a:tc>
                  <a:txBody>
                    <a:bodyPr/>
                    <a:lstStyle/>
                    <a:p>
                      <a:pPr lvl="0" algn="l">
                        <a:lnSpc>
                          <a:spcPct val="100000"/>
                        </a:lnSpc>
                        <a:spcBef>
                          <a:spcPts val="0"/>
                        </a:spcBef>
                        <a:spcAft>
                          <a:spcPts val="0"/>
                        </a:spcAft>
                        <a:buNone/>
                      </a:pPr>
                      <a:r>
                        <a:rPr lang="es-CO" sz="2000" b="1" i="0" u="none" strike="noStrike" kern="1200" noProof="0">
                          <a:solidFill>
                            <a:srgbClr val="C93C03"/>
                          </a:solidFill>
                          <a:latin typeface="Abadi"/>
                        </a:rPr>
                        <a:t>TASA DE REPROBACIÓN (TR)</a:t>
                      </a:r>
                      <a:endParaRPr lang="es-CO" sz="2000" b="0" i="0" u="none" strike="noStrike" kern="1200" noProof="0">
                        <a:solidFill>
                          <a:srgbClr val="C93C03"/>
                        </a:solidFill>
                        <a:latin typeface="Abadi"/>
                      </a:endParaRPr>
                    </a:p>
                  </a:txBody>
                  <a:tcPr anchor="ctr"/>
                </a:tc>
                <a:tc>
                  <a:txBody>
                    <a:bodyPr/>
                    <a:lstStyle/>
                    <a:p>
                      <a:pPr lvl="0" algn="just">
                        <a:lnSpc>
                          <a:spcPct val="100000"/>
                        </a:lnSpc>
                        <a:spcBef>
                          <a:spcPts val="0"/>
                        </a:spcBef>
                        <a:spcAft>
                          <a:spcPts val="0"/>
                        </a:spcAft>
                        <a:buNone/>
                      </a:pPr>
                      <a:r>
                        <a:rPr lang="es-CO" sz="2200" b="0" i="0" u="none" strike="noStrike" kern="1200" noProof="0">
                          <a:solidFill>
                            <a:srgbClr val="004C50"/>
                          </a:solidFill>
                          <a:latin typeface="Abadi"/>
                        </a:rPr>
                        <a:t>Corresponde al número de alumnos que no aprobaron el nivel educativo en el cual se encontraban matriculados, con respecto al total de alumnos matriculados en ese grado escolar.</a:t>
                      </a:r>
                      <a:endParaRPr lang="es-CO" sz="2200" b="0" i="0" u="none" strike="noStrike" kern="1200" noProof="0">
                        <a:solidFill>
                          <a:srgbClr val="000000"/>
                        </a:solidFill>
                        <a:latin typeface="Abadi"/>
                      </a:endParaRPr>
                    </a:p>
                  </a:txBody>
                  <a:tcPr anchor="ctr"/>
                </a:tc>
                <a:tc>
                  <a:txBody>
                    <a:bodyPr/>
                    <a:lstStyle/>
                    <a:p>
                      <a:pPr lvl="0" algn="ctr">
                        <a:buNone/>
                      </a:pPr>
                      <a:r>
                        <a:rPr lang="es-CO" sz="1600" b="0" i="0" u="none" strike="noStrike" noProof="0">
                          <a:solidFill>
                            <a:srgbClr val="C00000"/>
                          </a:solidFill>
                          <a:latin typeface="Abadi"/>
                        </a:rPr>
                        <a:t>11.8%</a:t>
                      </a:r>
                      <a:endParaRPr lang="es-CO" noProof="0"/>
                    </a:p>
                  </a:txBody>
                  <a:tcPr anchor="ctr"/>
                </a:tc>
                <a:tc>
                  <a:txBody>
                    <a:bodyPr/>
                    <a:lstStyle/>
                    <a:p>
                      <a:pPr lvl="0" algn="ctr">
                        <a:lnSpc>
                          <a:spcPct val="100000"/>
                        </a:lnSpc>
                        <a:spcBef>
                          <a:spcPts val="0"/>
                        </a:spcBef>
                        <a:spcAft>
                          <a:spcPts val="0"/>
                        </a:spcAft>
                        <a:buNone/>
                      </a:pPr>
                      <a:r>
                        <a:rPr lang="es-CO" sz="1600" b="0" i="0" u="none" strike="noStrike" noProof="0">
                          <a:solidFill>
                            <a:srgbClr val="0F3D23"/>
                          </a:solidFill>
                          <a:latin typeface="Abadi"/>
                        </a:rPr>
                        <a:t>FINAL</a:t>
                      </a:r>
                    </a:p>
                  </a:txBody>
                  <a:tcPr anchor="ctr"/>
                </a:tc>
                <a:extLst>
                  <a:ext uri="{0D108BD9-81ED-4DB2-BD59-A6C34878D82A}">
                    <a16:rowId xmlns:a16="http://schemas.microsoft.com/office/drawing/2014/main" val="424431655"/>
                  </a:ext>
                </a:extLst>
              </a:tr>
              <a:tr h="2725861">
                <a:tc>
                  <a:txBody>
                    <a:bodyPr/>
                    <a:lstStyle/>
                    <a:p>
                      <a:pPr lvl="0" algn="l">
                        <a:lnSpc>
                          <a:spcPct val="100000"/>
                        </a:lnSpc>
                        <a:spcBef>
                          <a:spcPts val="0"/>
                        </a:spcBef>
                        <a:spcAft>
                          <a:spcPts val="0"/>
                        </a:spcAft>
                        <a:buNone/>
                      </a:pPr>
                      <a:r>
                        <a:rPr lang="es-CO" sz="2000" b="1" i="0" u="none" strike="noStrike" kern="1200" noProof="0">
                          <a:solidFill>
                            <a:srgbClr val="C93C03"/>
                          </a:solidFill>
                          <a:latin typeface="Abadi"/>
                        </a:rPr>
                        <a:t>TASA DE RETENCIÓN ANUAL (TR)</a:t>
                      </a:r>
                      <a:endParaRPr lang="es-CO" sz="2000" b="0" i="0" u="none" strike="noStrike" kern="1200" noProof="0">
                        <a:solidFill>
                          <a:srgbClr val="C93C03"/>
                        </a:solidFill>
                        <a:latin typeface="Abadi"/>
                      </a:endParaRPr>
                    </a:p>
                  </a:txBody>
                  <a:tcPr anchor="ctr"/>
                </a:tc>
                <a:tc>
                  <a:txBody>
                    <a:bodyPr/>
                    <a:lstStyle/>
                    <a:p>
                      <a:pPr lvl="0" algn="just">
                        <a:lnSpc>
                          <a:spcPct val="100000"/>
                        </a:lnSpc>
                        <a:spcBef>
                          <a:spcPts val="0"/>
                        </a:spcBef>
                        <a:spcAft>
                          <a:spcPts val="0"/>
                        </a:spcAft>
                        <a:buNone/>
                      </a:pPr>
                      <a:r>
                        <a:rPr lang="es-CO" sz="2200" b="0" i="0" u="none" strike="noStrike" kern="1200" noProof="0">
                          <a:solidFill>
                            <a:srgbClr val="004C50"/>
                          </a:solidFill>
                          <a:latin typeface="Abadi"/>
                        </a:rPr>
                        <a:t>Es la relación entre los alumnos que permanecen en el sistema educativo (no desertores) y el total de alumnos matriculados en un año lectivo X. Conceptualmente los alumnos que permanecen en el sistema se definen como la sumatoria de los alumnos aprobados del año X y los reprobados del año X que repiten grado inmediatamente en el año X+1.</a:t>
                      </a:r>
                      <a:endParaRPr lang="es-CO" sz="2200" b="0" i="0" u="none" strike="noStrike" kern="1200" noProof="0">
                        <a:solidFill>
                          <a:srgbClr val="000000"/>
                        </a:solidFill>
                        <a:latin typeface="Abadi"/>
                      </a:endParaRPr>
                    </a:p>
                  </a:txBody>
                  <a:tcPr anchor="ctr"/>
                </a:tc>
                <a:tc>
                  <a:txBody>
                    <a:bodyPr/>
                    <a:lstStyle/>
                    <a:p>
                      <a:pPr lvl="0" algn="ctr">
                        <a:lnSpc>
                          <a:spcPct val="100000"/>
                        </a:lnSpc>
                        <a:spcBef>
                          <a:spcPts val="0"/>
                        </a:spcBef>
                        <a:spcAft>
                          <a:spcPts val="0"/>
                        </a:spcAft>
                        <a:buNone/>
                      </a:pPr>
                      <a:r>
                        <a:rPr lang="es-CO" sz="1600" b="0" i="0" u="none" strike="noStrike" noProof="0">
                          <a:solidFill>
                            <a:srgbClr val="C00000"/>
                          </a:solidFill>
                          <a:latin typeface="Abadi"/>
                        </a:rPr>
                        <a:t>96%</a:t>
                      </a:r>
                      <a:endParaRPr lang="es-CO" sz="1600" b="0" i="0" u="none" strike="noStrike" noProof="0">
                        <a:solidFill>
                          <a:srgbClr val="000000"/>
                        </a:solidFill>
                        <a:latin typeface="Abadi"/>
                      </a:endParaRPr>
                    </a:p>
                  </a:txBody>
                  <a:tcPr anchor="ctr"/>
                </a:tc>
                <a:tc>
                  <a:txBody>
                    <a:bodyPr/>
                    <a:lstStyle/>
                    <a:p>
                      <a:pPr lvl="0" algn="ctr">
                        <a:buNone/>
                      </a:pPr>
                      <a:r>
                        <a:rPr lang="es-CO" sz="1600" b="0" i="0" u="none" strike="noStrike" noProof="0">
                          <a:solidFill>
                            <a:srgbClr val="0F3D23"/>
                          </a:solidFill>
                          <a:latin typeface="Abadi"/>
                        </a:rPr>
                        <a:t>ANUAL</a:t>
                      </a:r>
                    </a:p>
                  </a:txBody>
                  <a:tcPr anchor="ctr"/>
                </a:tc>
                <a:extLst>
                  <a:ext uri="{0D108BD9-81ED-4DB2-BD59-A6C34878D82A}">
                    <a16:rowId xmlns:a16="http://schemas.microsoft.com/office/drawing/2014/main" val="561241202"/>
                  </a:ext>
                </a:extLst>
              </a:tr>
            </a:tbl>
          </a:graphicData>
        </a:graphic>
      </p:graphicFrame>
      <p:pic>
        <p:nvPicPr>
          <p:cNvPr id="2" name="Imagen 1">
            <a:extLst>
              <a:ext uri="{FF2B5EF4-FFF2-40B4-BE49-F238E27FC236}">
                <a16:creationId xmlns:a16="http://schemas.microsoft.com/office/drawing/2014/main" id="{31E4A03E-05E1-0F6A-8008-6CDA5E03F7C5}"/>
              </a:ext>
            </a:extLst>
          </p:cNvPr>
          <p:cNvPicPr>
            <a:picLocks noChangeAspect="1"/>
          </p:cNvPicPr>
          <p:nvPr/>
        </p:nvPicPr>
        <p:blipFill>
          <a:blip r:embed="rId3"/>
          <a:stretch>
            <a:fillRect/>
          </a:stretch>
        </p:blipFill>
        <p:spPr>
          <a:xfrm>
            <a:off x="478719" y="320902"/>
            <a:ext cx="804251" cy="756382"/>
          </a:xfrm>
          <a:prstGeom prst="rect">
            <a:avLst/>
          </a:prstGeom>
        </p:spPr>
      </p:pic>
    </p:spTree>
    <p:extLst>
      <p:ext uri="{BB962C8B-B14F-4D97-AF65-F5344CB8AC3E}">
        <p14:creationId xmlns:p14="http://schemas.microsoft.com/office/powerpoint/2010/main" val="1616746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99EF9-EF4C-3B51-AB22-00C09455993D}"/>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0587F26D-8C63-D09F-20DD-16C6C70C25B0}"/>
              </a:ext>
            </a:extLst>
          </p:cNvPr>
          <p:cNvSpPr>
            <a:spLocks noGrp="1"/>
          </p:cNvSpPr>
          <p:nvPr>
            <p:ph type="body" sz="quarter" idx="28"/>
          </p:nvPr>
        </p:nvSpPr>
        <p:spPr>
          <a:xfrm>
            <a:off x="481080" y="1352259"/>
            <a:ext cx="10517370" cy="4866806"/>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7B077ADB-C91A-BBFF-A6F5-0F46E074FF63}"/>
              </a:ext>
            </a:extLst>
          </p:cNvPr>
          <p:cNvSpPr>
            <a:spLocks noGrp="1"/>
          </p:cNvSpPr>
          <p:nvPr>
            <p:ph type="ftr" sz="quarter" idx="52"/>
          </p:nvPr>
        </p:nvSpPr>
        <p:spPr>
          <a:xfrm>
            <a:off x="240401"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CFB43BD4-1F8D-6A2E-EA1A-C0FF637B1417}"/>
              </a:ext>
            </a:extLst>
          </p:cNvPr>
          <p:cNvSpPr>
            <a:spLocks noGrp="1"/>
          </p:cNvSpPr>
          <p:nvPr>
            <p:ph type="sldNum" sz="quarter" idx="53"/>
          </p:nvPr>
        </p:nvSpPr>
        <p:spPr>
          <a:xfrm>
            <a:off x="11370015" y="6491458"/>
            <a:ext cx="458592" cy="365125"/>
          </a:xfrm>
        </p:spPr>
        <p:txBody>
          <a:bodyPr/>
          <a:lstStyle/>
          <a:p>
            <a:fld id="{47FEACEE-25B4-4A2D-B147-27296E36371D}" type="slidenum">
              <a:rPr lang="es-CO" noProof="0" smtClean="0"/>
              <a:pPr/>
              <a:t>14</a:t>
            </a:fld>
            <a:endParaRPr lang="es-CO" noProof="0"/>
          </a:p>
        </p:txBody>
      </p:sp>
      <p:graphicFrame>
        <p:nvGraphicFramePr>
          <p:cNvPr id="8" name="Tabla 7">
            <a:extLst>
              <a:ext uri="{FF2B5EF4-FFF2-40B4-BE49-F238E27FC236}">
                <a16:creationId xmlns:a16="http://schemas.microsoft.com/office/drawing/2014/main" id="{F0687A45-915F-D556-8040-F50C1B31EDFF}"/>
              </a:ext>
            </a:extLst>
          </p:cNvPr>
          <p:cNvGraphicFramePr>
            <a:graphicFrameLocks noGrp="1"/>
          </p:cNvGraphicFramePr>
          <p:nvPr>
            <p:extLst>
              <p:ext uri="{D42A27DB-BD31-4B8C-83A1-F6EECF244321}">
                <p14:modId xmlns:p14="http://schemas.microsoft.com/office/powerpoint/2010/main" val="1863383827"/>
              </p:ext>
            </p:extLst>
          </p:nvPr>
        </p:nvGraphicFramePr>
        <p:xfrm>
          <a:off x="335280" y="137385"/>
          <a:ext cx="11595053" cy="6339396"/>
        </p:xfrm>
        <a:graphic>
          <a:graphicData uri="http://schemas.openxmlformats.org/drawingml/2006/table">
            <a:tbl>
              <a:tblPr firstRow="1" bandRow="1">
                <a:tableStyleId>{5A111915-BE36-4E01-A7E5-04B1672EAD32}</a:tableStyleId>
              </a:tblPr>
              <a:tblGrid>
                <a:gridCol w="2651760">
                  <a:extLst>
                    <a:ext uri="{9D8B030D-6E8A-4147-A177-3AD203B41FA5}">
                      <a16:colId xmlns:a16="http://schemas.microsoft.com/office/drawing/2014/main" val="2831804240"/>
                    </a:ext>
                  </a:extLst>
                </a:gridCol>
                <a:gridCol w="6251312">
                  <a:extLst>
                    <a:ext uri="{9D8B030D-6E8A-4147-A177-3AD203B41FA5}">
                      <a16:colId xmlns:a16="http://schemas.microsoft.com/office/drawing/2014/main" val="2523769780"/>
                    </a:ext>
                  </a:extLst>
                </a:gridCol>
                <a:gridCol w="1324602">
                  <a:extLst>
                    <a:ext uri="{9D8B030D-6E8A-4147-A177-3AD203B41FA5}">
                      <a16:colId xmlns:a16="http://schemas.microsoft.com/office/drawing/2014/main" val="2131004483"/>
                    </a:ext>
                  </a:extLst>
                </a:gridCol>
                <a:gridCol w="1367379">
                  <a:extLst>
                    <a:ext uri="{9D8B030D-6E8A-4147-A177-3AD203B41FA5}">
                      <a16:colId xmlns:a16="http://schemas.microsoft.com/office/drawing/2014/main" val="3707709708"/>
                    </a:ext>
                  </a:extLst>
                </a:gridCol>
              </a:tblGrid>
              <a:tr h="1150979">
                <a:tc gridSpan="4">
                  <a:txBody>
                    <a:bodyPr/>
                    <a:lstStyle/>
                    <a:p>
                      <a:pPr algn="ctr"/>
                      <a:r>
                        <a:rPr lang="es-CO" sz="2400" noProof="0"/>
                        <a:t>                           ÉNFASIS DE POLÍTICA EDUCATIVA E INDICADORES                                      INDICADORES DE GESTIÓN</a:t>
                      </a:r>
                    </a:p>
                  </a:txBody>
                  <a:tcPr>
                    <a:solidFill>
                      <a:srgbClr val="688C43"/>
                    </a:solidFill>
                  </a:tcPr>
                </a:tc>
                <a:tc hMerge="1">
                  <a:txBody>
                    <a:bodyPr/>
                    <a:lstStyle/>
                    <a:p>
                      <a:endParaRPr lang="es-ES"/>
                    </a:p>
                  </a:txBody>
                  <a:tcPr marL="0" marR="0" marT="0" marB="0" horzOverflow="overflow"/>
                </a:tc>
                <a:tc hMerge="1">
                  <a:txBody>
                    <a:bodyPr/>
                    <a:lstStyle/>
                    <a:p>
                      <a:endParaRPr lang="es-ES"/>
                    </a:p>
                  </a:txBody>
                  <a:tcPr marL="0" marR="0" marT="0" marB="0" horzOverflow="overflow"/>
                </a:tc>
                <a:tc hMerge="1">
                  <a:txBody>
                    <a:bodyPr/>
                    <a:lstStyle/>
                    <a:p>
                      <a:endParaRPr lang="es-ES"/>
                    </a:p>
                  </a:txBody>
                  <a:tcPr marL="0" marR="0" marT="0" marB="0" horzOverflow="overflow"/>
                </a:tc>
                <a:extLst>
                  <a:ext uri="{0D108BD9-81ED-4DB2-BD59-A6C34878D82A}">
                    <a16:rowId xmlns:a16="http://schemas.microsoft.com/office/drawing/2014/main" val="2038620046"/>
                  </a:ext>
                </a:extLst>
              </a:tr>
              <a:tr h="1321494">
                <a:tc>
                  <a:txBody>
                    <a:bodyPr/>
                    <a:lstStyle/>
                    <a:p>
                      <a:r>
                        <a:rPr lang="es-CO" sz="2400" b="1" noProof="0">
                          <a:solidFill>
                            <a:srgbClr val="851007"/>
                          </a:solidFill>
                        </a:rPr>
                        <a:t>NOMBRE DEL INDICADOR</a:t>
                      </a:r>
                    </a:p>
                  </a:txBody>
                  <a:tcPr anchor="ctr"/>
                </a:tc>
                <a:tc>
                  <a:txBody>
                    <a:bodyPr/>
                    <a:lstStyle/>
                    <a:p>
                      <a:pPr algn="ctr"/>
                      <a:r>
                        <a:rPr lang="es-CO" sz="2400" b="1" noProof="0">
                          <a:solidFill>
                            <a:srgbClr val="851007"/>
                          </a:solidFill>
                        </a:rPr>
                        <a:t>DESCRIPTORES E INDICADORES</a:t>
                      </a:r>
                    </a:p>
                  </a:txBody>
                  <a:tcPr anchor="ctr"/>
                </a:tc>
                <a:tc>
                  <a:txBody>
                    <a:bodyPr/>
                    <a:lstStyle/>
                    <a:p>
                      <a:r>
                        <a:rPr lang="es-CO" sz="1400" b="1" noProof="0">
                          <a:solidFill>
                            <a:srgbClr val="851007"/>
                          </a:solidFill>
                        </a:rPr>
                        <a:t>FORMA DE CÁLCULO O PREGUNTA A RESPONDER</a:t>
                      </a:r>
                    </a:p>
                  </a:txBody>
                  <a:tcPr anchor="ctr"/>
                </a:tc>
                <a:tc>
                  <a:txBody>
                    <a:bodyPr/>
                    <a:lstStyle/>
                    <a:p>
                      <a:r>
                        <a:rPr lang="es-CO" sz="1400" b="1" noProof="0">
                          <a:solidFill>
                            <a:srgbClr val="851007"/>
                          </a:solidFill>
                        </a:rPr>
                        <a:t>PERIODICIDAD REPORTE</a:t>
                      </a:r>
                    </a:p>
                  </a:txBody>
                  <a:tcPr anchor="ctr"/>
                </a:tc>
                <a:extLst>
                  <a:ext uri="{0D108BD9-81ED-4DB2-BD59-A6C34878D82A}">
                    <a16:rowId xmlns:a16="http://schemas.microsoft.com/office/drawing/2014/main" val="923013948"/>
                  </a:ext>
                </a:extLst>
              </a:tr>
              <a:tr h="1647182">
                <a:tc>
                  <a:txBody>
                    <a:bodyPr/>
                    <a:lstStyle/>
                    <a:p>
                      <a:pPr marL="0" lvl="0" algn="l">
                        <a:lnSpc>
                          <a:spcPct val="100000"/>
                        </a:lnSpc>
                        <a:spcBef>
                          <a:spcPts val="0"/>
                        </a:spcBef>
                        <a:spcAft>
                          <a:spcPts val="0"/>
                        </a:spcAft>
                        <a:buNone/>
                      </a:pPr>
                      <a:r>
                        <a:rPr lang="es-CO" sz="2000" b="1" i="0" u="none" strike="noStrike" kern="1200" noProof="0">
                          <a:solidFill>
                            <a:srgbClr val="C93C03"/>
                          </a:solidFill>
                          <a:latin typeface="Abadi"/>
                        </a:rPr>
                        <a:t>TRASLADADOS  </a:t>
                      </a:r>
                      <a:endParaRPr lang="es-CO" sz="2800" noProof="0">
                        <a:solidFill>
                          <a:srgbClr val="C93C03"/>
                        </a:solidFill>
                      </a:endParaRPr>
                    </a:p>
                  </a:txBody>
                  <a:tcPr anchor="ctr"/>
                </a:tc>
                <a:tc>
                  <a:txBody>
                    <a:bodyPr/>
                    <a:lstStyle/>
                    <a:p>
                      <a:pPr lvl="0" algn="just">
                        <a:lnSpc>
                          <a:spcPct val="100000"/>
                        </a:lnSpc>
                        <a:spcBef>
                          <a:spcPts val="0"/>
                        </a:spcBef>
                        <a:spcAft>
                          <a:spcPts val="0"/>
                        </a:spcAft>
                        <a:buNone/>
                      </a:pPr>
                      <a:r>
                        <a:rPr lang="es-CO" sz="2400" b="0" i="0" u="none" strike="noStrike" kern="1200" noProof="0">
                          <a:solidFill>
                            <a:srgbClr val="004C50"/>
                          </a:solidFill>
                          <a:latin typeface="Abadi"/>
                          <a:ea typeface="+mn-ea"/>
                          <a:cs typeface="+mn-cs"/>
                        </a:rPr>
                        <a:t>Son los alumnos que se encontraban matriculados en un establecimiento educativo y que cambiaron de institución educativa durante el año escolar, por lo tanto, siguen siendo cubiertos por el sistema educativo.</a:t>
                      </a:r>
                    </a:p>
                  </a:txBody>
                  <a:tcPr anchor="ctr"/>
                </a:tc>
                <a:tc>
                  <a:txBody>
                    <a:bodyPr/>
                    <a:lstStyle/>
                    <a:p>
                      <a:pPr lvl="0" algn="ctr">
                        <a:lnSpc>
                          <a:spcPct val="100000"/>
                        </a:lnSpc>
                        <a:spcBef>
                          <a:spcPts val="0"/>
                        </a:spcBef>
                        <a:spcAft>
                          <a:spcPts val="0"/>
                        </a:spcAft>
                        <a:buNone/>
                      </a:pPr>
                      <a:r>
                        <a:rPr lang="es-CO" sz="2000" b="0" i="0" u="none" strike="noStrike" noProof="0">
                          <a:solidFill>
                            <a:srgbClr val="C00000"/>
                          </a:solidFill>
                          <a:latin typeface="Abadi"/>
                        </a:rPr>
                        <a:t>0.6%</a:t>
                      </a:r>
                      <a:endParaRPr lang="es-CO" sz="2000" b="0" i="0" u="none" strike="noStrike" noProof="0">
                        <a:solidFill>
                          <a:srgbClr val="000000"/>
                        </a:solidFill>
                        <a:latin typeface="Abadi"/>
                      </a:endParaRPr>
                    </a:p>
                    <a:p>
                      <a:pPr lvl="0" algn="ctr">
                        <a:buNone/>
                      </a:pPr>
                      <a:endParaRPr lang="es-CO" sz="2000" noProof="0">
                        <a:solidFill>
                          <a:srgbClr val="C00000"/>
                        </a:solidFill>
                      </a:endParaRPr>
                    </a:p>
                  </a:txBody>
                  <a:tcPr anchor="ctr"/>
                </a:tc>
                <a:tc>
                  <a:txBody>
                    <a:bodyPr/>
                    <a:lstStyle/>
                    <a:p>
                      <a:pPr algn="ctr"/>
                      <a:r>
                        <a:rPr lang="es-CO" sz="2000" noProof="0">
                          <a:solidFill>
                            <a:srgbClr val="0F3D23"/>
                          </a:solidFill>
                        </a:rPr>
                        <a:t>SEM</a:t>
                      </a:r>
                    </a:p>
                  </a:txBody>
                  <a:tcPr anchor="ctr"/>
                </a:tc>
                <a:extLst>
                  <a:ext uri="{0D108BD9-81ED-4DB2-BD59-A6C34878D82A}">
                    <a16:rowId xmlns:a16="http://schemas.microsoft.com/office/drawing/2014/main" val="424431655"/>
                  </a:ext>
                </a:extLst>
              </a:tr>
              <a:tr h="1946683">
                <a:tc>
                  <a:txBody>
                    <a:bodyPr/>
                    <a:lstStyle/>
                    <a:p>
                      <a:pPr lvl="0" algn="l">
                        <a:lnSpc>
                          <a:spcPct val="100000"/>
                        </a:lnSpc>
                        <a:spcBef>
                          <a:spcPts val="0"/>
                        </a:spcBef>
                        <a:spcAft>
                          <a:spcPts val="0"/>
                        </a:spcAft>
                        <a:buNone/>
                      </a:pPr>
                      <a:r>
                        <a:rPr lang="es-CO" sz="2000" b="1" i="0" u="none" strike="noStrike" kern="1200" noProof="0">
                          <a:solidFill>
                            <a:srgbClr val="C93C03"/>
                          </a:solidFill>
                          <a:latin typeface="Abadi"/>
                        </a:rPr>
                        <a:t>PORCENTAJE DE PADRES DE FAMILIA QUE PARTICIPAN EN ACTIVIDADES PROGRAMADAS POR LA I.E</a:t>
                      </a:r>
                      <a:endParaRPr lang="es-CO" sz="2000" b="0" i="0" u="none" strike="noStrike" kern="1200" noProof="0">
                        <a:solidFill>
                          <a:srgbClr val="C93C03"/>
                        </a:solidFill>
                        <a:latin typeface="Abadi"/>
                      </a:endParaRPr>
                    </a:p>
                  </a:txBody>
                  <a:tcPr anchor="ctr"/>
                </a:tc>
                <a:tc>
                  <a:txBody>
                    <a:bodyPr/>
                    <a:lstStyle/>
                    <a:p>
                      <a:pPr lvl="0" algn="just">
                        <a:lnSpc>
                          <a:spcPct val="100000"/>
                        </a:lnSpc>
                        <a:spcBef>
                          <a:spcPts val="0"/>
                        </a:spcBef>
                        <a:spcAft>
                          <a:spcPts val="0"/>
                        </a:spcAft>
                        <a:buNone/>
                      </a:pPr>
                      <a:r>
                        <a:rPr lang="es-CO" sz="2400" b="0" i="0" u="none" strike="noStrike" kern="1200" noProof="0">
                          <a:solidFill>
                            <a:srgbClr val="004C50"/>
                          </a:solidFill>
                          <a:latin typeface="Abadi"/>
                        </a:rPr>
                        <a:t>Mide el porcentaje de padres de familia que participan en las actividades programadas por el establecimiento educativo.</a:t>
                      </a:r>
                      <a:endParaRPr lang="es-CO" sz="2400" b="0" i="0" u="none" strike="noStrike" kern="1200" noProof="0">
                        <a:solidFill>
                          <a:srgbClr val="000000"/>
                        </a:solidFill>
                        <a:latin typeface="Abadi"/>
                      </a:endParaRPr>
                    </a:p>
                  </a:txBody>
                  <a:tcPr anchor="ctr"/>
                </a:tc>
                <a:tc>
                  <a:txBody>
                    <a:bodyPr/>
                    <a:lstStyle/>
                    <a:p>
                      <a:pPr lvl="0" algn="ctr">
                        <a:lnSpc>
                          <a:spcPct val="100000"/>
                        </a:lnSpc>
                        <a:spcBef>
                          <a:spcPts val="0"/>
                        </a:spcBef>
                        <a:spcAft>
                          <a:spcPts val="0"/>
                        </a:spcAft>
                        <a:buNone/>
                      </a:pPr>
                      <a:r>
                        <a:rPr lang="es-CO" sz="2000" b="0" i="0" u="none" strike="noStrike" noProof="0">
                          <a:solidFill>
                            <a:srgbClr val="C00000"/>
                          </a:solidFill>
                          <a:latin typeface="Abadi"/>
                        </a:rPr>
                        <a:t>86%</a:t>
                      </a:r>
                      <a:endParaRPr lang="es-CO" sz="2000" b="0" i="0" u="none" strike="noStrike" noProof="0">
                        <a:solidFill>
                          <a:srgbClr val="000000"/>
                        </a:solidFill>
                        <a:latin typeface="Abadi"/>
                      </a:endParaRPr>
                    </a:p>
                  </a:txBody>
                  <a:tcPr anchor="ctr"/>
                </a:tc>
                <a:tc>
                  <a:txBody>
                    <a:bodyPr/>
                    <a:lstStyle/>
                    <a:p>
                      <a:pPr algn="ctr"/>
                      <a:r>
                        <a:rPr lang="es-CO" sz="2000" noProof="0">
                          <a:solidFill>
                            <a:srgbClr val="0F3D23"/>
                          </a:solidFill>
                        </a:rPr>
                        <a:t>SEM</a:t>
                      </a:r>
                    </a:p>
                  </a:txBody>
                  <a:tcPr anchor="ctr"/>
                </a:tc>
                <a:extLst>
                  <a:ext uri="{0D108BD9-81ED-4DB2-BD59-A6C34878D82A}">
                    <a16:rowId xmlns:a16="http://schemas.microsoft.com/office/drawing/2014/main" val="123745359"/>
                  </a:ext>
                </a:extLst>
              </a:tr>
            </a:tbl>
          </a:graphicData>
        </a:graphic>
      </p:graphicFrame>
      <p:pic>
        <p:nvPicPr>
          <p:cNvPr id="2" name="Imagen 1">
            <a:extLst>
              <a:ext uri="{FF2B5EF4-FFF2-40B4-BE49-F238E27FC236}">
                <a16:creationId xmlns:a16="http://schemas.microsoft.com/office/drawing/2014/main" id="{A5ECC1F7-C11C-010D-A387-C8972851D0F4}"/>
              </a:ext>
            </a:extLst>
          </p:cNvPr>
          <p:cNvPicPr>
            <a:picLocks noChangeAspect="1"/>
          </p:cNvPicPr>
          <p:nvPr/>
        </p:nvPicPr>
        <p:blipFill>
          <a:blip r:embed="rId3"/>
          <a:stretch>
            <a:fillRect/>
          </a:stretch>
        </p:blipFill>
        <p:spPr>
          <a:xfrm>
            <a:off x="482734" y="398072"/>
            <a:ext cx="899501" cy="841048"/>
          </a:xfrm>
          <a:prstGeom prst="rect">
            <a:avLst/>
          </a:prstGeom>
        </p:spPr>
      </p:pic>
    </p:spTree>
    <p:extLst>
      <p:ext uri="{BB962C8B-B14F-4D97-AF65-F5344CB8AC3E}">
        <p14:creationId xmlns:p14="http://schemas.microsoft.com/office/powerpoint/2010/main" val="3055844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B09EE-42EE-1895-C566-BCE873BA979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567728D9-C797-186F-D952-A000EBE53B02}"/>
              </a:ext>
            </a:extLst>
          </p:cNvPr>
          <p:cNvSpPr>
            <a:spLocks noGrp="1"/>
          </p:cNvSpPr>
          <p:nvPr>
            <p:ph type="ftr" sz="quarter" idx="52"/>
          </p:nvPr>
        </p:nvSpPr>
        <p:spPr>
          <a:xfrm>
            <a:off x="240401"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DF5C6878-986D-E499-FD21-EF542BAB14F0}"/>
              </a:ext>
            </a:extLst>
          </p:cNvPr>
          <p:cNvSpPr>
            <a:spLocks noGrp="1"/>
          </p:cNvSpPr>
          <p:nvPr>
            <p:ph type="sldNum" sz="quarter" idx="53"/>
          </p:nvPr>
        </p:nvSpPr>
        <p:spPr>
          <a:xfrm>
            <a:off x="11370015" y="6491458"/>
            <a:ext cx="458592" cy="365125"/>
          </a:xfrm>
        </p:spPr>
        <p:txBody>
          <a:bodyPr/>
          <a:lstStyle/>
          <a:p>
            <a:fld id="{47FEACEE-25B4-4A2D-B147-27296E36371D}" type="slidenum">
              <a:rPr lang="es-CO" noProof="0" smtClean="0"/>
              <a:pPr/>
              <a:t>15</a:t>
            </a:fld>
            <a:endParaRPr lang="es-CO" noProof="0"/>
          </a:p>
        </p:txBody>
      </p:sp>
      <p:graphicFrame>
        <p:nvGraphicFramePr>
          <p:cNvPr id="8" name="Tabla 7">
            <a:extLst>
              <a:ext uri="{FF2B5EF4-FFF2-40B4-BE49-F238E27FC236}">
                <a16:creationId xmlns:a16="http://schemas.microsoft.com/office/drawing/2014/main" id="{1A63C147-3F6F-DDAD-DF39-91576B90D8ED}"/>
              </a:ext>
            </a:extLst>
          </p:cNvPr>
          <p:cNvGraphicFramePr>
            <a:graphicFrameLocks noGrp="1"/>
          </p:cNvGraphicFramePr>
          <p:nvPr>
            <p:extLst>
              <p:ext uri="{D42A27DB-BD31-4B8C-83A1-F6EECF244321}">
                <p14:modId xmlns:p14="http://schemas.microsoft.com/office/powerpoint/2010/main" val="2730886290"/>
              </p:ext>
            </p:extLst>
          </p:nvPr>
        </p:nvGraphicFramePr>
        <p:xfrm>
          <a:off x="186713" y="460384"/>
          <a:ext cx="11426166" cy="4866806"/>
        </p:xfrm>
        <a:graphic>
          <a:graphicData uri="http://schemas.openxmlformats.org/drawingml/2006/table">
            <a:tbl>
              <a:tblPr firstRow="1" bandRow="1">
                <a:tableStyleId>{5A111915-BE36-4E01-A7E5-04B1672EAD32}</a:tableStyleId>
              </a:tblPr>
              <a:tblGrid>
                <a:gridCol w="2343141">
                  <a:extLst>
                    <a:ext uri="{9D8B030D-6E8A-4147-A177-3AD203B41FA5}">
                      <a16:colId xmlns:a16="http://schemas.microsoft.com/office/drawing/2014/main" val="2831804240"/>
                    </a:ext>
                  </a:extLst>
                </a:gridCol>
                <a:gridCol w="6319506">
                  <a:extLst>
                    <a:ext uri="{9D8B030D-6E8A-4147-A177-3AD203B41FA5}">
                      <a16:colId xmlns:a16="http://schemas.microsoft.com/office/drawing/2014/main" val="2523769780"/>
                    </a:ext>
                  </a:extLst>
                </a:gridCol>
                <a:gridCol w="1310640">
                  <a:extLst>
                    <a:ext uri="{9D8B030D-6E8A-4147-A177-3AD203B41FA5}">
                      <a16:colId xmlns:a16="http://schemas.microsoft.com/office/drawing/2014/main" val="2131004483"/>
                    </a:ext>
                  </a:extLst>
                </a:gridCol>
                <a:gridCol w="1452879">
                  <a:extLst>
                    <a:ext uri="{9D8B030D-6E8A-4147-A177-3AD203B41FA5}">
                      <a16:colId xmlns:a16="http://schemas.microsoft.com/office/drawing/2014/main" val="3707709708"/>
                    </a:ext>
                  </a:extLst>
                </a:gridCol>
              </a:tblGrid>
              <a:tr h="1029791">
                <a:tc gridSpan="4">
                  <a:txBody>
                    <a:bodyPr/>
                    <a:lstStyle/>
                    <a:p>
                      <a:pPr algn="ctr"/>
                      <a:r>
                        <a:rPr lang="es-CO" sz="2400" noProof="0"/>
                        <a:t>                                     ÉNFASIS DE POLÍTICA EDUCATIVA E INDICADORES                           INDICADORES DE GESTIÓN</a:t>
                      </a:r>
                    </a:p>
                  </a:txBody>
                  <a:tcPr>
                    <a:solidFill>
                      <a:srgbClr val="688C43"/>
                    </a:solidFill>
                  </a:tcPr>
                </a:tc>
                <a:tc hMerge="1">
                  <a:txBody>
                    <a:bodyPr/>
                    <a:lstStyle/>
                    <a:p>
                      <a:endParaRPr lang="es-ES"/>
                    </a:p>
                  </a:txBody>
                  <a:tcPr marL="0" marR="0" marT="0" marB="0" horzOverflow="overflow"/>
                </a:tc>
                <a:tc hMerge="1">
                  <a:txBody>
                    <a:bodyPr/>
                    <a:lstStyle/>
                    <a:p>
                      <a:endParaRPr lang="es-ES"/>
                    </a:p>
                  </a:txBody>
                  <a:tcPr marL="0" marR="0" marT="0" marB="0" horzOverflow="overflow"/>
                </a:tc>
                <a:tc hMerge="1">
                  <a:txBody>
                    <a:bodyPr/>
                    <a:lstStyle/>
                    <a:p>
                      <a:endParaRPr lang="es-ES"/>
                    </a:p>
                  </a:txBody>
                  <a:tcPr marL="0" marR="0" marT="0" marB="0" horzOverflow="overflow"/>
                </a:tc>
                <a:extLst>
                  <a:ext uri="{0D108BD9-81ED-4DB2-BD59-A6C34878D82A}">
                    <a16:rowId xmlns:a16="http://schemas.microsoft.com/office/drawing/2014/main" val="2038620046"/>
                  </a:ext>
                </a:extLst>
              </a:tr>
              <a:tr h="1182353">
                <a:tc>
                  <a:txBody>
                    <a:bodyPr/>
                    <a:lstStyle/>
                    <a:p>
                      <a:r>
                        <a:rPr lang="es-CO" sz="2000" b="1" noProof="0">
                          <a:solidFill>
                            <a:srgbClr val="851007"/>
                          </a:solidFill>
                        </a:rPr>
                        <a:t>NOMBRE DEL INDICADOR</a:t>
                      </a:r>
                    </a:p>
                  </a:txBody>
                  <a:tcPr anchor="ctr"/>
                </a:tc>
                <a:tc>
                  <a:txBody>
                    <a:bodyPr/>
                    <a:lstStyle/>
                    <a:p>
                      <a:pPr algn="ctr"/>
                      <a:r>
                        <a:rPr lang="es-CO" sz="2000" b="1" noProof="0">
                          <a:solidFill>
                            <a:srgbClr val="851007"/>
                          </a:solidFill>
                        </a:rPr>
                        <a:t>DESCRIPTORES E INDICADORES</a:t>
                      </a:r>
                    </a:p>
                  </a:txBody>
                  <a:tcPr anchor="ctr"/>
                </a:tc>
                <a:tc>
                  <a:txBody>
                    <a:bodyPr/>
                    <a:lstStyle/>
                    <a:p>
                      <a:r>
                        <a:rPr lang="es-CO" sz="1600" b="1" noProof="0">
                          <a:solidFill>
                            <a:srgbClr val="851007"/>
                          </a:solidFill>
                        </a:rPr>
                        <a:t>FORMA DE CÁLCULO O PREGUNTA A RESPONDER</a:t>
                      </a:r>
                    </a:p>
                  </a:txBody>
                  <a:tcPr anchor="ctr"/>
                </a:tc>
                <a:tc>
                  <a:txBody>
                    <a:bodyPr/>
                    <a:lstStyle/>
                    <a:p>
                      <a:r>
                        <a:rPr lang="es-CO" sz="1600" b="1" noProof="0">
                          <a:solidFill>
                            <a:srgbClr val="851007"/>
                          </a:solidFill>
                        </a:rPr>
                        <a:t>PERIODICIDAD REPORTE</a:t>
                      </a:r>
                    </a:p>
                  </a:txBody>
                  <a:tcPr anchor="ctr"/>
                </a:tc>
                <a:extLst>
                  <a:ext uri="{0D108BD9-81ED-4DB2-BD59-A6C34878D82A}">
                    <a16:rowId xmlns:a16="http://schemas.microsoft.com/office/drawing/2014/main" val="923013948"/>
                  </a:ext>
                </a:extLst>
              </a:tr>
              <a:tr h="2654662">
                <a:tc>
                  <a:txBody>
                    <a:bodyPr/>
                    <a:lstStyle/>
                    <a:p>
                      <a:pPr lvl="0" algn="l">
                        <a:lnSpc>
                          <a:spcPct val="100000"/>
                        </a:lnSpc>
                        <a:spcBef>
                          <a:spcPts val="0"/>
                        </a:spcBef>
                        <a:spcAft>
                          <a:spcPts val="0"/>
                        </a:spcAft>
                        <a:buNone/>
                      </a:pPr>
                      <a:r>
                        <a:rPr lang="es-CO" sz="2000" b="1" i="0" u="none" strike="noStrike" kern="1200" noProof="0">
                          <a:solidFill>
                            <a:srgbClr val="C93C03"/>
                          </a:solidFill>
                          <a:latin typeface="Abadi"/>
                        </a:rPr>
                        <a:t>PORCENTAJE DE PADRES DE FAMILIA QUE PARTICIPAN EN ACTIVIDADES PROGRAMADAS POR LA I.E</a:t>
                      </a:r>
                    </a:p>
                    <a:p>
                      <a:pPr marL="0" lvl="0" algn="l" defTabSz="914400">
                        <a:lnSpc>
                          <a:spcPct val="100000"/>
                        </a:lnSpc>
                        <a:spcBef>
                          <a:spcPts val="0"/>
                        </a:spcBef>
                        <a:spcAft>
                          <a:spcPts val="0"/>
                        </a:spcAft>
                        <a:buNone/>
                      </a:pPr>
                      <a:endParaRPr lang="es-CO" sz="1600" b="1" u="none" strike="noStrike" kern="1200" noProof="0">
                        <a:solidFill>
                          <a:srgbClr val="004C50"/>
                        </a:solidFill>
                        <a:latin typeface="+mn-lt"/>
                        <a:ea typeface="+mn-ea"/>
                        <a:cs typeface="+mn-cs"/>
                      </a:endParaRPr>
                    </a:p>
                  </a:txBody>
                  <a:tcPr anchor="ctr"/>
                </a:tc>
                <a:tc>
                  <a:txBody>
                    <a:bodyPr/>
                    <a:lstStyle/>
                    <a:p>
                      <a:pPr lvl="0" algn="just">
                        <a:lnSpc>
                          <a:spcPct val="100000"/>
                        </a:lnSpc>
                        <a:spcBef>
                          <a:spcPts val="0"/>
                        </a:spcBef>
                        <a:spcAft>
                          <a:spcPts val="0"/>
                        </a:spcAft>
                        <a:buNone/>
                      </a:pPr>
                      <a:r>
                        <a:rPr lang="es-CO" sz="2800" b="0" i="0" u="none" strike="noStrike" kern="1200" noProof="0">
                          <a:solidFill>
                            <a:srgbClr val="004C50"/>
                          </a:solidFill>
                          <a:latin typeface="Abadi"/>
                        </a:rPr>
                        <a:t>Mide el porcentaje de padres de familia que participan en las actividades programadas por el establecimiento educativo.</a:t>
                      </a:r>
                      <a:endParaRPr lang="es-CO" sz="2800" b="0" i="0" u="none" strike="noStrike" kern="1200" noProof="0">
                        <a:solidFill>
                          <a:srgbClr val="000000"/>
                        </a:solidFill>
                        <a:latin typeface="Abadi"/>
                      </a:endParaRPr>
                    </a:p>
                  </a:txBody>
                  <a:tcPr anchor="ctr"/>
                </a:tc>
                <a:tc>
                  <a:txBody>
                    <a:bodyPr/>
                    <a:lstStyle/>
                    <a:p>
                      <a:pPr lvl="0" algn="ctr">
                        <a:lnSpc>
                          <a:spcPct val="100000"/>
                        </a:lnSpc>
                        <a:spcBef>
                          <a:spcPts val="0"/>
                        </a:spcBef>
                        <a:spcAft>
                          <a:spcPts val="0"/>
                        </a:spcAft>
                        <a:buNone/>
                      </a:pPr>
                      <a:r>
                        <a:rPr lang="es-CO" sz="2000" b="0" i="0" u="none" strike="noStrike" noProof="0">
                          <a:solidFill>
                            <a:srgbClr val="C00000"/>
                          </a:solidFill>
                          <a:latin typeface="Abadi"/>
                        </a:rPr>
                        <a:t>86%</a:t>
                      </a:r>
                      <a:endParaRPr lang="es-CO" sz="2000" b="0" i="0" u="none" strike="noStrike" noProof="0">
                        <a:solidFill>
                          <a:srgbClr val="000000"/>
                        </a:solidFill>
                        <a:latin typeface="Abadi"/>
                      </a:endParaRPr>
                    </a:p>
                    <a:p>
                      <a:pPr lvl="0" algn="ctr">
                        <a:buNone/>
                      </a:pPr>
                      <a:endParaRPr lang="es-CO" sz="2000" noProof="0">
                        <a:solidFill>
                          <a:srgbClr val="C00000"/>
                        </a:solidFill>
                      </a:endParaRPr>
                    </a:p>
                  </a:txBody>
                  <a:tcPr anchor="ctr"/>
                </a:tc>
                <a:tc>
                  <a:txBody>
                    <a:bodyPr/>
                    <a:lstStyle/>
                    <a:p>
                      <a:pPr algn="ctr"/>
                      <a:r>
                        <a:rPr lang="es-CO" sz="2000" noProof="0">
                          <a:solidFill>
                            <a:srgbClr val="0F3D23"/>
                          </a:solidFill>
                        </a:rPr>
                        <a:t>SEM</a:t>
                      </a:r>
                    </a:p>
                  </a:txBody>
                  <a:tcPr anchor="ctr"/>
                </a:tc>
                <a:extLst>
                  <a:ext uri="{0D108BD9-81ED-4DB2-BD59-A6C34878D82A}">
                    <a16:rowId xmlns:a16="http://schemas.microsoft.com/office/drawing/2014/main" val="561241202"/>
                  </a:ext>
                </a:extLst>
              </a:tr>
            </a:tbl>
          </a:graphicData>
        </a:graphic>
      </p:graphicFrame>
      <p:pic>
        <p:nvPicPr>
          <p:cNvPr id="2" name="Imagen 1">
            <a:extLst>
              <a:ext uri="{FF2B5EF4-FFF2-40B4-BE49-F238E27FC236}">
                <a16:creationId xmlns:a16="http://schemas.microsoft.com/office/drawing/2014/main" id="{3F9BC1F9-E438-AB16-7B0A-088CA740B7E3}"/>
              </a:ext>
            </a:extLst>
          </p:cNvPr>
          <p:cNvPicPr>
            <a:picLocks noChangeAspect="1"/>
          </p:cNvPicPr>
          <p:nvPr/>
        </p:nvPicPr>
        <p:blipFill>
          <a:blip r:embed="rId3"/>
          <a:stretch>
            <a:fillRect/>
          </a:stretch>
        </p:blipFill>
        <p:spPr>
          <a:xfrm>
            <a:off x="368568" y="630831"/>
            <a:ext cx="953861" cy="891875"/>
          </a:xfrm>
          <a:prstGeom prst="rect">
            <a:avLst/>
          </a:prstGeom>
        </p:spPr>
      </p:pic>
    </p:spTree>
    <p:extLst>
      <p:ext uri="{BB962C8B-B14F-4D97-AF65-F5344CB8AC3E}">
        <p14:creationId xmlns:p14="http://schemas.microsoft.com/office/powerpoint/2010/main" val="416227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9C041-5656-97D1-7ECB-BCADBD298C2E}"/>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1EB3B961-2CC7-5774-61A7-40E9890584E6}"/>
              </a:ext>
            </a:extLst>
          </p:cNvPr>
          <p:cNvSpPr>
            <a:spLocks noGrp="1"/>
          </p:cNvSpPr>
          <p:nvPr>
            <p:ph type="body" sz="quarter" idx="28"/>
          </p:nvPr>
        </p:nvSpPr>
        <p:spPr>
          <a:xfrm>
            <a:off x="481080" y="1352259"/>
            <a:ext cx="10517370" cy="4866806"/>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17276550-AB4C-2805-7E1B-AA1C1482BEA2}"/>
              </a:ext>
            </a:extLst>
          </p:cNvPr>
          <p:cNvSpPr>
            <a:spLocks noGrp="1"/>
          </p:cNvSpPr>
          <p:nvPr>
            <p:ph type="ftr" sz="quarter" idx="52"/>
          </p:nvPr>
        </p:nvSpPr>
        <p:spPr>
          <a:xfrm>
            <a:off x="328324" y="6493900"/>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3E6523CD-B76E-D1BA-42DA-644791909BCE}"/>
              </a:ext>
            </a:extLst>
          </p:cNvPr>
          <p:cNvSpPr>
            <a:spLocks noGrp="1"/>
          </p:cNvSpPr>
          <p:nvPr>
            <p:ph type="sldNum" sz="quarter" idx="53"/>
          </p:nvPr>
        </p:nvSpPr>
        <p:spPr>
          <a:xfrm>
            <a:off x="11223477" y="6403535"/>
            <a:ext cx="458592" cy="365125"/>
          </a:xfrm>
        </p:spPr>
        <p:txBody>
          <a:bodyPr/>
          <a:lstStyle/>
          <a:p>
            <a:fld id="{47FEACEE-25B4-4A2D-B147-27296E36371D}" type="slidenum">
              <a:rPr lang="es-CO" noProof="0" smtClean="0"/>
              <a:pPr/>
              <a:t>16</a:t>
            </a:fld>
            <a:endParaRPr lang="es-CO" noProof="0"/>
          </a:p>
        </p:txBody>
      </p:sp>
      <p:graphicFrame>
        <p:nvGraphicFramePr>
          <p:cNvPr id="8" name="Tabla 7">
            <a:extLst>
              <a:ext uri="{FF2B5EF4-FFF2-40B4-BE49-F238E27FC236}">
                <a16:creationId xmlns:a16="http://schemas.microsoft.com/office/drawing/2014/main" id="{76FAF8AD-2FC6-1DB4-76B0-4D56B6156C6D}"/>
              </a:ext>
            </a:extLst>
          </p:cNvPr>
          <p:cNvGraphicFramePr>
            <a:graphicFrameLocks noGrp="1"/>
          </p:cNvGraphicFramePr>
          <p:nvPr>
            <p:extLst>
              <p:ext uri="{D42A27DB-BD31-4B8C-83A1-F6EECF244321}">
                <p14:modId xmlns:p14="http://schemas.microsoft.com/office/powerpoint/2010/main" val="2753639971"/>
              </p:ext>
            </p:extLst>
          </p:nvPr>
        </p:nvGraphicFramePr>
        <p:xfrm>
          <a:off x="654538" y="449384"/>
          <a:ext cx="10890237" cy="5921630"/>
        </p:xfrm>
        <a:graphic>
          <a:graphicData uri="http://schemas.openxmlformats.org/drawingml/2006/table">
            <a:tbl>
              <a:tblPr firstRow="1" bandRow="1">
                <a:tableStyleId>{5A111915-BE36-4E01-A7E5-04B1672EAD32}</a:tableStyleId>
              </a:tblPr>
              <a:tblGrid>
                <a:gridCol w="3053862">
                  <a:extLst>
                    <a:ext uri="{9D8B030D-6E8A-4147-A177-3AD203B41FA5}">
                      <a16:colId xmlns:a16="http://schemas.microsoft.com/office/drawing/2014/main" val="2831804240"/>
                    </a:ext>
                  </a:extLst>
                </a:gridCol>
                <a:gridCol w="4224268">
                  <a:extLst>
                    <a:ext uri="{9D8B030D-6E8A-4147-A177-3AD203B41FA5}">
                      <a16:colId xmlns:a16="http://schemas.microsoft.com/office/drawing/2014/main" val="2523769780"/>
                    </a:ext>
                  </a:extLst>
                </a:gridCol>
                <a:gridCol w="1811444">
                  <a:extLst>
                    <a:ext uri="{9D8B030D-6E8A-4147-A177-3AD203B41FA5}">
                      <a16:colId xmlns:a16="http://schemas.microsoft.com/office/drawing/2014/main" val="2131004483"/>
                    </a:ext>
                  </a:extLst>
                </a:gridCol>
                <a:gridCol w="1800663">
                  <a:extLst>
                    <a:ext uri="{9D8B030D-6E8A-4147-A177-3AD203B41FA5}">
                      <a16:colId xmlns:a16="http://schemas.microsoft.com/office/drawing/2014/main" val="3707709708"/>
                    </a:ext>
                  </a:extLst>
                </a:gridCol>
              </a:tblGrid>
              <a:tr h="849701">
                <a:tc gridSpan="4">
                  <a:txBody>
                    <a:bodyPr/>
                    <a:lstStyle/>
                    <a:p>
                      <a:pPr lvl="0" algn="ctr">
                        <a:buNone/>
                      </a:pPr>
                      <a:r>
                        <a:rPr lang="es-CO" sz="2400" noProof="0"/>
                        <a:t>MODELO DE GESTIÓN                                                                                                 INDICADORES DE GESTIÓN</a:t>
                      </a:r>
                    </a:p>
                  </a:txBody>
                  <a:tcPr>
                    <a:solidFill>
                      <a:srgbClr val="688C43"/>
                    </a:solidFill>
                  </a:tcPr>
                </a:tc>
                <a:tc hMerge="1">
                  <a:txBody>
                    <a:bodyPr/>
                    <a:lstStyle/>
                    <a:p>
                      <a:endParaRPr lang="es-ES"/>
                    </a:p>
                  </a:txBody>
                  <a:tcPr marL="0" marR="0" marT="0" marB="0" horzOverflow="overflow"/>
                </a:tc>
                <a:tc hMerge="1">
                  <a:txBody>
                    <a:bodyPr/>
                    <a:lstStyle/>
                    <a:p>
                      <a:endParaRPr lang="es-ES"/>
                    </a:p>
                  </a:txBody>
                  <a:tcPr marL="0" marR="0" marT="0" marB="0" horzOverflow="overflow"/>
                </a:tc>
                <a:tc hMerge="1">
                  <a:txBody>
                    <a:bodyPr/>
                    <a:lstStyle/>
                    <a:p>
                      <a:endParaRPr lang="es-ES"/>
                    </a:p>
                  </a:txBody>
                  <a:tcPr marL="0" marR="0" marT="0" marB="0" horzOverflow="overflow"/>
                </a:tc>
                <a:extLst>
                  <a:ext uri="{0D108BD9-81ED-4DB2-BD59-A6C34878D82A}">
                    <a16:rowId xmlns:a16="http://schemas.microsoft.com/office/drawing/2014/main" val="2038620046"/>
                  </a:ext>
                </a:extLst>
              </a:tr>
              <a:tr h="1045786">
                <a:tc>
                  <a:txBody>
                    <a:bodyPr/>
                    <a:lstStyle/>
                    <a:p>
                      <a:r>
                        <a:rPr lang="es-CO" sz="1800" b="1" noProof="0">
                          <a:solidFill>
                            <a:schemeClr val="accent1">
                              <a:lumMod val="50000"/>
                            </a:schemeClr>
                          </a:solidFill>
                        </a:rPr>
                        <a:t>NOMBRE DEL INDICADOR</a:t>
                      </a:r>
                    </a:p>
                  </a:txBody>
                  <a:tcPr anchor="ctr"/>
                </a:tc>
                <a:tc>
                  <a:txBody>
                    <a:bodyPr/>
                    <a:lstStyle/>
                    <a:p>
                      <a:pPr algn="ctr"/>
                      <a:r>
                        <a:rPr lang="es-CO" sz="1800" b="1" noProof="0">
                          <a:solidFill>
                            <a:schemeClr val="accent1">
                              <a:lumMod val="50000"/>
                            </a:schemeClr>
                          </a:solidFill>
                        </a:rPr>
                        <a:t>DESCRIPTORES E INDICADORES</a:t>
                      </a:r>
                    </a:p>
                  </a:txBody>
                  <a:tcPr anchor="ctr"/>
                </a:tc>
                <a:tc>
                  <a:txBody>
                    <a:bodyPr/>
                    <a:lstStyle/>
                    <a:p>
                      <a:r>
                        <a:rPr lang="es-CO" sz="1800" b="1" noProof="0">
                          <a:solidFill>
                            <a:schemeClr val="accent1">
                              <a:lumMod val="50000"/>
                            </a:schemeClr>
                          </a:solidFill>
                        </a:rPr>
                        <a:t>FORMA DE CÁLCULO O PREGUNTA A RESPONDER</a:t>
                      </a:r>
                    </a:p>
                  </a:txBody>
                  <a:tcPr anchor="ctr"/>
                </a:tc>
                <a:tc>
                  <a:txBody>
                    <a:bodyPr/>
                    <a:lstStyle/>
                    <a:p>
                      <a:r>
                        <a:rPr lang="es-CO" sz="1800" b="1" noProof="0">
                          <a:solidFill>
                            <a:schemeClr val="accent1">
                              <a:lumMod val="50000"/>
                            </a:schemeClr>
                          </a:solidFill>
                        </a:rPr>
                        <a:t>PERIODICIDAD REPORTE</a:t>
                      </a:r>
                    </a:p>
                  </a:txBody>
                  <a:tcPr anchor="ctr"/>
                </a:tc>
                <a:extLst>
                  <a:ext uri="{0D108BD9-81ED-4DB2-BD59-A6C34878D82A}">
                    <a16:rowId xmlns:a16="http://schemas.microsoft.com/office/drawing/2014/main" val="923013948"/>
                  </a:ext>
                </a:extLst>
              </a:tr>
              <a:tr h="1597209">
                <a:tc>
                  <a:txBody>
                    <a:bodyPr/>
                    <a:lstStyle/>
                    <a:p>
                      <a:pPr lvl="0" algn="just">
                        <a:lnSpc>
                          <a:spcPct val="100000"/>
                        </a:lnSpc>
                        <a:spcBef>
                          <a:spcPts val="0"/>
                        </a:spcBef>
                        <a:spcAft>
                          <a:spcPts val="0"/>
                        </a:spcAft>
                        <a:buNone/>
                      </a:pPr>
                      <a:r>
                        <a:rPr lang="es-CO" sz="1800" b="1" i="0" u="none" strike="noStrike" kern="1200" noProof="0">
                          <a:solidFill>
                            <a:srgbClr val="851007"/>
                          </a:solidFill>
                          <a:latin typeface="+mn-lt"/>
                        </a:rPr>
                        <a:t>PORCENTAJE DE EJECUCIÓN DE LOS RECURSOS DE LOS FONDOS DE SERVICIOS EDUCATIVOS POR CONCEPTO DE GASTO</a:t>
                      </a:r>
                    </a:p>
                  </a:txBody>
                  <a:tcPr anchor="ctr"/>
                </a:tc>
                <a:tc>
                  <a:txBody>
                    <a:bodyPr/>
                    <a:lstStyle/>
                    <a:p>
                      <a:pPr lvl="0" algn="ctr">
                        <a:lnSpc>
                          <a:spcPct val="100000"/>
                        </a:lnSpc>
                        <a:spcBef>
                          <a:spcPts val="0"/>
                        </a:spcBef>
                        <a:spcAft>
                          <a:spcPts val="0"/>
                        </a:spcAft>
                        <a:buNone/>
                      </a:pPr>
                      <a:r>
                        <a:rPr lang="es-CO" sz="2400" b="1" i="0" u="none" strike="noStrike" kern="1200" noProof="0">
                          <a:solidFill>
                            <a:srgbClr val="004C50"/>
                          </a:solidFill>
                          <a:latin typeface="+mn-lt"/>
                        </a:rPr>
                        <a:t>Ejecución del presupuesto programado para el año.</a:t>
                      </a:r>
                      <a:endParaRPr lang="es-CO" sz="2400" b="1" noProof="0">
                        <a:latin typeface="+mn-lt"/>
                      </a:endParaRPr>
                    </a:p>
                    <a:p>
                      <a:pPr lvl="0" algn="ctr">
                        <a:lnSpc>
                          <a:spcPct val="100000"/>
                        </a:lnSpc>
                        <a:spcBef>
                          <a:spcPts val="0"/>
                        </a:spcBef>
                        <a:spcAft>
                          <a:spcPts val="0"/>
                        </a:spcAft>
                        <a:buNone/>
                      </a:pPr>
                      <a:endParaRPr lang="es-CO" sz="1600" b="0" i="0" u="none" strike="noStrike" kern="1200" noProof="0">
                        <a:solidFill>
                          <a:srgbClr val="004C50"/>
                        </a:solidFill>
                        <a:latin typeface="+mn-lt"/>
                      </a:endParaRPr>
                    </a:p>
                  </a:txBody>
                  <a:tcPr anchor="ctr"/>
                </a:tc>
                <a:tc>
                  <a:txBody>
                    <a:bodyPr/>
                    <a:lstStyle/>
                    <a:p>
                      <a:pPr lvl="0" algn="ctr">
                        <a:buNone/>
                      </a:pPr>
                      <a:r>
                        <a:rPr lang="es-CO" sz="2000" b="1" i="0" u="none" strike="noStrike" noProof="0">
                          <a:solidFill>
                            <a:schemeClr val="tx1"/>
                          </a:solidFill>
                          <a:latin typeface="Abadi"/>
                        </a:rPr>
                        <a:t>50%</a:t>
                      </a:r>
                    </a:p>
                  </a:txBody>
                  <a:tcPr anchor="ctr"/>
                </a:tc>
                <a:tc>
                  <a:txBody>
                    <a:bodyPr/>
                    <a:lstStyle/>
                    <a:p>
                      <a:pPr lvl="0" algn="ctr">
                        <a:lnSpc>
                          <a:spcPct val="100000"/>
                        </a:lnSpc>
                        <a:spcBef>
                          <a:spcPts val="0"/>
                        </a:spcBef>
                        <a:spcAft>
                          <a:spcPts val="0"/>
                        </a:spcAft>
                        <a:buNone/>
                      </a:pPr>
                      <a:r>
                        <a:rPr lang="es-CO" sz="2000" b="0" i="0" u="none" strike="noStrike" noProof="0">
                          <a:solidFill>
                            <a:srgbClr val="0F3D23"/>
                          </a:solidFill>
                          <a:latin typeface="Abadi"/>
                        </a:rPr>
                        <a:t>SEM</a:t>
                      </a:r>
                      <a:endParaRPr lang="es-ES"/>
                    </a:p>
                    <a:p>
                      <a:pPr lvl="0" algn="ctr">
                        <a:buNone/>
                      </a:pPr>
                      <a:endParaRPr lang="es-CO" sz="2000" noProof="0">
                        <a:solidFill>
                          <a:srgbClr val="0F3D23"/>
                        </a:solidFill>
                      </a:endParaRPr>
                    </a:p>
                  </a:txBody>
                  <a:tcPr anchor="ctr"/>
                </a:tc>
                <a:extLst>
                  <a:ext uri="{0D108BD9-81ED-4DB2-BD59-A6C34878D82A}">
                    <a16:rowId xmlns:a16="http://schemas.microsoft.com/office/drawing/2014/main" val="242795948"/>
                  </a:ext>
                </a:extLst>
              </a:tr>
              <a:tr h="1797441">
                <a:tc>
                  <a:txBody>
                    <a:bodyPr/>
                    <a:lstStyle/>
                    <a:p>
                      <a:pPr lvl="0" algn="l">
                        <a:lnSpc>
                          <a:spcPct val="100000"/>
                        </a:lnSpc>
                        <a:spcBef>
                          <a:spcPts val="0"/>
                        </a:spcBef>
                        <a:spcAft>
                          <a:spcPts val="0"/>
                        </a:spcAft>
                        <a:buNone/>
                      </a:pPr>
                      <a:r>
                        <a:rPr lang="es-CO" sz="1800" b="1" i="0" u="none" strike="noStrike" kern="1200" noProof="0">
                          <a:solidFill>
                            <a:srgbClr val="851007"/>
                          </a:solidFill>
                          <a:latin typeface="+mn-lt"/>
                        </a:rPr>
                        <a:t>PORCENTAJE DE CUMPLIMIENTO DEL PLAN DE MEJORAMIENTO INSTITUCIONAL</a:t>
                      </a:r>
                      <a:endParaRPr lang="es-CO" sz="1400" b="0" i="0" u="none" strike="noStrike" kern="1200" noProof="0">
                        <a:solidFill>
                          <a:srgbClr val="851007"/>
                        </a:solidFill>
                        <a:latin typeface="+mn-lt"/>
                      </a:endParaRPr>
                    </a:p>
                  </a:txBody>
                  <a:tcPr anchor="ctr"/>
                </a:tc>
                <a:tc>
                  <a:txBody>
                    <a:bodyPr/>
                    <a:lstStyle/>
                    <a:p>
                      <a:pPr lvl="0" algn="ctr">
                        <a:lnSpc>
                          <a:spcPct val="100000"/>
                        </a:lnSpc>
                        <a:spcBef>
                          <a:spcPts val="0"/>
                        </a:spcBef>
                        <a:spcAft>
                          <a:spcPts val="0"/>
                        </a:spcAft>
                        <a:buNone/>
                      </a:pPr>
                      <a:r>
                        <a:rPr lang="es-CO" sz="2400" b="1" i="0" u="none" strike="noStrike" kern="1200" noProof="0">
                          <a:solidFill>
                            <a:srgbClr val="004C50"/>
                          </a:solidFill>
                          <a:latin typeface="+mn-lt"/>
                        </a:rPr>
                        <a:t>La relación del cumplimiento del plan de mejoramiento depende de la entidad territorial, MEN e institución.</a:t>
                      </a:r>
                    </a:p>
                    <a:p>
                      <a:pPr lvl="0" algn="ctr">
                        <a:lnSpc>
                          <a:spcPct val="100000"/>
                        </a:lnSpc>
                        <a:spcBef>
                          <a:spcPts val="0"/>
                        </a:spcBef>
                        <a:spcAft>
                          <a:spcPts val="0"/>
                        </a:spcAft>
                        <a:buNone/>
                      </a:pPr>
                      <a:endParaRPr lang="es-CO" sz="2400" b="1" i="0" u="none" strike="noStrike" kern="1200" noProof="0">
                        <a:solidFill>
                          <a:srgbClr val="004C50"/>
                        </a:solidFill>
                        <a:latin typeface="+mn-lt"/>
                      </a:endParaRPr>
                    </a:p>
                    <a:p>
                      <a:pPr lvl="0" algn="ctr">
                        <a:lnSpc>
                          <a:spcPct val="100000"/>
                        </a:lnSpc>
                        <a:spcBef>
                          <a:spcPts val="0"/>
                        </a:spcBef>
                        <a:spcAft>
                          <a:spcPts val="0"/>
                        </a:spcAft>
                        <a:buNone/>
                      </a:pPr>
                      <a:r>
                        <a:rPr lang="es-CO" sz="2400" b="1" i="0" u="none" strike="noStrike" kern="1200" noProof="0">
                          <a:solidFill>
                            <a:srgbClr val="004C50"/>
                          </a:solidFill>
                          <a:latin typeface="+mn-lt"/>
                        </a:rPr>
                        <a:t>Trasferencias SEM- MEN</a:t>
                      </a:r>
                      <a:r>
                        <a:rPr lang="es-CO" sz="2000" b="1" i="0" u="none" strike="noStrike" kern="1200" noProof="0">
                          <a:solidFill>
                            <a:srgbClr val="004C50"/>
                          </a:solidFill>
                          <a:latin typeface="+mn-lt"/>
                        </a:rPr>
                        <a:t>.</a:t>
                      </a:r>
                    </a:p>
                  </a:txBody>
                  <a:tcPr anchor="ctr"/>
                </a:tc>
                <a:tc>
                  <a:txBody>
                    <a:bodyPr/>
                    <a:lstStyle/>
                    <a:p>
                      <a:pPr lvl="0" algn="ctr">
                        <a:lnSpc>
                          <a:spcPct val="100000"/>
                        </a:lnSpc>
                        <a:spcBef>
                          <a:spcPts val="0"/>
                        </a:spcBef>
                        <a:spcAft>
                          <a:spcPts val="0"/>
                        </a:spcAft>
                        <a:buNone/>
                      </a:pPr>
                      <a:r>
                        <a:rPr lang="es-CO" sz="2000" b="0" i="0" u="none" strike="noStrike" noProof="0">
                          <a:solidFill>
                            <a:schemeClr val="tx1"/>
                          </a:solidFill>
                          <a:latin typeface="Abadi"/>
                        </a:rPr>
                        <a:t>32%</a:t>
                      </a:r>
                    </a:p>
                    <a:p>
                      <a:pPr lvl="0" algn="ctr">
                        <a:lnSpc>
                          <a:spcPct val="100000"/>
                        </a:lnSpc>
                        <a:spcBef>
                          <a:spcPts val="0"/>
                        </a:spcBef>
                        <a:spcAft>
                          <a:spcPts val="0"/>
                        </a:spcAft>
                        <a:buNone/>
                      </a:pPr>
                      <a:endParaRPr lang="es-CO" sz="2000" b="0" i="0" u="none" strike="noStrike" noProof="0">
                        <a:solidFill>
                          <a:schemeClr val="tx1"/>
                        </a:solidFill>
                        <a:latin typeface="Abadi"/>
                      </a:endParaRPr>
                    </a:p>
                  </a:txBody>
                  <a:tcPr anchor="ctr"/>
                </a:tc>
                <a:tc>
                  <a:txBody>
                    <a:bodyPr/>
                    <a:lstStyle/>
                    <a:p>
                      <a:pPr lvl="0" algn="ctr">
                        <a:buNone/>
                      </a:pPr>
                      <a:r>
                        <a:rPr lang="es-CO" sz="2000" b="0" i="0" u="none" strike="noStrike" noProof="0">
                          <a:solidFill>
                            <a:srgbClr val="0F3D23"/>
                          </a:solidFill>
                          <a:latin typeface="Abadi"/>
                        </a:rPr>
                        <a:t>SEM</a:t>
                      </a:r>
                    </a:p>
                  </a:txBody>
                  <a:tcPr anchor="ctr"/>
                </a:tc>
                <a:extLst>
                  <a:ext uri="{0D108BD9-81ED-4DB2-BD59-A6C34878D82A}">
                    <a16:rowId xmlns:a16="http://schemas.microsoft.com/office/drawing/2014/main" val="474200629"/>
                  </a:ext>
                </a:extLst>
              </a:tr>
            </a:tbl>
          </a:graphicData>
        </a:graphic>
      </p:graphicFrame>
      <p:pic>
        <p:nvPicPr>
          <p:cNvPr id="2" name="Imagen 1">
            <a:extLst>
              <a:ext uri="{FF2B5EF4-FFF2-40B4-BE49-F238E27FC236}">
                <a16:creationId xmlns:a16="http://schemas.microsoft.com/office/drawing/2014/main" id="{09D6B0FB-B9AF-4E8A-C46E-8D2CE1305ACD}"/>
              </a:ext>
            </a:extLst>
          </p:cNvPr>
          <p:cNvPicPr>
            <a:picLocks noChangeAspect="1"/>
          </p:cNvPicPr>
          <p:nvPr/>
        </p:nvPicPr>
        <p:blipFill>
          <a:blip r:embed="rId3"/>
          <a:stretch>
            <a:fillRect/>
          </a:stretch>
        </p:blipFill>
        <p:spPr>
          <a:xfrm>
            <a:off x="656207" y="514880"/>
            <a:ext cx="899501" cy="841048"/>
          </a:xfrm>
          <a:prstGeom prst="rect">
            <a:avLst/>
          </a:prstGeom>
        </p:spPr>
      </p:pic>
    </p:spTree>
    <p:extLst>
      <p:ext uri="{BB962C8B-B14F-4D97-AF65-F5344CB8AC3E}">
        <p14:creationId xmlns:p14="http://schemas.microsoft.com/office/powerpoint/2010/main" val="3707996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A8D5A-5791-4AC1-11D7-77087D435BE5}"/>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8D2DB573-757E-D1C9-8B14-29BB7FAAABA4}"/>
              </a:ext>
            </a:extLst>
          </p:cNvPr>
          <p:cNvSpPr>
            <a:spLocks noGrp="1"/>
          </p:cNvSpPr>
          <p:nvPr>
            <p:ph type="body" sz="quarter" idx="28"/>
          </p:nvPr>
        </p:nvSpPr>
        <p:spPr>
          <a:xfrm>
            <a:off x="481080" y="1352259"/>
            <a:ext cx="10517370" cy="4866806"/>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A5C7AD56-4F57-7167-7155-5C596F236705}"/>
              </a:ext>
            </a:extLst>
          </p:cNvPr>
          <p:cNvSpPr>
            <a:spLocks noGrp="1"/>
          </p:cNvSpPr>
          <p:nvPr>
            <p:ph type="ftr" sz="quarter" idx="52"/>
          </p:nvPr>
        </p:nvSpPr>
        <p:spPr>
          <a:xfrm>
            <a:off x="328324"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1DAB0A9E-CC7E-3E41-9339-FE0DD2C5F4AD}"/>
              </a:ext>
            </a:extLst>
          </p:cNvPr>
          <p:cNvSpPr>
            <a:spLocks noGrp="1"/>
          </p:cNvSpPr>
          <p:nvPr>
            <p:ph type="sldNum" sz="quarter" idx="53"/>
          </p:nvPr>
        </p:nvSpPr>
        <p:spPr>
          <a:xfrm>
            <a:off x="11624015" y="6491458"/>
            <a:ext cx="458592" cy="365125"/>
          </a:xfrm>
        </p:spPr>
        <p:txBody>
          <a:bodyPr/>
          <a:lstStyle/>
          <a:p>
            <a:fld id="{47FEACEE-25B4-4A2D-B147-27296E36371D}" type="slidenum">
              <a:rPr lang="es-CO" noProof="0" smtClean="0"/>
              <a:pPr/>
              <a:t>17</a:t>
            </a:fld>
            <a:endParaRPr lang="es-CO" noProof="0"/>
          </a:p>
        </p:txBody>
      </p:sp>
      <p:graphicFrame>
        <p:nvGraphicFramePr>
          <p:cNvPr id="8" name="Tabla 7">
            <a:extLst>
              <a:ext uri="{FF2B5EF4-FFF2-40B4-BE49-F238E27FC236}">
                <a16:creationId xmlns:a16="http://schemas.microsoft.com/office/drawing/2014/main" id="{6A13E8D9-9BAE-90F9-7584-9BC195D11EA3}"/>
              </a:ext>
            </a:extLst>
          </p:cNvPr>
          <p:cNvGraphicFramePr>
            <a:graphicFrameLocks noGrp="1"/>
          </p:cNvGraphicFramePr>
          <p:nvPr>
            <p:extLst>
              <p:ext uri="{D42A27DB-BD31-4B8C-83A1-F6EECF244321}">
                <p14:modId xmlns:p14="http://schemas.microsoft.com/office/powerpoint/2010/main" val="1164426794"/>
              </p:ext>
            </p:extLst>
          </p:nvPr>
        </p:nvGraphicFramePr>
        <p:xfrm>
          <a:off x="408679" y="338666"/>
          <a:ext cx="11218326" cy="6094164"/>
        </p:xfrm>
        <a:graphic>
          <a:graphicData uri="http://schemas.openxmlformats.org/drawingml/2006/table">
            <a:tbl>
              <a:tblPr firstRow="1" bandRow="1">
                <a:tableStyleId>{5A111915-BE36-4E01-A7E5-04B1672EAD32}</a:tableStyleId>
              </a:tblPr>
              <a:tblGrid>
                <a:gridCol w="2719916">
                  <a:extLst>
                    <a:ext uri="{9D8B030D-6E8A-4147-A177-3AD203B41FA5}">
                      <a16:colId xmlns:a16="http://schemas.microsoft.com/office/drawing/2014/main" val="2831804240"/>
                    </a:ext>
                  </a:extLst>
                </a:gridCol>
                <a:gridCol w="5799661">
                  <a:extLst>
                    <a:ext uri="{9D8B030D-6E8A-4147-A177-3AD203B41FA5}">
                      <a16:colId xmlns:a16="http://schemas.microsoft.com/office/drawing/2014/main" val="2523769780"/>
                    </a:ext>
                  </a:extLst>
                </a:gridCol>
                <a:gridCol w="1344083">
                  <a:extLst>
                    <a:ext uri="{9D8B030D-6E8A-4147-A177-3AD203B41FA5}">
                      <a16:colId xmlns:a16="http://schemas.microsoft.com/office/drawing/2014/main" val="2131004483"/>
                    </a:ext>
                  </a:extLst>
                </a:gridCol>
                <a:gridCol w="1354666">
                  <a:extLst>
                    <a:ext uri="{9D8B030D-6E8A-4147-A177-3AD203B41FA5}">
                      <a16:colId xmlns:a16="http://schemas.microsoft.com/office/drawing/2014/main" val="3707709708"/>
                    </a:ext>
                  </a:extLst>
                </a:gridCol>
              </a:tblGrid>
              <a:tr h="741415">
                <a:tc gridSpan="4">
                  <a:txBody>
                    <a:bodyPr/>
                    <a:lstStyle/>
                    <a:p>
                      <a:pPr lvl="0" algn="ctr">
                        <a:buNone/>
                      </a:pPr>
                      <a:r>
                        <a:rPr lang="es-CO" sz="2200" noProof="0"/>
                        <a:t>GESTIÓN EDUCATIVA</a:t>
                      </a:r>
                    </a:p>
                  </a:txBody>
                  <a:tcPr>
                    <a:solidFill>
                      <a:srgbClr val="688C43"/>
                    </a:solidFill>
                  </a:tcPr>
                </a:tc>
                <a:tc hMerge="1">
                  <a:txBody>
                    <a:bodyPr/>
                    <a:lstStyle/>
                    <a:p>
                      <a:endParaRPr lang="es-ES"/>
                    </a:p>
                  </a:txBody>
                  <a:tcPr marL="0" marR="0" marT="0" marB="0" horzOverflow="overflow"/>
                </a:tc>
                <a:tc hMerge="1">
                  <a:txBody>
                    <a:bodyPr/>
                    <a:lstStyle/>
                    <a:p>
                      <a:endParaRPr lang="es-ES"/>
                    </a:p>
                  </a:txBody>
                  <a:tcPr marL="0" marR="0" marT="0" marB="0" horzOverflow="overflow"/>
                </a:tc>
                <a:tc hMerge="1">
                  <a:txBody>
                    <a:bodyPr/>
                    <a:lstStyle/>
                    <a:p>
                      <a:endParaRPr lang="es-ES"/>
                    </a:p>
                  </a:txBody>
                  <a:tcPr marL="0" marR="0" marT="0" marB="0" horzOverflow="overflow"/>
                </a:tc>
                <a:extLst>
                  <a:ext uri="{0D108BD9-81ED-4DB2-BD59-A6C34878D82A}">
                    <a16:rowId xmlns:a16="http://schemas.microsoft.com/office/drawing/2014/main" val="2038620046"/>
                  </a:ext>
                </a:extLst>
              </a:tr>
              <a:tr h="903917">
                <a:tc>
                  <a:txBody>
                    <a:bodyPr/>
                    <a:lstStyle/>
                    <a:p>
                      <a:r>
                        <a:rPr lang="es-CO" sz="1500" b="1" noProof="0">
                          <a:solidFill>
                            <a:srgbClr val="0F3D23"/>
                          </a:solidFill>
                        </a:rPr>
                        <a:t>NOMBRE DEL INDICADOR</a:t>
                      </a:r>
                    </a:p>
                  </a:txBody>
                  <a:tcPr anchor="ctr"/>
                </a:tc>
                <a:tc>
                  <a:txBody>
                    <a:bodyPr/>
                    <a:lstStyle/>
                    <a:p>
                      <a:pPr algn="ctr"/>
                      <a:r>
                        <a:rPr lang="es-CO" sz="1500" b="1" noProof="0">
                          <a:solidFill>
                            <a:srgbClr val="0F3D23"/>
                          </a:solidFill>
                        </a:rPr>
                        <a:t>DESCRIPTORES E INDICADORES</a:t>
                      </a:r>
                    </a:p>
                  </a:txBody>
                  <a:tcPr anchor="ctr"/>
                </a:tc>
                <a:tc>
                  <a:txBody>
                    <a:bodyPr/>
                    <a:lstStyle/>
                    <a:p>
                      <a:r>
                        <a:rPr lang="es-CO" sz="1400" b="1" noProof="0">
                          <a:solidFill>
                            <a:srgbClr val="0F3D23"/>
                          </a:solidFill>
                        </a:rPr>
                        <a:t>FORMA DE CÁLCULO O PREGUNTA A RESPONDER</a:t>
                      </a:r>
                    </a:p>
                  </a:txBody>
                  <a:tcPr anchor="ctr"/>
                </a:tc>
                <a:tc>
                  <a:txBody>
                    <a:bodyPr/>
                    <a:lstStyle/>
                    <a:p>
                      <a:r>
                        <a:rPr lang="es-CO" sz="1400" b="1" noProof="0">
                          <a:solidFill>
                            <a:srgbClr val="0F3D23"/>
                          </a:solidFill>
                        </a:rPr>
                        <a:t>PERIODICIDAD REPORTE</a:t>
                      </a:r>
                    </a:p>
                  </a:txBody>
                  <a:tcPr anchor="ctr"/>
                </a:tc>
                <a:extLst>
                  <a:ext uri="{0D108BD9-81ED-4DB2-BD59-A6C34878D82A}">
                    <a16:rowId xmlns:a16="http://schemas.microsoft.com/office/drawing/2014/main" val="923013948"/>
                  </a:ext>
                </a:extLst>
              </a:tr>
              <a:tr h="609383">
                <a:tc>
                  <a:txBody>
                    <a:bodyPr/>
                    <a:lstStyle/>
                    <a:p>
                      <a:pPr lvl="0" algn="l">
                        <a:lnSpc>
                          <a:spcPct val="100000"/>
                        </a:lnSpc>
                        <a:spcBef>
                          <a:spcPts val="0"/>
                        </a:spcBef>
                        <a:spcAft>
                          <a:spcPts val="0"/>
                        </a:spcAft>
                        <a:buNone/>
                      </a:pPr>
                      <a:r>
                        <a:rPr lang="es-CO" sz="1400" b="1" i="0" u="none" strike="noStrike" kern="1200" noProof="0">
                          <a:solidFill>
                            <a:srgbClr val="004C50"/>
                          </a:solidFill>
                          <a:latin typeface="Abadi"/>
                        </a:rPr>
                        <a:t>CUMPLIMIENTO DE METAS P.E.I.</a:t>
                      </a:r>
                      <a:endParaRPr lang="es-CO" sz="1400" b="0" i="0" u="none" strike="noStrike" kern="1200" noProof="0">
                        <a:solidFill>
                          <a:srgbClr val="000000"/>
                        </a:solidFill>
                        <a:latin typeface="Abadi"/>
                      </a:endParaRPr>
                    </a:p>
                  </a:txBody>
                  <a:tcPr anchor="ctr"/>
                </a:tc>
                <a:tc>
                  <a:txBody>
                    <a:bodyPr/>
                    <a:lstStyle/>
                    <a:p>
                      <a:pPr lvl="0" algn="just">
                        <a:lnSpc>
                          <a:spcPct val="100000"/>
                        </a:lnSpc>
                        <a:spcBef>
                          <a:spcPts val="0"/>
                        </a:spcBef>
                        <a:spcAft>
                          <a:spcPts val="0"/>
                        </a:spcAft>
                        <a:buNone/>
                      </a:pPr>
                      <a:r>
                        <a:rPr lang="es-CO" sz="1600" b="0" i="0" u="none" strike="noStrike" kern="1200" noProof="0">
                          <a:solidFill>
                            <a:srgbClr val="004C50"/>
                          </a:solidFill>
                          <a:latin typeface="Abadi"/>
                          <a:ea typeface="+mn-ea"/>
                          <a:cs typeface="+mn-cs"/>
                        </a:rPr>
                        <a:t>Corresponde a la ejecución de las metas del Plan Educativo Institucional y los ajustes correspondientes.</a:t>
                      </a:r>
                    </a:p>
                  </a:txBody>
                  <a:tcPr anchor="ctr"/>
                </a:tc>
                <a:tc>
                  <a:txBody>
                    <a:bodyPr/>
                    <a:lstStyle/>
                    <a:p>
                      <a:pPr lvl="0" algn="ctr">
                        <a:buNone/>
                      </a:pPr>
                      <a:r>
                        <a:rPr lang="es-CO" sz="1600" b="0" i="0" u="none" strike="noStrike" noProof="0">
                          <a:solidFill>
                            <a:schemeClr val="tx1"/>
                          </a:solidFill>
                          <a:latin typeface="Abadi"/>
                        </a:rPr>
                        <a:t>45%</a:t>
                      </a:r>
                      <a:endParaRPr lang="es-CO" noProof="0">
                        <a:solidFill>
                          <a:schemeClr val="tx1"/>
                        </a:solidFill>
                      </a:endParaRPr>
                    </a:p>
                  </a:txBody>
                  <a:tcPr anchor="ctr"/>
                </a:tc>
                <a:tc>
                  <a:txBody>
                    <a:bodyPr/>
                    <a:lstStyle/>
                    <a:p>
                      <a:pPr lvl="0" algn="ctr">
                        <a:lnSpc>
                          <a:spcPct val="100000"/>
                        </a:lnSpc>
                        <a:spcBef>
                          <a:spcPts val="0"/>
                        </a:spcBef>
                        <a:spcAft>
                          <a:spcPts val="0"/>
                        </a:spcAft>
                        <a:buNone/>
                      </a:pPr>
                      <a:r>
                        <a:rPr lang="es-CO" sz="1600" b="0" i="0" u="none" strike="noStrike" noProof="0">
                          <a:solidFill>
                            <a:srgbClr val="0F3D23"/>
                          </a:solidFill>
                          <a:latin typeface="Abadi"/>
                        </a:rPr>
                        <a:t>SEM</a:t>
                      </a:r>
                      <a:endParaRPr lang="es-ES"/>
                    </a:p>
                    <a:p>
                      <a:pPr lvl="0" algn="ctr">
                        <a:buNone/>
                      </a:pPr>
                      <a:endParaRPr lang="es-CO" sz="1600" noProof="0">
                        <a:solidFill>
                          <a:srgbClr val="0F3D23"/>
                        </a:solidFill>
                      </a:endParaRPr>
                    </a:p>
                  </a:txBody>
                  <a:tcPr anchor="ctr"/>
                </a:tc>
                <a:extLst>
                  <a:ext uri="{0D108BD9-81ED-4DB2-BD59-A6C34878D82A}">
                    <a16:rowId xmlns:a16="http://schemas.microsoft.com/office/drawing/2014/main" val="242795948"/>
                  </a:ext>
                </a:extLst>
              </a:tr>
              <a:tr h="1492990">
                <a:tc>
                  <a:txBody>
                    <a:bodyPr/>
                    <a:lstStyle/>
                    <a:p>
                      <a:pPr lvl="0" algn="l">
                        <a:lnSpc>
                          <a:spcPct val="100000"/>
                        </a:lnSpc>
                        <a:spcBef>
                          <a:spcPts val="0"/>
                        </a:spcBef>
                        <a:spcAft>
                          <a:spcPts val="0"/>
                        </a:spcAft>
                        <a:buNone/>
                      </a:pPr>
                      <a:r>
                        <a:rPr lang="es-CO" sz="1400" b="1" i="0" u="none" strike="noStrike" kern="1200" noProof="0">
                          <a:solidFill>
                            <a:srgbClr val="004C50"/>
                          </a:solidFill>
                          <a:latin typeface="Abadi"/>
                        </a:rPr>
                        <a:t>FUNCIONAMIENTO DEL GOBIERNO ESCOLAR</a:t>
                      </a:r>
                    </a:p>
                    <a:p>
                      <a:pPr marL="0" lvl="0" algn="l">
                        <a:lnSpc>
                          <a:spcPct val="100000"/>
                        </a:lnSpc>
                        <a:spcBef>
                          <a:spcPts val="0"/>
                        </a:spcBef>
                        <a:spcAft>
                          <a:spcPts val="0"/>
                        </a:spcAft>
                        <a:buNone/>
                      </a:pPr>
                      <a:endParaRPr lang="es-CO" sz="1400" b="1" i="0" u="none" strike="noStrike" kern="1200" noProof="0">
                        <a:solidFill>
                          <a:srgbClr val="004C50"/>
                        </a:solidFill>
                        <a:latin typeface="Abadi"/>
                      </a:endParaRPr>
                    </a:p>
                  </a:txBody>
                  <a:tcPr anchor="ctr"/>
                </a:tc>
                <a:tc>
                  <a:txBody>
                    <a:bodyPr/>
                    <a:lstStyle/>
                    <a:p>
                      <a:pPr lvl="0" algn="just">
                        <a:lnSpc>
                          <a:spcPct val="100000"/>
                        </a:lnSpc>
                        <a:spcBef>
                          <a:spcPts val="0"/>
                        </a:spcBef>
                        <a:spcAft>
                          <a:spcPts val="0"/>
                        </a:spcAft>
                        <a:buNone/>
                      </a:pPr>
                      <a:r>
                        <a:rPr lang="es-CO" sz="1600" b="0" i="0" u="none" strike="noStrike" kern="1200" noProof="0">
                          <a:solidFill>
                            <a:srgbClr val="004C50"/>
                          </a:solidFill>
                          <a:latin typeface="Abadi"/>
                          <a:ea typeface="+mn-ea"/>
                          <a:cs typeface="+mn-cs"/>
                        </a:rPr>
                        <a:t>Corresponde al número de veces que se reúne el Consejo Directivo, Consejo Académico, Consejo Estudiantil, Consejo de Padres de Familia durante al año lectivo de la última vigencia.</a:t>
                      </a:r>
                    </a:p>
                    <a:p>
                      <a:pPr lvl="0" algn="just">
                        <a:lnSpc>
                          <a:spcPct val="100000"/>
                        </a:lnSpc>
                        <a:spcBef>
                          <a:spcPts val="0"/>
                        </a:spcBef>
                        <a:spcAft>
                          <a:spcPts val="0"/>
                        </a:spcAft>
                        <a:buNone/>
                      </a:pPr>
                      <a:r>
                        <a:rPr lang="es-CO" sz="1600" b="0" i="0" u="none" strike="noStrike" kern="1200" noProof="0">
                          <a:solidFill>
                            <a:srgbClr val="004C50"/>
                          </a:solidFill>
                          <a:latin typeface="Abadi"/>
                          <a:ea typeface="+mn-ea"/>
                          <a:cs typeface="+mn-cs"/>
                        </a:rPr>
                        <a:t>Cada reunión tiene un acta y se explica las principales decisiones.</a:t>
                      </a:r>
                    </a:p>
                  </a:txBody>
                  <a:tcPr anchor="ctr"/>
                </a:tc>
                <a:tc>
                  <a:txBody>
                    <a:bodyPr/>
                    <a:lstStyle/>
                    <a:p>
                      <a:pPr lvl="0" algn="ctr">
                        <a:lnSpc>
                          <a:spcPct val="100000"/>
                        </a:lnSpc>
                        <a:spcBef>
                          <a:spcPts val="0"/>
                        </a:spcBef>
                        <a:spcAft>
                          <a:spcPts val="0"/>
                        </a:spcAft>
                        <a:buNone/>
                      </a:pPr>
                      <a:r>
                        <a:rPr lang="es-CO" sz="1600" b="0" i="0" u="none" strike="noStrike" noProof="0">
                          <a:solidFill>
                            <a:schemeClr val="tx1"/>
                          </a:solidFill>
                          <a:latin typeface="Abadi"/>
                        </a:rPr>
                        <a:t>12</a:t>
                      </a:r>
                    </a:p>
                    <a:p>
                      <a:pPr lvl="0" algn="ctr">
                        <a:lnSpc>
                          <a:spcPct val="100000"/>
                        </a:lnSpc>
                        <a:spcBef>
                          <a:spcPts val="0"/>
                        </a:spcBef>
                        <a:spcAft>
                          <a:spcPts val="0"/>
                        </a:spcAft>
                        <a:buNone/>
                      </a:pPr>
                      <a:endParaRPr lang="es-CO" sz="1600" b="0" i="0" u="none" strike="noStrike" noProof="0">
                        <a:solidFill>
                          <a:schemeClr val="tx1"/>
                        </a:solidFill>
                        <a:latin typeface="Abadi"/>
                      </a:endParaRPr>
                    </a:p>
                  </a:txBody>
                  <a:tcPr anchor="ctr"/>
                </a:tc>
                <a:tc>
                  <a:txBody>
                    <a:bodyPr/>
                    <a:lstStyle/>
                    <a:p>
                      <a:pPr lvl="0" algn="ctr">
                        <a:buNone/>
                      </a:pPr>
                      <a:r>
                        <a:rPr lang="es-CO" sz="1600" b="0" i="0" u="none" strike="noStrike" noProof="0">
                          <a:solidFill>
                            <a:srgbClr val="0F3D23"/>
                          </a:solidFill>
                          <a:latin typeface="Abadi"/>
                        </a:rPr>
                        <a:t>SEM</a:t>
                      </a:r>
                    </a:p>
                  </a:txBody>
                  <a:tcPr anchor="ctr"/>
                </a:tc>
                <a:extLst>
                  <a:ext uri="{0D108BD9-81ED-4DB2-BD59-A6C34878D82A}">
                    <a16:rowId xmlns:a16="http://schemas.microsoft.com/office/drawing/2014/main" val="474200629"/>
                  </a:ext>
                </a:extLst>
              </a:tr>
              <a:tr h="771884">
                <a:tc>
                  <a:txBody>
                    <a:bodyPr/>
                    <a:lstStyle/>
                    <a:p>
                      <a:pPr marL="0" lvl="0" algn="l">
                        <a:lnSpc>
                          <a:spcPct val="100000"/>
                        </a:lnSpc>
                        <a:spcBef>
                          <a:spcPts val="0"/>
                        </a:spcBef>
                        <a:spcAft>
                          <a:spcPts val="0"/>
                        </a:spcAft>
                        <a:buNone/>
                      </a:pPr>
                      <a:r>
                        <a:rPr lang="es-CO" sz="1400" b="1" i="0" u="none" strike="noStrike" kern="1200" noProof="0">
                          <a:solidFill>
                            <a:srgbClr val="004C50"/>
                          </a:solidFill>
                          <a:latin typeface="Abadi"/>
                        </a:rPr>
                        <a:t>ALIANZAS CON INSTITUCIONES DEL ORDEN DEPARTAMENTAL, NACIONAL E INTERNACIONAL</a:t>
                      </a:r>
                      <a:endParaRPr lang="es-CO" noProof="0"/>
                    </a:p>
                  </a:txBody>
                  <a:tcPr anchor="ctr"/>
                </a:tc>
                <a:tc>
                  <a:txBody>
                    <a:bodyPr/>
                    <a:lstStyle/>
                    <a:p>
                      <a:pPr lvl="0" algn="just">
                        <a:lnSpc>
                          <a:spcPct val="100000"/>
                        </a:lnSpc>
                        <a:spcBef>
                          <a:spcPts val="0"/>
                        </a:spcBef>
                        <a:spcAft>
                          <a:spcPts val="0"/>
                        </a:spcAft>
                        <a:buNone/>
                      </a:pPr>
                      <a:r>
                        <a:rPr lang="es-CO" sz="1600" b="0" i="0" u="none" strike="noStrike" kern="1200" noProof="0">
                          <a:solidFill>
                            <a:srgbClr val="004C50"/>
                          </a:solidFill>
                          <a:latin typeface="Abadi"/>
                          <a:ea typeface="+mn-ea"/>
                          <a:cs typeface="+mn-cs"/>
                        </a:rPr>
                        <a:t>Corresponde a alianzas con Instituciones que fortalecen el cumplimiento de la Misión Institucional</a:t>
                      </a:r>
                    </a:p>
                  </a:txBody>
                  <a:tcPr anchor="ctr"/>
                </a:tc>
                <a:tc>
                  <a:txBody>
                    <a:bodyPr/>
                    <a:lstStyle/>
                    <a:p>
                      <a:pPr lvl="0" algn="ctr">
                        <a:lnSpc>
                          <a:spcPct val="100000"/>
                        </a:lnSpc>
                        <a:spcBef>
                          <a:spcPts val="0"/>
                        </a:spcBef>
                        <a:spcAft>
                          <a:spcPts val="0"/>
                        </a:spcAft>
                        <a:buNone/>
                      </a:pPr>
                      <a:r>
                        <a:rPr lang="es-CO" sz="1600" b="0" i="0" u="none" strike="noStrike" noProof="0">
                          <a:solidFill>
                            <a:schemeClr val="tx1"/>
                          </a:solidFill>
                          <a:latin typeface="Abadi"/>
                        </a:rPr>
                        <a:t>55%</a:t>
                      </a:r>
                    </a:p>
                    <a:p>
                      <a:pPr lvl="0" algn="ctr">
                        <a:buNone/>
                      </a:pPr>
                      <a:endParaRPr lang="es-CO" sz="1600" noProof="0">
                        <a:solidFill>
                          <a:schemeClr val="tx1"/>
                        </a:solidFill>
                      </a:endParaRPr>
                    </a:p>
                  </a:txBody>
                  <a:tcPr anchor="ctr"/>
                </a:tc>
                <a:tc>
                  <a:txBody>
                    <a:bodyPr/>
                    <a:lstStyle/>
                    <a:p>
                      <a:pPr lvl="0" algn="ctr">
                        <a:buNone/>
                      </a:pPr>
                      <a:r>
                        <a:rPr lang="es-CO" sz="1600" noProof="0">
                          <a:solidFill>
                            <a:srgbClr val="0F3D23"/>
                          </a:solidFill>
                        </a:rPr>
                        <a:t>SEM</a:t>
                      </a:r>
                    </a:p>
                  </a:txBody>
                  <a:tcPr anchor="ctr"/>
                </a:tc>
                <a:extLst>
                  <a:ext uri="{0D108BD9-81ED-4DB2-BD59-A6C34878D82A}">
                    <a16:rowId xmlns:a16="http://schemas.microsoft.com/office/drawing/2014/main" val="424431655"/>
                  </a:ext>
                </a:extLst>
              </a:tr>
              <a:tr h="710946">
                <a:tc>
                  <a:txBody>
                    <a:bodyPr/>
                    <a:lstStyle/>
                    <a:p>
                      <a:pPr lvl="0" algn="l">
                        <a:lnSpc>
                          <a:spcPct val="100000"/>
                        </a:lnSpc>
                        <a:spcBef>
                          <a:spcPts val="0"/>
                        </a:spcBef>
                        <a:spcAft>
                          <a:spcPts val="0"/>
                        </a:spcAft>
                        <a:buNone/>
                      </a:pPr>
                      <a:r>
                        <a:rPr lang="es-CO" sz="1400" b="1" i="0" u="none" strike="noStrike" kern="1200" noProof="0">
                          <a:solidFill>
                            <a:srgbClr val="004C50"/>
                          </a:solidFill>
                          <a:latin typeface="Abadi"/>
                        </a:rPr>
                        <a:t>PERTINENCIA DEL MANUAL DE CONVIVENCIA</a:t>
                      </a:r>
                    </a:p>
                  </a:txBody>
                  <a:tcPr anchor="ctr"/>
                </a:tc>
                <a:tc>
                  <a:txBody>
                    <a:bodyPr/>
                    <a:lstStyle/>
                    <a:p>
                      <a:pPr lvl="0" algn="just">
                        <a:lnSpc>
                          <a:spcPct val="100000"/>
                        </a:lnSpc>
                        <a:spcBef>
                          <a:spcPts val="0"/>
                        </a:spcBef>
                        <a:spcAft>
                          <a:spcPts val="0"/>
                        </a:spcAft>
                        <a:buNone/>
                      </a:pPr>
                      <a:r>
                        <a:rPr lang="es-CO" sz="1600" b="0" i="0" u="none" strike="noStrike" kern="1200" noProof="0">
                          <a:solidFill>
                            <a:srgbClr val="004C50"/>
                          </a:solidFill>
                          <a:latin typeface="Abadi"/>
                        </a:rPr>
                        <a:t>Se trata de informar LA PERTINENCIA del Manual de convivencia o la necesidad de realizar ajustes.</a:t>
                      </a:r>
                      <a:endParaRPr lang="es-CO" sz="1600" b="0" i="0" u="none" strike="noStrike" kern="1200" noProof="0">
                        <a:solidFill>
                          <a:srgbClr val="000000"/>
                        </a:solidFill>
                        <a:latin typeface="Abadi"/>
                      </a:endParaRPr>
                    </a:p>
                  </a:txBody>
                  <a:tcPr anchor="ctr"/>
                </a:tc>
                <a:tc>
                  <a:txBody>
                    <a:bodyPr/>
                    <a:lstStyle/>
                    <a:p>
                      <a:pPr lvl="0" algn="ctr">
                        <a:lnSpc>
                          <a:spcPct val="100000"/>
                        </a:lnSpc>
                        <a:spcBef>
                          <a:spcPts val="0"/>
                        </a:spcBef>
                        <a:spcAft>
                          <a:spcPts val="0"/>
                        </a:spcAft>
                        <a:buNone/>
                      </a:pPr>
                      <a:r>
                        <a:rPr lang="es-CO" sz="1600" b="0" i="0" u="none" strike="noStrike" noProof="0">
                          <a:solidFill>
                            <a:schemeClr val="tx1"/>
                          </a:solidFill>
                          <a:latin typeface="Abadi"/>
                        </a:rPr>
                        <a:t>85%</a:t>
                      </a:r>
                    </a:p>
                    <a:p>
                      <a:pPr lvl="0" algn="ctr">
                        <a:buNone/>
                      </a:pPr>
                      <a:endParaRPr lang="es-CO" sz="1600" noProof="0">
                        <a:solidFill>
                          <a:schemeClr val="tx1"/>
                        </a:solidFill>
                      </a:endParaRPr>
                    </a:p>
                  </a:txBody>
                  <a:tcPr anchor="ctr"/>
                </a:tc>
                <a:tc>
                  <a:txBody>
                    <a:bodyPr/>
                    <a:lstStyle/>
                    <a:p>
                      <a:pPr lvl="0" algn="ctr">
                        <a:buNone/>
                      </a:pPr>
                      <a:r>
                        <a:rPr lang="es-CO" sz="1600" noProof="0">
                          <a:solidFill>
                            <a:srgbClr val="0F3D23"/>
                          </a:solidFill>
                        </a:rPr>
                        <a:t>SEM</a:t>
                      </a:r>
                    </a:p>
                  </a:txBody>
                  <a:tcPr anchor="ctr"/>
                </a:tc>
                <a:extLst>
                  <a:ext uri="{0D108BD9-81ED-4DB2-BD59-A6C34878D82A}">
                    <a16:rowId xmlns:a16="http://schemas.microsoft.com/office/drawing/2014/main" val="561241202"/>
                  </a:ext>
                </a:extLst>
              </a:tr>
              <a:tr h="822666">
                <a:tc>
                  <a:txBody>
                    <a:bodyPr/>
                    <a:lstStyle/>
                    <a:p>
                      <a:pPr marL="0" lvl="0" algn="l" defTabSz="914400" rtl="0" eaLnBrk="1" latinLnBrk="0" hangingPunct="1">
                        <a:lnSpc>
                          <a:spcPct val="100000"/>
                        </a:lnSpc>
                        <a:spcBef>
                          <a:spcPts val="0"/>
                        </a:spcBef>
                        <a:spcAft>
                          <a:spcPts val="0"/>
                        </a:spcAft>
                        <a:buNone/>
                      </a:pPr>
                      <a:r>
                        <a:rPr lang="es-CO" sz="1400" b="1" i="0" u="none" strike="noStrike" kern="1200" noProof="0">
                          <a:solidFill>
                            <a:srgbClr val="004C50"/>
                          </a:solidFill>
                          <a:latin typeface="Abadi"/>
                          <a:ea typeface="+mn-ea"/>
                          <a:cs typeface="+mn-cs"/>
                        </a:rPr>
                        <a:t>PROYECTOS PEDAGÓGICOS</a:t>
                      </a:r>
                    </a:p>
                    <a:p>
                      <a:pPr marL="0" lvl="0" algn="l" defTabSz="914400">
                        <a:lnSpc>
                          <a:spcPct val="100000"/>
                        </a:lnSpc>
                        <a:spcBef>
                          <a:spcPts val="0"/>
                        </a:spcBef>
                        <a:spcAft>
                          <a:spcPts val="0"/>
                        </a:spcAft>
                        <a:buNone/>
                      </a:pPr>
                      <a:endParaRPr lang="es-CO" sz="1400" b="1" u="none" strike="noStrike" kern="1200" noProof="0">
                        <a:solidFill>
                          <a:srgbClr val="004C50"/>
                        </a:solidFill>
                        <a:latin typeface="+mn-lt"/>
                        <a:ea typeface="+mn-ea"/>
                        <a:cs typeface="+mn-cs"/>
                      </a:endParaRPr>
                    </a:p>
                  </a:txBody>
                  <a:tcPr anchor="ctr"/>
                </a:tc>
                <a:tc>
                  <a:txBody>
                    <a:bodyPr/>
                    <a:lstStyle/>
                    <a:p>
                      <a:pPr marL="0" lvl="0" algn="l" defTabSz="914400" rtl="0" eaLnBrk="1" latinLnBrk="0" hangingPunct="1">
                        <a:lnSpc>
                          <a:spcPct val="100000"/>
                        </a:lnSpc>
                        <a:spcBef>
                          <a:spcPts val="0"/>
                        </a:spcBef>
                        <a:spcAft>
                          <a:spcPts val="0"/>
                        </a:spcAft>
                        <a:buNone/>
                      </a:pPr>
                      <a:r>
                        <a:rPr lang="es-CO" sz="1600" b="0" i="0" u="none" strike="noStrike" kern="1200" noProof="0">
                          <a:solidFill>
                            <a:srgbClr val="004C50"/>
                          </a:solidFill>
                          <a:latin typeface="Abadi"/>
                          <a:ea typeface="+mn-ea"/>
                          <a:cs typeface="+mn-cs"/>
                        </a:rPr>
                        <a:t>Corresponde a los proyectos pedagógicos que implementan el Plan de Estudios</a:t>
                      </a:r>
                    </a:p>
                  </a:txBody>
                  <a:tcPr anchor="ctr"/>
                </a:tc>
                <a:tc>
                  <a:txBody>
                    <a:bodyPr/>
                    <a:lstStyle/>
                    <a:p>
                      <a:pPr lvl="0" algn="ctr">
                        <a:buNone/>
                      </a:pPr>
                      <a:r>
                        <a:rPr lang="es-CO" sz="1600" noProof="0">
                          <a:solidFill>
                            <a:schemeClr val="tx1"/>
                          </a:solidFill>
                        </a:rPr>
                        <a:t>35%</a:t>
                      </a:r>
                    </a:p>
                  </a:txBody>
                  <a:tcPr anchor="ctr"/>
                </a:tc>
                <a:tc>
                  <a:txBody>
                    <a:bodyPr/>
                    <a:lstStyle/>
                    <a:p>
                      <a:pPr lvl="0" algn="ctr">
                        <a:buNone/>
                      </a:pPr>
                      <a:r>
                        <a:rPr lang="es-CO" sz="1600" noProof="0">
                          <a:solidFill>
                            <a:srgbClr val="0F3D23"/>
                          </a:solidFill>
                        </a:rPr>
                        <a:t>SEM</a:t>
                      </a:r>
                    </a:p>
                  </a:txBody>
                  <a:tcPr anchor="ctr"/>
                </a:tc>
                <a:extLst>
                  <a:ext uri="{0D108BD9-81ED-4DB2-BD59-A6C34878D82A}">
                    <a16:rowId xmlns:a16="http://schemas.microsoft.com/office/drawing/2014/main" val="3288172141"/>
                  </a:ext>
                </a:extLst>
              </a:tr>
            </a:tbl>
          </a:graphicData>
        </a:graphic>
      </p:graphicFrame>
      <p:pic>
        <p:nvPicPr>
          <p:cNvPr id="2" name="Imagen 1">
            <a:extLst>
              <a:ext uri="{FF2B5EF4-FFF2-40B4-BE49-F238E27FC236}">
                <a16:creationId xmlns:a16="http://schemas.microsoft.com/office/drawing/2014/main" id="{EF440169-C713-0DED-B957-8EF29731FEC3}"/>
              </a:ext>
            </a:extLst>
          </p:cNvPr>
          <p:cNvPicPr>
            <a:picLocks noChangeAspect="1"/>
          </p:cNvPicPr>
          <p:nvPr/>
        </p:nvPicPr>
        <p:blipFill>
          <a:blip r:embed="rId3"/>
          <a:stretch>
            <a:fillRect/>
          </a:stretch>
        </p:blipFill>
        <p:spPr>
          <a:xfrm>
            <a:off x="328938" y="334963"/>
            <a:ext cx="899501" cy="841048"/>
          </a:xfrm>
          <a:prstGeom prst="rect">
            <a:avLst/>
          </a:prstGeom>
        </p:spPr>
      </p:pic>
    </p:spTree>
    <p:extLst>
      <p:ext uri="{BB962C8B-B14F-4D97-AF65-F5344CB8AC3E}">
        <p14:creationId xmlns:p14="http://schemas.microsoft.com/office/powerpoint/2010/main" val="1888439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287C9-77F9-E098-1074-1022692176CC}"/>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DF76A97D-413B-1F08-5C7A-60FE89196858}"/>
              </a:ext>
            </a:extLst>
          </p:cNvPr>
          <p:cNvSpPr>
            <a:spLocks noGrp="1"/>
          </p:cNvSpPr>
          <p:nvPr>
            <p:ph type="body" sz="quarter" idx="28"/>
          </p:nvPr>
        </p:nvSpPr>
        <p:spPr>
          <a:xfrm>
            <a:off x="481080" y="1352259"/>
            <a:ext cx="10517370" cy="4866806"/>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6B368E12-0335-8C27-A40F-2EB686D8D3AF}"/>
              </a:ext>
            </a:extLst>
          </p:cNvPr>
          <p:cNvSpPr>
            <a:spLocks noGrp="1"/>
          </p:cNvSpPr>
          <p:nvPr>
            <p:ph type="ftr" sz="quarter" idx="52"/>
          </p:nvPr>
        </p:nvSpPr>
        <p:spPr>
          <a:xfrm>
            <a:off x="328324"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A2328E00-568D-2F6B-2A73-A03E0D36F24D}"/>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18</a:t>
            </a:fld>
            <a:endParaRPr lang="es-CO" noProof="0"/>
          </a:p>
        </p:txBody>
      </p:sp>
      <p:graphicFrame>
        <p:nvGraphicFramePr>
          <p:cNvPr id="8" name="Tabla 7">
            <a:extLst>
              <a:ext uri="{FF2B5EF4-FFF2-40B4-BE49-F238E27FC236}">
                <a16:creationId xmlns:a16="http://schemas.microsoft.com/office/drawing/2014/main" id="{5D887BC7-7FD0-43EF-9989-1ACD30EB9661}"/>
              </a:ext>
            </a:extLst>
          </p:cNvPr>
          <p:cNvGraphicFramePr>
            <a:graphicFrameLocks noGrp="1"/>
          </p:cNvGraphicFramePr>
          <p:nvPr>
            <p:extLst>
              <p:ext uri="{D42A27DB-BD31-4B8C-83A1-F6EECF244321}">
                <p14:modId xmlns:p14="http://schemas.microsoft.com/office/powerpoint/2010/main" val="1883122484"/>
              </p:ext>
            </p:extLst>
          </p:nvPr>
        </p:nvGraphicFramePr>
        <p:xfrm>
          <a:off x="552287" y="299101"/>
          <a:ext cx="11218317" cy="6110551"/>
        </p:xfrm>
        <a:graphic>
          <a:graphicData uri="http://schemas.openxmlformats.org/drawingml/2006/table">
            <a:tbl>
              <a:tblPr firstRow="1" bandRow="1">
                <a:tableStyleId>{5A111915-BE36-4E01-A7E5-04B1672EAD32}</a:tableStyleId>
              </a:tblPr>
              <a:tblGrid>
                <a:gridCol w="2508250">
                  <a:extLst>
                    <a:ext uri="{9D8B030D-6E8A-4147-A177-3AD203B41FA5}">
                      <a16:colId xmlns:a16="http://schemas.microsoft.com/office/drawing/2014/main" val="2831804240"/>
                    </a:ext>
                  </a:extLst>
                </a:gridCol>
                <a:gridCol w="4677833">
                  <a:extLst>
                    <a:ext uri="{9D8B030D-6E8A-4147-A177-3AD203B41FA5}">
                      <a16:colId xmlns:a16="http://schemas.microsoft.com/office/drawing/2014/main" val="2523769780"/>
                    </a:ext>
                  </a:extLst>
                </a:gridCol>
                <a:gridCol w="2677570">
                  <a:extLst>
                    <a:ext uri="{9D8B030D-6E8A-4147-A177-3AD203B41FA5}">
                      <a16:colId xmlns:a16="http://schemas.microsoft.com/office/drawing/2014/main" val="2131004483"/>
                    </a:ext>
                  </a:extLst>
                </a:gridCol>
                <a:gridCol w="1354664">
                  <a:extLst>
                    <a:ext uri="{9D8B030D-6E8A-4147-A177-3AD203B41FA5}">
                      <a16:colId xmlns:a16="http://schemas.microsoft.com/office/drawing/2014/main" val="3707709708"/>
                    </a:ext>
                  </a:extLst>
                </a:gridCol>
              </a:tblGrid>
              <a:tr h="741415">
                <a:tc gridSpan="4">
                  <a:txBody>
                    <a:bodyPr/>
                    <a:lstStyle/>
                    <a:p>
                      <a:pPr algn="ctr"/>
                      <a:r>
                        <a:rPr lang="es-CO" sz="2200" noProof="0"/>
                        <a:t>GESTIÓN EDUCATIVA</a:t>
                      </a:r>
                    </a:p>
                  </a:txBody>
                  <a:tcPr anchor="ctr">
                    <a:solidFill>
                      <a:srgbClr val="688C43"/>
                    </a:solidFill>
                  </a:tcPr>
                </a:tc>
                <a:tc hMerge="1">
                  <a:txBody>
                    <a:bodyPr/>
                    <a:lstStyle/>
                    <a:p>
                      <a:endParaRPr lang="es-ES"/>
                    </a:p>
                  </a:txBody>
                  <a:tcPr marL="0" marR="0" marT="0" marB="0" horzOverflow="overflow"/>
                </a:tc>
                <a:tc hMerge="1">
                  <a:txBody>
                    <a:bodyPr/>
                    <a:lstStyle/>
                    <a:p>
                      <a:endParaRPr lang="es-ES"/>
                    </a:p>
                  </a:txBody>
                  <a:tcPr marL="0" marR="0" marT="0" marB="0" horzOverflow="overflow"/>
                </a:tc>
                <a:tc hMerge="1">
                  <a:txBody>
                    <a:bodyPr/>
                    <a:lstStyle/>
                    <a:p>
                      <a:endParaRPr lang="es-ES"/>
                    </a:p>
                  </a:txBody>
                  <a:tcPr marL="0" marR="0" marT="0" marB="0" horzOverflow="overflow"/>
                </a:tc>
                <a:extLst>
                  <a:ext uri="{0D108BD9-81ED-4DB2-BD59-A6C34878D82A}">
                    <a16:rowId xmlns:a16="http://schemas.microsoft.com/office/drawing/2014/main" val="2038620046"/>
                  </a:ext>
                </a:extLst>
              </a:tr>
              <a:tr h="762000">
                <a:tc>
                  <a:txBody>
                    <a:bodyPr/>
                    <a:lstStyle/>
                    <a:p>
                      <a:r>
                        <a:rPr lang="es-CO" sz="1500" b="1" noProof="0">
                          <a:solidFill>
                            <a:srgbClr val="0F3D23"/>
                          </a:solidFill>
                        </a:rPr>
                        <a:t>NOMBRE DEL INDICADOR</a:t>
                      </a:r>
                    </a:p>
                  </a:txBody>
                  <a:tcPr anchor="ctr"/>
                </a:tc>
                <a:tc>
                  <a:txBody>
                    <a:bodyPr/>
                    <a:lstStyle/>
                    <a:p>
                      <a:pPr algn="ctr"/>
                      <a:r>
                        <a:rPr lang="es-CO" sz="1500" b="1" noProof="0">
                          <a:solidFill>
                            <a:srgbClr val="0F3D23"/>
                          </a:solidFill>
                        </a:rPr>
                        <a:t>DESCRIPTORES E INDICADORES</a:t>
                      </a:r>
                    </a:p>
                  </a:txBody>
                  <a:tcPr anchor="ctr"/>
                </a:tc>
                <a:tc>
                  <a:txBody>
                    <a:bodyPr/>
                    <a:lstStyle/>
                    <a:p>
                      <a:r>
                        <a:rPr lang="es-CO" sz="1400" b="1" noProof="0">
                          <a:solidFill>
                            <a:srgbClr val="0F3D23"/>
                          </a:solidFill>
                        </a:rPr>
                        <a:t>FORMA DE CÁLCULO O PREGUNTA A RESPONDER</a:t>
                      </a:r>
                    </a:p>
                  </a:txBody>
                  <a:tcPr anchor="ctr"/>
                </a:tc>
                <a:tc>
                  <a:txBody>
                    <a:bodyPr/>
                    <a:lstStyle/>
                    <a:p>
                      <a:r>
                        <a:rPr lang="es-CO" sz="1400" b="1" noProof="0">
                          <a:solidFill>
                            <a:srgbClr val="0F3D23"/>
                          </a:solidFill>
                        </a:rPr>
                        <a:t>PERIODICIDAD REPORTE</a:t>
                      </a:r>
                    </a:p>
                  </a:txBody>
                  <a:tcPr anchor="ctr"/>
                </a:tc>
                <a:extLst>
                  <a:ext uri="{0D108BD9-81ED-4DB2-BD59-A6C34878D82A}">
                    <a16:rowId xmlns:a16="http://schemas.microsoft.com/office/drawing/2014/main" val="923013948"/>
                  </a:ext>
                </a:extLst>
              </a:tr>
              <a:tr h="609383">
                <a:tc>
                  <a:txBody>
                    <a:bodyPr/>
                    <a:lstStyle/>
                    <a:p>
                      <a:pPr lvl="0" algn="l">
                        <a:lnSpc>
                          <a:spcPct val="100000"/>
                        </a:lnSpc>
                        <a:spcBef>
                          <a:spcPts val="0"/>
                        </a:spcBef>
                        <a:spcAft>
                          <a:spcPts val="0"/>
                        </a:spcAft>
                        <a:buNone/>
                      </a:pPr>
                      <a:r>
                        <a:rPr lang="es-CO" sz="1400" b="1" i="0" u="none" strike="noStrike" kern="1200" noProof="0">
                          <a:solidFill>
                            <a:srgbClr val="004C50"/>
                          </a:solidFill>
                          <a:latin typeface="Abadi"/>
                        </a:rPr>
                        <a:t>PROYECTOS DE INVESTIGACIÓN</a:t>
                      </a:r>
                      <a:endParaRPr lang="es-CO" sz="1400" b="0" i="0" u="none" strike="noStrike" kern="1200" noProof="0">
                        <a:solidFill>
                          <a:srgbClr val="000000"/>
                        </a:solidFill>
                        <a:latin typeface="Abadi"/>
                      </a:endParaRPr>
                    </a:p>
                  </a:txBody>
                  <a:tcPr anchor="ctr"/>
                </a:tc>
                <a:tc>
                  <a:txBody>
                    <a:bodyPr/>
                    <a:lstStyle/>
                    <a:p>
                      <a:pPr lvl="0" algn="just">
                        <a:lnSpc>
                          <a:spcPct val="100000"/>
                        </a:lnSpc>
                        <a:spcBef>
                          <a:spcPts val="0"/>
                        </a:spcBef>
                        <a:spcAft>
                          <a:spcPts val="0"/>
                        </a:spcAft>
                        <a:buNone/>
                      </a:pPr>
                      <a:r>
                        <a:rPr lang="es-CO" sz="1600" b="0" i="0" u="none" strike="noStrike" kern="1200" noProof="0">
                          <a:solidFill>
                            <a:srgbClr val="004C50"/>
                          </a:solidFill>
                          <a:latin typeface="Abadi"/>
                          <a:ea typeface="+mn-ea"/>
                          <a:cs typeface="+mn-cs"/>
                        </a:rPr>
                        <a:t>Corresponde a los Proyectos de Investigación realizados por los estudiantes y/o docentes en la última vigencia.</a:t>
                      </a:r>
                    </a:p>
                  </a:txBody>
                  <a:tcPr anchor="ctr"/>
                </a:tc>
                <a:tc>
                  <a:txBody>
                    <a:bodyPr/>
                    <a:lstStyle/>
                    <a:p>
                      <a:pPr lvl="0" algn="ctr">
                        <a:buNone/>
                      </a:pPr>
                      <a:r>
                        <a:rPr lang="es-CO" sz="1600" b="0" i="0" u="none" strike="noStrike" noProof="0">
                          <a:solidFill>
                            <a:schemeClr val="tx1"/>
                          </a:solidFill>
                          <a:latin typeface="Abadi"/>
                        </a:rPr>
                        <a:t>30%</a:t>
                      </a:r>
                      <a:endParaRPr lang="es-CO" b="0" noProof="0">
                        <a:solidFill>
                          <a:schemeClr val="tx1"/>
                        </a:solidFill>
                      </a:endParaRPr>
                    </a:p>
                  </a:txBody>
                  <a:tcPr anchor="ctr"/>
                </a:tc>
                <a:tc>
                  <a:txBody>
                    <a:bodyPr/>
                    <a:lstStyle/>
                    <a:p>
                      <a:pPr lvl="0" algn="ctr">
                        <a:lnSpc>
                          <a:spcPct val="100000"/>
                        </a:lnSpc>
                        <a:spcBef>
                          <a:spcPts val="0"/>
                        </a:spcBef>
                        <a:spcAft>
                          <a:spcPts val="0"/>
                        </a:spcAft>
                        <a:buNone/>
                      </a:pPr>
                      <a:r>
                        <a:rPr lang="es-CO" sz="1600" b="0" i="0" u="none" strike="noStrike" noProof="0">
                          <a:solidFill>
                            <a:srgbClr val="0F3D23"/>
                          </a:solidFill>
                          <a:latin typeface="Abadi"/>
                        </a:rPr>
                        <a:t>SEM</a:t>
                      </a:r>
                    </a:p>
                  </a:txBody>
                  <a:tcPr anchor="ctr"/>
                </a:tc>
                <a:extLst>
                  <a:ext uri="{0D108BD9-81ED-4DB2-BD59-A6C34878D82A}">
                    <a16:rowId xmlns:a16="http://schemas.microsoft.com/office/drawing/2014/main" val="242795948"/>
                  </a:ext>
                </a:extLst>
              </a:tr>
              <a:tr h="582083">
                <a:tc>
                  <a:txBody>
                    <a:bodyPr/>
                    <a:lstStyle/>
                    <a:p>
                      <a:pPr lvl="0" algn="l">
                        <a:lnSpc>
                          <a:spcPct val="100000"/>
                        </a:lnSpc>
                        <a:spcBef>
                          <a:spcPts val="0"/>
                        </a:spcBef>
                        <a:spcAft>
                          <a:spcPts val="0"/>
                        </a:spcAft>
                        <a:buNone/>
                      </a:pPr>
                      <a:r>
                        <a:rPr lang="es-CO" sz="1400" b="1" i="0" u="none" strike="noStrike" kern="1200" noProof="0">
                          <a:solidFill>
                            <a:srgbClr val="004C50"/>
                          </a:solidFill>
                          <a:latin typeface="Abadi"/>
                        </a:rPr>
                        <a:t>EVALUACIÓN DEL PLAN DE ESTUDIOS</a:t>
                      </a:r>
                    </a:p>
                  </a:txBody>
                  <a:tcPr anchor="ctr"/>
                </a:tc>
                <a:tc>
                  <a:txBody>
                    <a:bodyPr/>
                    <a:lstStyle/>
                    <a:p>
                      <a:pPr lvl="0" algn="just">
                        <a:lnSpc>
                          <a:spcPct val="100000"/>
                        </a:lnSpc>
                        <a:spcBef>
                          <a:spcPts val="0"/>
                        </a:spcBef>
                        <a:spcAft>
                          <a:spcPts val="0"/>
                        </a:spcAft>
                        <a:buNone/>
                      </a:pPr>
                      <a:r>
                        <a:rPr lang="es-CO" sz="1600" b="0" i="0" u="none" strike="noStrike" kern="1200" noProof="0">
                          <a:solidFill>
                            <a:srgbClr val="004C50"/>
                          </a:solidFill>
                          <a:latin typeface="Abadi"/>
                          <a:ea typeface="+mn-ea"/>
                          <a:cs typeface="+mn-cs"/>
                        </a:rPr>
                        <a:t>Corresponde a los resultados de la Evaluación del Plan de Estudios realizado en la última vigencia</a:t>
                      </a:r>
                    </a:p>
                  </a:txBody>
                  <a:tcPr anchor="ctr"/>
                </a:tc>
                <a:tc>
                  <a:txBody>
                    <a:bodyPr/>
                    <a:lstStyle/>
                    <a:p>
                      <a:pPr lvl="0" algn="ctr">
                        <a:lnSpc>
                          <a:spcPct val="100000"/>
                        </a:lnSpc>
                        <a:spcBef>
                          <a:spcPts val="0"/>
                        </a:spcBef>
                        <a:spcAft>
                          <a:spcPts val="0"/>
                        </a:spcAft>
                        <a:buNone/>
                      </a:pPr>
                      <a:r>
                        <a:rPr lang="es-CO" sz="1600" b="0" i="0" u="none" strike="noStrike" noProof="0">
                          <a:solidFill>
                            <a:schemeClr val="tx1"/>
                          </a:solidFill>
                          <a:latin typeface="Abadi"/>
                        </a:rPr>
                        <a:t>75%</a:t>
                      </a:r>
                    </a:p>
                    <a:p>
                      <a:pPr lvl="0" algn="ctr">
                        <a:lnSpc>
                          <a:spcPct val="100000"/>
                        </a:lnSpc>
                        <a:spcBef>
                          <a:spcPts val="0"/>
                        </a:spcBef>
                        <a:spcAft>
                          <a:spcPts val="0"/>
                        </a:spcAft>
                        <a:buNone/>
                      </a:pPr>
                      <a:endParaRPr lang="es-CO" sz="1600" b="0" i="0" u="none" strike="noStrike" noProof="0">
                        <a:solidFill>
                          <a:schemeClr val="tx1"/>
                        </a:solidFill>
                        <a:latin typeface="Abadi"/>
                      </a:endParaRPr>
                    </a:p>
                  </a:txBody>
                  <a:tcPr anchor="ctr"/>
                </a:tc>
                <a:tc>
                  <a:txBody>
                    <a:bodyPr/>
                    <a:lstStyle/>
                    <a:p>
                      <a:pPr lvl="0" algn="ctr">
                        <a:buNone/>
                      </a:pPr>
                      <a:r>
                        <a:rPr lang="es-CO" sz="1600" b="0" i="0" u="none" strike="noStrike" noProof="0">
                          <a:solidFill>
                            <a:srgbClr val="0F3D23"/>
                          </a:solidFill>
                          <a:latin typeface="Abadi"/>
                        </a:rPr>
                        <a:t>SEM</a:t>
                      </a:r>
                    </a:p>
                  </a:txBody>
                  <a:tcPr anchor="ctr"/>
                </a:tc>
                <a:extLst>
                  <a:ext uri="{0D108BD9-81ED-4DB2-BD59-A6C34878D82A}">
                    <a16:rowId xmlns:a16="http://schemas.microsoft.com/office/drawing/2014/main" val="474200629"/>
                  </a:ext>
                </a:extLst>
              </a:tr>
              <a:tr h="771884">
                <a:tc>
                  <a:txBody>
                    <a:bodyPr/>
                    <a:lstStyle/>
                    <a:p>
                      <a:pPr marL="0" lvl="0" algn="l">
                        <a:lnSpc>
                          <a:spcPct val="100000"/>
                        </a:lnSpc>
                        <a:spcBef>
                          <a:spcPts val="0"/>
                        </a:spcBef>
                        <a:spcAft>
                          <a:spcPts val="0"/>
                        </a:spcAft>
                        <a:buNone/>
                      </a:pPr>
                      <a:r>
                        <a:rPr lang="es-CO" sz="1400" b="1" i="0" u="none" strike="noStrike" kern="1200" noProof="0">
                          <a:solidFill>
                            <a:srgbClr val="004C50"/>
                          </a:solidFill>
                          <a:latin typeface="Abadi"/>
                        </a:rPr>
                        <a:t>PERTINENCIA Y MEJORAMIENTO CONTINUO DEL SISTEMA INSTIUCIONAL DE EVALUACIÓN</a:t>
                      </a:r>
                    </a:p>
                  </a:txBody>
                  <a:tcPr anchor="ctr"/>
                </a:tc>
                <a:tc>
                  <a:txBody>
                    <a:bodyPr/>
                    <a:lstStyle/>
                    <a:p>
                      <a:pPr lvl="0" algn="just">
                        <a:lnSpc>
                          <a:spcPct val="100000"/>
                        </a:lnSpc>
                        <a:spcBef>
                          <a:spcPts val="0"/>
                        </a:spcBef>
                        <a:spcAft>
                          <a:spcPts val="0"/>
                        </a:spcAft>
                        <a:buNone/>
                      </a:pPr>
                      <a:r>
                        <a:rPr lang="es-CO" sz="1600" b="0" i="0" u="none" strike="noStrike" kern="1200" noProof="0">
                          <a:solidFill>
                            <a:srgbClr val="004C50"/>
                          </a:solidFill>
                          <a:latin typeface="Abadi"/>
                          <a:ea typeface="+mn-ea"/>
                          <a:cs typeface="+mn-cs"/>
                        </a:rPr>
                        <a:t>Corresponde a alianzas las conclusiones de la PERTINENCIA Y MEJORAMIENTO CONTÍNUO que considera y aplica la Institución Educativa al Sistema Institucional de Evaluación. SIEE</a:t>
                      </a:r>
                    </a:p>
                  </a:txBody>
                  <a:tcPr anchor="ctr"/>
                </a:tc>
                <a:tc>
                  <a:txBody>
                    <a:bodyPr/>
                    <a:lstStyle/>
                    <a:p>
                      <a:pPr lvl="0" algn="ctr">
                        <a:lnSpc>
                          <a:spcPct val="100000"/>
                        </a:lnSpc>
                        <a:spcBef>
                          <a:spcPts val="0"/>
                        </a:spcBef>
                        <a:spcAft>
                          <a:spcPts val="0"/>
                        </a:spcAft>
                        <a:buNone/>
                      </a:pPr>
                      <a:r>
                        <a:rPr lang="es-CO" sz="1600" b="0" i="0" u="none" strike="noStrike" noProof="0">
                          <a:solidFill>
                            <a:schemeClr val="tx1"/>
                          </a:solidFill>
                          <a:latin typeface="Abadi"/>
                        </a:rPr>
                        <a:t>98%</a:t>
                      </a:r>
                    </a:p>
                    <a:p>
                      <a:pPr lvl="0" algn="ctr">
                        <a:buNone/>
                      </a:pPr>
                      <a:endParaRPr lang="es-CO" sz="1600" noProof="0">
                        <a:solidFill>
                          <a:schemeClr val="tx1"/>
                        </a:solidFill>
                      </a:endParaRPr>
                    </a:p>
                  </a:txBody>
                  <a:tcPr anchor="ctr"/>
                </a:tc>
                <a:tc>
                  <a:txBody>
                    <a:bodyPr/>
                    <a:lstStyle/>
                    <a:p>
                      <a:pPr lvl="0" algn="ctr">
                        <a:buNone/>
                      </a:pPr>
                      <a:r>
                        <a:rPr lang="es-CO" sz="1600" noProof="0">
                          <a:solidFill>
                            <a:srgbClr val="0F3D23"/>
                          </a:solidFill>
                        </a:rPr>
                        <a:t>SEM</a:t>
                      </a:r>
                    </a:p>
                  </a:txBody>
                  <a:tcPr anchor="ctr"/>
                </a:tc>
                <a:extLst>
                  <a:ext uri="{0D108BD9-81ED-4DB2-BD59-A6C34878D82A}">
                    <a16:rowId xmlns:a16="http://schemas.microsoft.com/office/drawing/2014/main" val="424431655"/>
                  </a:ext>
                </a:extLst>
              </a:tr>
              <a:tr h="1312333">
                <a:tc>
                  <a:txBody>
                    <a:bodyPr/>
                    <a:lstStyle/>
                    <a:p>
                      <a:pPr lvl="0" algn="l">
                        <a:lnSpc>
                          <a:spcPct val="100000"/>
                        </a:lnSpc>
                        <a:spcBef>
                          <a:spcPts val="0"/>
                        </a:spcBef>
                        <a:spcAft>
                          <a:spcPts val="0"/>
                        </a:spcAft>
                        <a:buNone/>
                      </a:pPr>
                      <a:r>
                        <a:rPr lang="es-CO" sz="1400" b="1" i="0" u="none" strike="noStrike" kern="1200" noProof="0">
                          <a:solidFill>
                            <a:srgbClr val="004C50"/>
                          </a:solidFill>
                          <a:latin typeface="Abadi"/>
                        </a:rPr>
                        <a:t>PROGRAMAS PARA APOYAR A ESTUDIANES CON DIFICULTADES DE APRENDIZAJE</a:t>
                      </a:r>
                    </a:p>
                  </a:txBody>
                  <a:tcPr anchor="ctr"/>
                </a:tc>
                <a:tc>
                  <a:txBody>
                    <a:bodyPr/>
                    <a:lstStyle/>
                    <a:p>
                      <a:pPr lvl="0" algn="just">
                        <a:lnSpc>
                          <a:spcPct val="100000"/>
                        </a:lnSpc>
                        <a:spcBef>
                          <a:spcPts val="0"/>
                        </a:spcBef>
                        <a:spcAft>
                          <a:spcPts val="0"/>
                        </a:spcAft>
                        <a:buNone/>
                      </a:pPr>
                      <a:r>
                        <a:rPr lang="es-CO" sz="1600" b="0" i="0" u="none" strike="noStrike" kern="1200" noProof="0">
                          <a:solidFill>
                            <a:srgbClr val="004C50"/>
                          </a:solidFill>
                          <a:latin typeface="Abadi"/>
                        </a:rPr>
                        <a:t>Corresponde a los programas que la Institución Educativa aplica para apoyar a los estudiantes con dificultades de aprendizaje.</a:t>
                      </a:r>
                    </a:p>
                  </a:txBody>
                  <a:tcPr anchor="ctr"/>
                </a:tc>
                <a:tc>
                  <a:txBody>
                    <a:bodyPr/>
                    <a:lstStyle/>
                    <a:p>
                      <a:pPr marL="0" lvl="0" algn="just" rtl="0" eaLnBrk="1" latinLnBrk="0" hangingPunct="1">
                        <a:lnSpc>
                          <a:spcPct val="100000"/>
                        </a:lnSpc>
                        <a:spcBef>
                          <a:spcPts val="0"/>
                        </a:spcBef>
                        <a:spcAft>
                          <a:spcPts val="0"/>
                        </a:spcAft>
                        <a:buNone/>
                      </a:pPr>
                      <a:r>
                        <a:rPr lang="es-CO" sz="1600" b="0" i="0" u="none" strike="noStrike" kern="1200" noProof="0">
                          <a:solidFill>
                            <a:srgbClr val="0E3B05"/>
                          </a:solidFill>
                          <a:latin typeface="Abadi"/>
                          <a:ea typeface="+mn-ea"/>
                          <a:cs typeface="+mn-cs"/>
                        </a:rPr>
                        <a:t>Programa de inclusión con cuatro profesionales de apoyo, cuatro intérpretes de señas y dos adultos sordos vinculados</a:t>
                      </a:r>
                      <a:r>
                        <a:rPr lang="es-CO" sz="1600" b="0" i="0" u="none" strike="noStrike" kern="1200" noProof="0">
                          <a:solidFill>
                            <a:schemeClr val="tx1"/>
                          </a:solidFill>
                          <a:latin typeface="Abadi"/>
                          <a:ea typeface="+mn-ea"/>
                          <a:cs typeface="+mn-cs"/>
                        </a:rPr>
                        <a:t>.</a:t>
                      </a:r>
                    </a:p>
                  </a:txBody>
                  <a:tcPr anchor="ctr"/>
                </a:tc>
                <a:tc>
                  <a:txBody>
                    <a:bodyPr/>
                    <a:lstStyle/>
                    <a:p>
                      <a:pPr lvl="0" algn="ctr">
                        <a:buNone/>
                      </a:pPr>
                      <a:r>
                        <a:rPr lang="es-CO" sz="1600" noProof="0">
                          <a:solidFill>
                            <a:srgbClr val="0F3D23"/>
                          </a:solidFill>
                        </a:rPr>
                        <a:t>SEM</a:t>
                      </a:r>
                    </a:p>
                  </a:txBody>
                  <a:tcPr anchor="ctr"/>
                </a:tc>
                <a:extLst>
                  <a:ext uri="{0D108BD9-81ED-4DB2-BD59-A6C34878D82A}">
                    <a16:rowId xmlns:a16="http://schemas.microsoft.com/office/drawing/2014/main" val="561241202"/>
                  </a:ext>
                </a:extLst>
              </a:tr>
              <a:tr h="822666">
                <a:tc>
                  <a:txBody>
                    <a:bodyPr/>
                    <a:lstStyle/>
                    <a:p>
                      <a:pPr marL="0" lvl="0" algn="l" rtl="0" eaLnBrk="1" latinLnBrk="0" hangingPunct="1">
                        <a:lnSpc>
                          <a:spcPct val="100000"/>
                        </a:lnSpc>
                        <a:spcBef>
                          <a:spcPts val="0"/>
                        </a:spcBef>
                        <a:spcAft>
                          <a:spcPts val="0"/>
                        </a:spcAft>
                        <a:buNone/>
                      </a:pPr>
                      <a:r>
                        <a:rPr lang="es-CO" sz="1400" b="1" i="0" u="none" strike="noStrike" kern="1200" noProof="0">
                          <a:solidFill>
                            <a:srgbClr val="004C50"/>
                          </a:solidFill>
                          <a:latin typeface="Abadi"/>
                          <a:ea typeface="+mn-ea"/>
                          <a:cs typeface="+mn-cs"/>
                        </a:rPr>
                        <a:t>JORNADA ESCOLAR</a:t>
                      </a:r>
                    </a:p>
                    <a:p>
                      <a:pPr marL="0" lvl="0" algn="l" defTabSz="914400">
                        <a:lnSpc>
                          <a:spcPct val="100000"/>
                        </a:lnSpc>
                        <a:spcBef>
                          <a:spcPts val="0"/>
                        </a:spcBef>
                        <a:spcAft>
                          <a:spcPts val="0"/>
                        </a:spcAft>
                        <a:buNone/>
                      </a:pPr>
                      <a:endParaRPr lang="es-CO" sz="1400" b="1" u="none" strike="noStrike" kern="1200" noProof="0">
                        <a:solidFill>
                          <a:srgbClr val="004C50"/>
                        </a:solidFill>
                        <a:latin typeface="+mn-lt"/>
                        <a:ea typeface="+mn-ea"/>
                        <a:cs typeface="+mn-cs"/>
                      </a:endParaRPr>
                    </a:p>
                  </a:txBody>
                  <a:tcPr anchor="ctr"/>
                </a:tc>
                <a:tc>
                  <a:txBody>
                    <a:bodyPr/>
                    <a:lstStyle/>
                    <a:p>
                      <a:pPr marL="0" lvl="0" algn="l" rtl="0" eaLnBrk="1" latinLnBrk="0" hangingPunct="1">
                        <a:lnSpc>
                          <a:spcPct val="100000"/>
                        </a:lnSpc>
                        <a:spcBef>
                          <a:spcPts val="0"/>
                        </a:spcBef>
                        <a:spcAft>
                          <a:spcPts val="0"/>
                        </a:spcAft>
                        <a:buNone/>
                      </a:pPr>
                      <a:r>
                        <a:rPr lang="es-CO" sz="1600" b="0" i="0" u="none" strike="noStrike" kern="1200" noProof="0">
                          <a:solidFill>
                            <a:srgbClr val="004C50"/>
                          </a:solidFill>
                          <a:latin typeface="Abadi"/>
                          <a:ea typeface="+mn-ea"/>
                          <a:cs typeface="+mn-cs"/>
                        </a:rPr>
                        <a:t>Corresponde al nivel de cumplimiento de la Jornada Escolar por parte de estudiantes, directivos, administrativos y docentes</a:t>
                      </a:r>
                    </a:p>
                  </a:txBody>
                  <a:tcPr anchor="ctr"/>
                </a:tc>
                <a:tc>
                  <a:txBody>
                    <a:bodyPr/>
                    <a:lstStyle/>
                    <a:p>
                      <a:pPr lvl="0" algn="ctr">
                        <a:buNone/>
                      </a:pPr>
                      <a:r>
                        <a:rPr lang="es-CO" sz="1600" noProof="0">
                          <a:solidFill>
                            <a:schemeClr val="tx1"/>
                          </a:solidFill>
                        </a:rPr>
                        <a:t>95%</a:t>
                      </a:r>
                    </a:p>
                  </a:txBody>
                  <a:tcPr anchor="ctr"/>
                </a:tc>
                <a:tc>
                  <a:txBody>
                    <a:bodyPr/>
                    <a:lstStyle/>
                    <a:p>
                      <a:pPr lvl="0" algn="ctr">
                        <a:buNone/>
                      </a:pPr>
                      <a:r>
                        <a:rPr lang="es-CO" sz="1600" noProof="0">
                          <a:solidFill>
                            <a:srgbClr val="0F3D23"/>
                          </a:solidFill>
                        </a:rPr>
                        <a:t>SEM</a:t>
                      </a:r>
                    </a:p>
                  </a:txBody>
                  <a:tcPr anchor="ctr"/>
                </a:tc>
                <a:extLst>
                  <a:ext uri="{0D108BD9-81ED-4DB2-BD59-A6C34878D82A}">
                    <a16:rowId xmlns:a16="http://schemas.microsoft.com/office/drawing/2014/main" val="3288172141"/>
                  </a:ext>
                </a:extLst>
              </a:tr>
            </a:tbl>
          </a:graphicData>
        </a:graphic>
      </p:graphicFrame>
      <p:pic>
        <p:nvPicPr>
          <p:cNvPr id="2" name="Imagen 1">
            <a:extLst>
              <a:ext uri="{FF2B5EF4-FFF2-40B4-BE49-F238E27FC236}">
                <a16:creationId xmlns:a16="http://schemas.microsoft.com/office/drawing/2014/main" id="{D6189C41-F64A-13F9-5E4C-874B13F7B7A6}"/>
              </a:ext>
            </a:extLst>
          </p:cNvPr>
          <p:cNvPicPr>
            <a:picLocks noChangeAspect="1"/>
          </p:cNvPicPr>
          <p:nvPr/>
        </p:nvPicPr>
        <p:blipFill>
          <a:blip r:embed="rId3"/>
          <a:stretch>
            <a:fillRect/>
          </a:stretch>
        </p:blipFill>
        <p:spPr>
          <a:xfrm>
            <a:off x="548746" y="295039"/>
            <a:ext cx="899501" cy="841048"/>
          </a:xfrm>
          <a:prstGeom prst="rect">
            <a:avLst/>
          </a:prstGeom>
        </p:spPr>
      </p:pic>
    </p:spTree>
    <p:extLst>
      <p:ext uri="{BB962C8B-B14F-4D97-AF65-F5344CB8AC3E}">
        <p14:creationId xmlns:p14="http://schemas.microsoft.com/office/powerpoint/2010/main" val="221084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B7C7F-A784-C748-B42A-61114ABABB91}"/>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167992DF-4AF9-7880-76ED-BC0278B2F98F}"/>
              </a:ext>
            </a:extLst>
          </p:cNvPr>
          <p:cNvSpPr>
            <a:spLocks noGrp="1"/>
          </p:cNvSpPr>
          <p:nvPr>
            <p:ph type="body" sz="quarter" idx="28"/>
          </p:nvPr>
        </p:nvSpPr>
        <p:spPr>
          <a:xfrm>
            <a:off x="481080" y="1352259"/>
            <a:ext cx="10517370" cy="4866806"/>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41B2CE79-AF10-6DA1-7890-D1BB108BAE3B}"/>
              </a:ext>
            </a:extLst>
          </p:cNvPr>
          <p:cNvSpPr>
            <a:spLocks noGrp="1"/>
          </p:cNvSpPr>
          <p:nvPr>
            <p:ph type="ftr" sz="quarter" idx="52"/>
          </p:nvPr>
        </p:nvSpPr>
        <p:spPr>
          <a:xfrm>
            <a:off x="328324" y="6530535"/>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CBE68195-BB08-D407-9964-78DA01764109}"/>
              </a:ext>
            </a:extLst>
          </p:cNvPr>
          <p:cNvSpPr>
            <a:spLocks noGrp="1"/>
          </p:cNvSpPr>
          <p:nvPr>
            <p:ph type="sldNum" sz="quarter" idx="53"/>
          </p:nvPr>
        </p:nvSpPr>
        <p:spPr>
          <a:xfrm>
            <a:off x="11366840" y="6496343"/>
            <a:ext cx="458592" cy="365125"/>
          </a:xfrm>
        </p:spPr>
        <p:txBody>
          <a:bodyPr/>
          <a:lstStyle/>
          <a:p>
            <a:fld id="{47FEACEE-25B4-4A2D-B147-27296E36371D}" type="slidenum">
              <a:rPr lang="es-CO" noProof="0" smtClean="0"/>
              <a:pPr/>
              <a:t>19</a:t>
            </a:fld>
            <a:endParaRPr lang="es-CO" noProof="0"/>
          </a:p>
        </p:txBody>
      </p:sp>
      <p:graphicFrame>
        <p:nvGraphicFramePr>
          <p:cNvPr id="8" name="Tabla 7">
            <a:extLst>
              <a:ext uri="{FF2B5EF4-FFF2-40B4-BE49-F238E27FC236}">
                <a16:creationId xmlns:a16="http://schemas.microsoft.com/office/drawing/2014/main" id="{843BB654-1BA2-36DF-92AD-52AAC0DDE8F6}"/>
              </a:ext>
            </a:extLst>
          </p:cNvPr>
          <p:cNvGraphicFramePr>
            <a:graphicFrameLocks noGrp="1"/>
          </p:cNvGraphicFramePr>
          <p:nvPr>
            <p:extLst>
              <p:ext uri="{D42A27DB-BD31-4B8C-83A1-F6EECF244321}">
                <p14:modId xmlns:p14="http://schemas.microsoft.com/office/powerpoint/2010/main" val="3718545313"/>
              </p:ext>
            </p:extLst>
          </p:nvPr>
        </p:nvGraphicFramePr>
        <p:xfrm>
          <a:off x="601133" y="357716"/>
          <a:ext cx="11218316" cy="6181395"/>
        </p:xfrm>
        <a:graphic>
          <a:graphicData uri="http://schemas.openxmlformats.org/drawingml/2006/table">
            <a:tbl>
              <a:tblPr firstRow="1" bandRow="1">
                <a:tableStyleId>{5A111915-BE36-4E01-A7E5-04B1672EAD32}</a:tableStyleId>
              </a:tblPr>
              <a:tblGrid>
                <a:gridCol w="2508250">
                  <a:extLst>
                    <a:ext uri="{9D8B030D-6E8A-4147-A177-3AD203B41FA5}">
                      <a16:colId xmlns:a16="http://schemas.microsoft.com/office/drawing/2014/main" val="2831804240"/>
                    </a:ext>
                  </a:extLst>
                </a:gridCol>
                <a:gridCol w="4677832">
                  <a:extLst>
                    <a:ext uri="{9D8B030D-6E8A-4147-A177-3AD203B41FA5}">
                      <a16:colId xmlns:a16="http://schemas.microsoft.com/office/drawing/2014/main" val="2523769780"/>
                    </a:ext>
                  </a:extLst>
                </a:gridCol>
                <a:gridCol w="2677570">
                  <a:extLst>
                    <a:ext uri="{9D8B030D-6E8A-4147-A177-3AD203B41FA5}">
                      <a16:colId xmlns:a16="http://schemas.microsoft.com/office/drawing/2014/main" val="2131004483"/>
                    </a:ext>
                  </a:extLst>
                </a:gridCol>
                <a:gridCol w="1354664">
                  <a:extLst>
                    <a:ext uri="{9D8B030D-6E8A-4147-A177-3AD203B41FA5}">
                      <a16:colId xmlns:a16="http://schemas.microsoft.com/office/drawing/2014/main" val="3707709708"/>
                    </a:ext>
                  </a:extLst>
                </a:gridCol>
              </a:tblGrid>
              <a:tr h="741415">
                <a:tc gridSpan="4">
                  <a:txBody>
                    <a:bodyPr/>
                    <a:lstStyle/>
                    <a:p>
                      <a:pPr lvl="0" algn="ctr">
                        <a:buNone/>
                      </a:pPr>
                      <a:r>
                        <a:rPr lang="es-CO" sz="2200" noProof="0"/>
                        <a:t>GESTIÓN DIRECTIVA</a:t>
                      </a:r>
                    </a:p>
                  </a:txBody>
                  <a:tcPr anchor="ctr">
                    <a:solidFill>
                      <a:srgbClr val="688C43"/>
                    </a:solidFill>
                  </a:tcPr>
                </a:tc>
                <a:tc hMerge="1">
                  <a:txBody>
                    <a:bodyPr/>
                    <a:lstStyle/>
                    <a:p>
                      <a:endParaRPr lang="es-ES"/>
                    </a:p>
                  </a:txBody>
                  <a:tcPr marL="0" marR="0" marT="0" marB="0" horzOverflow="overflow"/>
                </a:tc>
                <a:tc hMerge="1">
                  <a:txBody>
                    <a:bodyPr/>
                    <a:lstStyle/>
                    <a:p>
                      <a:endParaRPr lang="es-ES"/>
                    </a:p>
                  </a:txBody>
                  <a:tcPr marL="0" marR="0" marT="0" marB="0" horzOverflow="overflow"/>
                </a:tc>
                <a:tc hMerge="1">
                  <a:txBody>
                    <a:bodyPr/>
                    <a:lstStyle/>
                    <a:p>
                      <a:endParaRPr lang="es-ES"/>
                    </a:p>
                  </a:txBody>
                  <a:tcPr marL="0" marR="0" marT="0" marB="0" horzOverflow="overflow"/>
                </a:tc>
                <a:extLst>
                  <a:ext uri="{0D108BD9-81ED-4DB2-BD59-A6C34878D82A}">
                    <a16:rowId xmlns:a16="http://schemas.microsoft.com/office/drawing/2014/main" val="2038620046"/>
                  </a:ext>
                </a:extLst>
              </a:tr>
              <a:tr h="762000">
                <a:tc>
                  <a:txBody>
                    <a:bodyPr/>
                    <a:lstStyle/>
                    <a:p>
                      <a:r>
                        <a:rPr lang="es-CO" sz="1500" b="1" noProof="0">
                          <a:solidFill>
                            <a:srgbClr val="0F3D23"/>
                          </a:solidFill>
                        </a:rPr>
                        <a:t>NOMBRE DEL INDICADOR</a:t>
                      </a:r>
                    </a:p>
                  </a:txBody>
                  <a:tcPr anchor="ctr"/>
                </a:tc>
                <a:tc>
                  <a:txBody>
                    <a:bodyPr/>
                    <a:lstStyle/>
                    <a:p>
                      <a:pPr algn="ctr"/>
                      <a:r>
                        <a:rPr lang="es-CO" sz="1500" b="1" noProof="0">
                          <a:solidFill>
                            <a:srgbClr val="0F3D23"/>
                          </a:solidFill>
                        </a:rPr>
                        <a:t>DESCRIPTORES E INDICADORES</a:t>
                      </a:r>
                    </a:p>
                  </a:txBody>
                  <a:tcPr anchor="ctr"/>
                </a:tc>
                <a:tc>
                  <a:txBody>
                    <a:bodyPr/>
                    <a:lstStyle/>
                    <a:p>
                      <a:r>
                        <a:rPr lang="es-CO" sz="1400" b="1" noProof="0">
                          <a:solidFill>
                            <a:srgbClr val="0F3D23"/>
                          </a:solidFill>
                        </a:rPr>
                        <a:t>FORMA DE CÁLCULO O PREGUNTA A RESPONDER</a:t>
                      </a:r>
                    </a:p>
                  </a:txBody>
                  <a:tcPr anchor="ctr"/>
                </a:tc>
                <a:tc>
                  <a:txBody>
                    <a:bodyPr/>
                    <a:lstStyle/>
                    <a:p>
                      <a:r>
                        <a:rPr lang="es-CO" sz="1400" b="1" noProof="0">
                          <a:solidFill>
                            <a:srgbClr val="0F3D23"/>
                          </a:solidFill>
                        </a:rPr>
                        <a:t>PERIODICIDAD REPORTE</a:t>
                      </a:r>
                    </a:p>
                  </a:txBody>
                  <a:tcPr anchor="ctr"/>
                </a:tc>
                <a:extLst>
                  <a:ext uri="{0D108BD9-81ED-4DB2-BD59-A6C34878D82A}">
                    <a16:rowId xmlns:a16="http://schemas.microsoft.com/office/drawing/2014/main" val="923013948"/>
                  </a:ext>
                </a:extLst>
              </a:tr>
              <a:tr h="609383">
                <a:tc>
                  <a:txBody>
                    <a:bodyPr/>
                    <a:lstStyle/>
                    <a:p>
                      <a:pPr lvl="0" algn="l">
                        <a:lnSpc>
                          <a:spcPct val="100000"/>
                        </a:lnSpc>
                        <a:spcBef>
                          <a:spcPts val="0"/>
                        </a:spcBef>
                        <a:spcAft>
                          <a:spcPts val="0"/>
                        </a:spcAft>
                        <a:buNone/>
                      </a:pPr>
                      <a:r>
                        <a:rPr lang="es-CO" sz="1400" b="1" i="0" u="none" strike="noStrike" kern="1200" noProof="0">
                          <a:solidFill>
                            <a:srgbClr val="004C50"/>
                          </a:solidFill>
                          <a:latin typeface="Abadi"/>
                        </a:rPr>
                        <a:t>USO DE LA PLANTA FÍSICA POR PARTE DE LA COMUNIDAD</a:t>
                      </a:r>
                      <a:endParaRPr lang="es-CO" noProof="0"/>
                    </a:p>
                  </a:txBody>
                  <a:tcPr anchor="ctr"/>
                </a:tc>
                <a:tc>
                  <a:txBody>
                    <a:bodyPr/>
                    <a:lstStyle/>
                    <a:p>
                      <a:pPr lvl="0" algn="just">
                        <a:lnSpc>
                          <a:spcPct val="100000"/>
                        </a:lnSpc>
                        <a:spcBef>
                          <a:spcPts val="0"/>
                        </a:spcBef>
                        <a:spcAft>
                          <a:spcPts val="0"/>
                        </a:spcAft>
                        <a:buNone/>
                      </a:pPr>
                      <a:r>
                        <a:rPr lang="es-CO" sz="1600" b="0" i="0" u="none" strike="noStrike" kern="1200" noProof="0">
                          <a:solidFill>
                            <a:srgbClr val="004C50"/>
                          </a:solidFill>
                          <a:latin typeface="Abadi"/>
                          <a:ea typeface="+mn-ea"/>
                          <a:cs typeface="+mn-cs"/>
                        </a:rPr>
                        <a:t>Se refiere a las ocasiones en las que la comunidad ha usado espacios de la planta física, en contra jornada por estudiantes. JUEGOS INTERCOLEGIADOS</a:t>
                      </a:r>
                    </a:p>
                  </a:txBody>
                  <a:tcPr anchor="ctr"/>
                </a:tc>
                <a:tc>
                  <a:txBody>
                    <a:bodyPr/>
                    <a:lstStyle/>
                    <a:p>
                      <a:pPr lvl="0" algn="ctr">
                        <a:buNone/>
                      </a:pPr>
                      <a:r>
                        <a:rPr lang="es-CO" sz="1600" b="0" i="0" u="none" strike="noStrike" noProof="0">
                          <a:solidFill>
                            <a:schemeClr val="tx1"/>
                          </a:solidFill>
                          <a:latin typeface="Abadi"/>
                        </a:rPr>
                        <a:t>70%</a:t>
                      </a:r>
                      <a:endParaRPr lang="es-CO" noProof="0">
                        <a:solidFill>
                          <a:schemeClr val="tx1"/>
                        </a:solidFill>
                      </a:endParaRPr>
                    </a:p>
                  </a:txBody>
                  <a:tcPr anchor="ctr"/>
                </a:tc>
                <a:tc>
                  <a:txBody>
                    <a:bodyPr/>
                    <a:lstStyle/>
                    <a:p>
                      <a:pPr lvl="0" algn="ctr">
                        <a:lnSpc>
                          <a:spcPct val="100000"/>
                        </a:lnSpc>
                        <a:spcBef>
                          <a:spcPts val="0"/>
                        </a:spcBef>
                        <a:spcAft>
                          <a:spcPts val="0"/>
                        </a:spcAft>
                        <a:buNone/>
                      </a:pPr>
                      <a:r>
                        <a:rPr lang="es-CO" sz="1600" b="0" i="0" u="none" strike="noStrike" noProof="0">
                          <a:solidFill>
                            <a:srgbClr val="0F3D23"/>
                          </a:solidFill>
                          <a:latin typeface="Abadi"/>
                        </a:rPr>
                        <a:t>SEM</a:t>
                      </a:r>
                    </a:p>
                  </a:txBody>
                  <a:tcPr anchor="ctr"/>
                </a:tc>
                <a:extLst>
                  <a:ext uri="{0D108BD9-81ED-4DB2-BD59-A6C34878D82A}">
                    <a16:rowId xmlns:a16="http://schemas.microsoft.com/office/drawing/2014/main" val="242795948"/>
                  </a:ext>
                </a:extLst>
              </a:tr>
              <a:tr h="582083">
                <a:tc>
                  <a:txBody>
                    <a:bodyPr/>
                    <a:lstStyle/>
                    <a:p>
                      <a:pPr lvl="0" algn="l">
                        <a:lnSpc>
                          <a:spcPct val="100000"/>
                        </a:lnSpc>
                        <a:spcBef>
                          <a:spcPts val="0"/>
                        </a:spcBef>
                        <a:spcAft>
                          <a:spcPts val="0"/>
                        </a:spcAft>
                        <a:buNone/>
                      </a:pPr>
                      <a:r>
                        <a:rPr lang="es-CO" sz="1400" b="1" i="0" u="none" strike="noStrike" kern="1200" noProof="0">
                          <a:solidFill>
                            <a:srgbClr val="004C50"/>
                          </a:solidFill>
                          <a:latin typeface="Abadi"/>
                        </a:rPr>
                        <a:t>PROYECTO DE SERVICIO ESTUDIANTIL</a:t>
                      </a:r>
                    </a:p>
                  </a:txBody>
                  <a:tcPr anchor="ctr"/>
                </a:tc>
                <a:tc>
                  <a:txBody>
                    <a:bodyPr/>
                    <a:lstStyle/>
                    <a:p>
                      <a:pPr lvl="0" algn="just">
                        <a:lnSpc>
                          <a:spcPct val="100000"/>
                        </a:lnSpc>
                        <a:spcBef>
                          <a:spcPts val="0"/>
                        </a:spcBef>
                        <a:spcAft>
                          <a:spcPts val="0"/>
                        </a:spcAft>
                        <a:buNone/>
                      </a:pPr>
                      <a:r>
                        <a:rPr lang="es-CO" sz="1600" b="0" i="0" u="none" strike="noStrike" kern="1200" noProof="0">
                          <a:solidFill>
                            <a:srgbClr val="004C50"/>
                          </a:solidFill>
                          <a:latin typeface="Abadi"/>
                          <a:ea typeface="+mn-ea"/>
                          <a:cs typeface="+mn-cs"/>
                        </a:rPr>
                        <a:t>Se refiere a los resultados de los Proyectos Estudiantiles ejecutados en la última vigencia.</a:t>
                      </a:r>
                    </a:p>
                  </a:txBody>
                  <a:tcPr anchor="ctr"/>
                </a:tc>
                <a:tc>
                  <a:txBody>
                    <a:bodyPr/>
                    <a:lstStyle/>
                    <a:p>
                      <a:pPr lvl="0" algn="ctr">
                        <a:lnSpc>
                          <a:spcPct val="100000"/>
                        </a:lnSpc>
                        <a:spcBef>
                          <a:spcPts val="0"/>
                        </a:spcBef>
                        <a:spcAft>
                          <a:spcPts val="0"/>
                        </a:spcAft>
                        <a:buNone/>
                      </a:pPr>
                      <a:r>
                        <a:rPr lang="es-CO" sz="1600" b="0" i="0" u="none" strike="noStrike" noProof="0">
                          <a:solidFill>
                            <a:schemeClr val="tx1"/>
                          </a:solidFill>
                          <a:latin typeface="Abadi"/>
                        </a:rPr>
                        <a:t>58%</a:t>
                      </a:r>
                    </a:p>
                    <a:p>
                      <a:pPr lvl="0" algn="ctr">
                        <a:lnSpc>
                          <a:spcPct val="100000"/>
                        </a:lnSpc>
                        <a:spcBef>
                          <a:spcPts val="0"/>
                        </a:spcBef>
                        <a:spcAft>
                          <a:spcPts val="0"/>
                        </a:spcAft>
                        <a:buNone/>
                      </a:pPr>
                      <a:endParaRPr lang="es-CO" sz="1600" b="0" i="0" u="none" strike="noStrike" noProof="0">
                        <a:solidFill>
                          <a:schemeClr val="tx1"/>
                        </a:solidFill>
                        <a:latin typeface="Abadi"/>
                      </a:endParaRPr>
                    </a:p>
                  </a:txBody>
                  <a:tcPr anchor="ctr"/>
                </a:tc>
                <a:tc>
                  <a:txBody>
                    <a:bodyPr/>
                    <a:lstStyle/>
                    <a:p>
                      <a:pPr lvl="0" algn="ctr">
                        <a:buNone/>
                      </a:pPr>
                      <a:r>
                        <a:rPr lang="es-CO" sz="1600" b="0" i="0" u="none" strike="noStrike" noProof="0">
                          <a:solidFill>
                            <a:srgbClr val="0F3D23"/>
                          </a:solidFill>
                          <a:latin typeface="Abadi"/>
                        </a:rPr>
                        <a:t>SEM</a:t>
                      </a:r>
                    </a:p>
                  </a:txBody>
                  <a:tcPr anchor="ctr"/>
                </a:tc>
                <a:extLst>
                  <a:ext uri="{0D108BD9-81ED-4DB2-BD59-A6C34878D82A}">
                    <a16:rowId xmlns:a16="http://schemas.microsoft.com/office/drawing/2014/main" val="474200629"/>
                  </a:ext>
                </a:extLst>
              </a:tr>
              <a:tr h="771884">
                <a:tc>
                  <a:txBody>
                    <a:bodyPr/>
                    <a:lstStyle/>
                    <a:p>
                      <a:pPr marL="0" lvl="0" algn="l">
                        <a:lnSpc>
                          <a:spcPct val="100000"/>
                        </a:lnSpc>
                        <a:spcBef>
                          <a:spcPts val="0"/>
                        </a:spcBef>
                        <a:spcAft>
                          <a:spcPts val="0"/>
                        </a:spcAft>
                        <a:buNone/>
                      </a:pPr>
                      <a:r>
                        <a:rPr lang="es-CO" sz="1400" b="1" i="0" u="none" strike="noStrike" kern="1200" noProof="0">
                          <a:solidFill>
                            <a:srgbClr val="004C50"/>
                          </a:solidFill>
                          <a:latin typeface="Abadi"/>
                        </a:rPr>
                        <a:t>PROGRAMAS DE SEGURIDAD</a:t>
                      </a:r>
                    </a:p>
                  </a:txBody>
                  <a:tcPr anchor="ctr"/>
                </a:tc>
                <a:tc>
                  <a:txBody>
                    <a:bodyPr/>
                    <a:lstStyle/>
                    <a:p>
                      <a:pPr lvl="0" algn="just">
                        <a:lnSpc>
                          <a:spcPct val="100000"/>
                        </a:lnSpc>
                        <a:spcBef>
                          <a:spcPts val="0"/>
                        </a:spcBef>
                        <a:spcAft>
                          <a:spcPts val="0"/>
                        </a:spcAft>
                        <a:buNone/>
                      </a:pPr>
                      <a:r>
                        <a:rPr lang="es-CO" sz="1600" b="0" i="0" u="none" strike="noStrike" kern="1200" noProof="0">
                          <a:solidFill>
                            <a:srgbClr val="004C50"/>
                          </a:solidFill>
                          <a:latin typeface="Abadi"/>
                          <a:ea typeface="+mn-ea"/>
                          <a:cs typeface="+mn-cs"/>
                        </a:rPr>
                        <a:t>Programas que la Institución Educativa tiene para garantizar la seguridad física de las personas.</a:t>
                      </a:r>
                    </a:p>
                  </a:txBody>
                  <a:tcPr anchor="ctr"/>
                </a:tc>
                <a:tc>
                  <a:txBody>
                    <a:bodyPr/>
                    <a:lstStyle/>
                    <a:p>
                      <a:pPr lvl="0" algn="ctr">
                        <a:lnSpc>
                          <a:spcPct val="100000"/>
                        </a:lnSpc>
                        <a:spcBef>
                          <a:spcPts val="0"/>
                        </a:spcBef>
                        <a:spcAft>
                          <a:spcPts val="0"/>
                        </a:spcAft>
                        <a:buNone/>
                      </a:pPr>
                      <a:r>
                        <a:rPr lang="es-CO" sz="1600" b="0" i="0" u="none" strike="noStrike" noProof="0">
                          <a:solidFill>
                            <a:schemeClr val="tx1"/>
                          </a:solidFill>
                          <a:latin typeface="Abadi"/>
                        </a:rPr>
                        <a:t>26%</a:t>
                      </a:r>
                    </a:p>
                    <a:p>
                      <a:pPr lvl="0" algn="ctr">
                        <a:buNone/>
                      </a:pPr>
                      <a:endParaRPr lang="es-CO" sz="1600" noProof="0">
                        <a:solidFill>
                          <a:srgbClr val="C00000"/>
                        </a:solidFill>
                      </a:endParaRPr>
                    </a:p>
                  </a:txBody>
                  <a:tcPr anchor="ctr"/>
                </a:tc>
                <a:tc>
                  <a:txBody>
                    <a:bodyPr/>
                    <a:lstStyle/>
                    <a:p>
                      <a:pPr lvl="0" algn="ctr">
                        <a:buNone/>
                      </a:pPr>
                      <a:r>
                        <a:rPr lang="es-CO" sz="1600" noProof="0">
                          <a:solidFill>
                            <a:srgbClr val="0F3D23"/>
                          </a:solidFill>
                        </a:rPr>
                        <a:t>SEM</a:t>
                      </a:r>
                    </a:p>
                  </a:txBody>
                  <a:tcPr anchor="ctr"/>
                </a:tc>
                <a:extLst>
                  <a:ext uri="{0D108BD9-81ED-4DB2-BD59-A6C34878D82A}">
                    <a16:rowId xmlns:a16="http://schemas.microsoft.com/office/drawing/2014/main" val="424431655"/>
                  </a:ext>
                </a:extLst>
              </a:tr>
              <a:tr h="1312333">
                <a:tc>
                  <a:txBody>
                    <a:bodyPr/>
                    <a:lstStyle/>
                    <a:p>
                      <a:pPr lvl="0" algn="l">
                        <a:lnSpc>
                          <a:spcPct val="100000"/>
                        </a:lnSpc>
                        <a:spcBef>
                          <a:spcPts val="0"/>
                        </a:spcBef>
                        <a:spcAft>
                          <a:spcPts val="0"/>
                        </a:spcAft>
                        <a:buNone/>
                      </a:pPr>
                      <a:r>
                        <a:rPr lang="es-CO" sz="1400" b="1" i="0" u="none" strike="noStrike" kern="1200" noProof="0">
                          <a:solidFill>
                            <a:srgbClr val="004C50"/>
                          </a:solidFill>
                          <a:latin typeface="Abadi"/>
                        </a:rPr>
                        <a:t>EJECUCIÓN PRESUPUESTAL</a:t>
                      </a:r>
                    </a:p>
                  </a:txBody>
                  <a:tcPr anchor="ctr"/>
                </a:tc>
                <a:tc>
                  <a:txBody>
                    <a:bodyPr/>
                    <a:lstStyle/>
                    <a:p>
                      <a:pPr lvl="0" algn="just">
                        <a:lnSpc>
                          <a:spcPct val="100000"/>
                        </a:lnSpc>
                        <a:spcBef>
                          <a:spcPts val="0"/>
                        </a:spcBef>
                        <a:spcAft>
                          <a:spcPts val="0"/>
                        </a:spcAft>
                        <a:buNone/>
                      </a:pPr>
                      <a:r>
                        <a:rPr lang="es-CO" sz="1600" b="0" i="0" u="none" strike="noStrike" kern="1200" noProof="0">
                          <a:solidFill>
                            <a:srgbClr val="004C50"/>
                          </a:solidFill>
                          <a:latin typeface="Abadi"/>
                        </a:rPr>
                        <a:t>Corresponde a la ejecución del presupuesto de la última vigencia: Presupuesto inicial + modificaciones tanto de GRATUIDAD como de TRANSFERENCIAS MUNICIPALES, DEPARTAMENTALES Y NACIONALES.</a:t>
                      </a:r>
                    </a:p>
                  </a:txBody>
                  <a:tcPr anchor="ctr"/>
                </a:tc>
                <a:tc>
                  <a:txBody>
                    <a:bodyPr/>
                    <a:lstStyle/>
                    <a:p>
                      <a:pPr marL="0" lvl="0" algn="ctr" rtl="0" eaLnBrk="1" latinLnBrk="0" hangingPunct="1">
                        <a:lnSpc>
                          <a:spcPct val="100000"/>
                        </a:lnSpc>
                        <a:spcBef>
                          <a:spcPts val="0"/>
                        </a:spcBef>
                        <a:spcAft>
                          <a:spcPts val="0"/>
                        </a:spcAft>
                        <a:buNone/>
                      </a:pPr>
                      <a:r>
                        <a:rPr lang="es-CO" sz="1600" b="0" i="0" u="none" strike="noStrike" kern="1200" noProof="0">
                          <a:solidFill>
                            <a:schemeClr val="tx1"/>
                          </a:solidFill>
                          <a:latin typeface="Abadi"/>
                          <a:ea typeface="+mn-ea"/>
                          <a:cs typeface="+mn-cs"/>
                        </a:rPr>
                        <a:t>52%</a:t>
                      </a:r>
                    </a:p>
                  </a:txBody>
                  <a:tcPr anchor="ctr"/>
                </a:tc>
                <a:tc>
                  <a:txBody>
                    <a:bodyPr/>
                    <a:lstStyle/>
                    <a:p>
                      <a:pPr lvl="0" algn="ctr">
                        <a:buNone/>
                      </a:pPr>
                      <a:r>
                        <a:rPr lang="es-CO" sz="1600" noProof="0">
                          <a:solidFill>
                            <a:srgbClr val="0F3D23"/>
                          </a:solidFill>
                        </a:rPr>
                        <a:t>SEM</a:t>
                      </a:r>
                    </a:p>
                  </a:txBody>
                  <a:tcPr anchor="ctr"/>
                </a:tc>
                <a:extLst>
                  <a:ext uri="{0D108BD9-81ED-4DB2-BD59-A6C34878D82A}">
                    <a16:rowId xmlns:a16="http://schemas.microsoft.com/office/drawing/2014/main" val="561241202"/>
                  </a:ext>
                </a:extLst>
              </a:tr>
              <a:tr h="822666">
                <a:tc>
                  <a:txBody>
                    <a:bodyPr/>
                    <a:lstStyle/>
                    <a:p>
                      <a:pPr marL="0" lvl="0" algn="l" rtl="0" eaLnBrk="1" latinLnBrk="0" hangingPunct="1">
                        <a:lnSpc>
                          <a:spcPct val="100000"/>
                        </a:lnSpc>
                        <a:spcBef>
                          <a:spcPts val="0"/>
                        </a:spcBef>
                        <a:spcAft>
                          <a:spcPts val="0"/>
                        </a:spcAft>
                        <a:buNone/>
                      </a:pPr>
                      <a:r>
                        <a:rPr lang="es-CO" sz="1400" b="1" i="0" u="none" strike="noStrike" kern="1200" noProof="0">
                          <a:solidFill>
                            <a:srgbClr val="004C50"/>
                          </a:solidFill>
                          <a:latin typeface="Abadi"/>
                          <a:ea typeface="+mn-ea"/>
                          <a:cs typeface="+mn-cs"/>
                        </a:rPr>
                        <a:t>INFORMES CONTABLES Y FINANCIEROS A SECRETARÍA DE EDUCACIÓN MUNICIPAL</a:t>
                      </a:r>
                    </a:p>
                    <a:p>
                      <a:pPr marL="0" lvl="0" algn="l" defTabSz="914400">
                        <a:lnSpc>
                          <a:spcPct val="100000"/>
                        </a:lnSpc>
                        <a:spcBef>
                          <a:spcPts val="0"/>
                        </a:spcBef>
                        <a:spcAft>
                          <a:spcPts val="0"/>
                        </a:spcAft>
                        <a:buNone/>
                      </a:pPr>
                      <a:endParaRPr lang="es-CO" sz="1400" b="1" u="none" strike="noStrike" kern="1200" noProof="0">
                        <a:solidFill>
                          <a:srgbClr val="004C50"/>
                        </a:solidFill>
                        <a:latin typeface="+mn-lt"/>
                        <a:ea typeface="+mn-ea"/>
                        <a:cs typeface="+mn-cs"/>
                      </a:endParaRPr>
                    </a:p>
                  </a:txBody>
                  <a:tcPr anchor="ctr"/>
                </a:tc>
                <a:tc>
                  <a:txBody>
                    <a:bodyPr/>
                    <a:lstStyle/>
                    <a:p>
                      <a:pPr marL="0" lvl="0" algn="l" rtl="0" eaLnBrk="1" latinLnBrk="0" hangingPunct="1">
                        <a:lnSpc>
                          <a:spcPct val="100000"/>
                        </a:lnSpc>
                        <a:spcBef>
                          <a:spcPts val="0"/>
                        </a:spcBef>
                        <a:spcAft>
                          <a:spcPts val="0"/>
                        </a:spcAft>
                        <a:buNone/>
                      </a:pPr>
                      <a:r>
                        <a:rPr lang="es-CO" sz="1600" b="0" i="0" u="none" strike="noStrike" kern="1200" noProof="0">
                          <a:solidFill>
                            <a:srgbClr val="004C50"/>
                          </a:solidFill>
                          <a:latin typeface="Abadi"/>
                          <a:ea typeface="+mn-ea"/>
                          <a:cs typeface="+mn-cs"/>
                        </a:rPr>
                        <a:t>Corresponde al cumplimiento de informes a la Secretaría de Educación en cuanto a Fondo de Servicios Educativos, Gratuidad y Transferencias.</a:t>
                      </a:r>
                    </a:p>
                  </a:txBody>
                  <a:tcPr anchor="ctr"/>
                </a:tc>
                <a:tc>
                  <a:txBody>
                    <a:bodyPr/>
                    <a:lstStyle/>
                    <a:p>
                      <a:pPr lvl="0" algn="ctr">
                        <a:buNone/>
                      </a:pPr>
                      <a:r>
                        <a:rPr lang="es-CO" sz="1600" noProof="0">
                          <a:solidFill>
                            <a:schemeClr val="tx1"/>
                          </a:solidFill>
                        </a:rPr>
                        <a:t>100%</a:t>
                      </a:r>
                    </a:p>
                  </a:txBody>
                  <a:tcPr anchor="ctr"/>
                </a:tc>
                <a:tc>
                  <a:txBody>
                    <a:bodyPr/>
                    <a:lstStyle/>
                    <a:p>
                      <a:pPr lvl="0" algn="ctr">
                        <a:buNone/>
                      </a:pPr>
                      <a:r>
                        <a:rPr lang="es-CO" sz="1600" noProof="0">
                          <a:solidFill>
                            <a:srgbClr val="0F3D23"/>
                          </a:solidFill>
                        </a:rPr>
                        <a:t>TRIMESTRAL   SEM</a:t>
                      </a:r>
                    </a:p>
                  </a:txBody>
                  <a:tcPr anchor="ctr"/>
                </a:tc>
                <a:extLst>
                  <a:ext uri="{0D108BD9-81ED-4DB2-BD59-A6C34878D82A}">
                    <a16:rowId xmlns:a16="http://schemas.microsoft.com/office/drawing/2014/main" val="3288172141"/>
                  </a:ext>
                </a:extLst>
              </a:tr>
            </a:tbl>
          </a:graphicData>
        </a:graphic>
      </p:graphicFrame>
      <p:pic>
        <p:nvPicPr>
          <p:cNvPr id="2" name="Imagen 1">
            <a:extLst>
              <a:ext uri="{FF2B5EF4-FFF2-40B4-BE49-F238E27FC236}">
                <a16:creationId xmlns:a16="http://schemas.microsoft.com/office/drawing/2014/main" id="{BAB778DF-1436-4A7B-0BEF-1B92B97F5207}"/>
              </a:ext>
            </a:extLst>
          </p:cNvPr>
          <p:cNvPicPr>
            <a:picLocks noChangeAspect="1"/>
          </p:cNvPicPr>
          <p:nvPr/>
        </p:nvPicPr>
        <p:blipFill>
          <a:blip r:embed="rId3"/>
          <a:stretch>
            <a:fillRect/>
          </a:stretch>
        </p:blipFill>
        <p:spPr>
          <a:xfrm>
            <a:off x="597592" y="362317"/>
            <a:ext cx="899501" cy="841048"/>
          </a:xfrm>
          <a:prstGeom prst="rect">
            <a:avLst/>
          </a:prstGeom>
        </p:spPr>
      </p:pic>
    </p:spTree>
    <p:extLst>
      <p:ext uri="{BB962C8B-B14F-4D97-AF65-F5344CB8AC3E}">
        <p14:creationId xmlns:p14="http://schemas.microsoft.com/office/powerpoint/2010/main" val="290353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D18E7F7-120D-E343-B41C-E8DF89FC0F49}"/>
              </a:ext>
            </a:extLst>
          </p:cNvPr>
          <p:cNvSpPr>
            <a:spLocks noGrp="1"/>
          </p:cNvSpPr>
          <p:nvPr>
            <p:ph type="ftr" sz="quarter" idx="28"/>
          </p:nvPr>
        </p:nvSpPr>
        <p:spPr>
          <a:xfrm>
            <a:off x="558715" y="6397837"/>
            <a:ext cx="4114800" cy="365125"/>
          </a:xfrm>
        </p:spPr>
        <p:txBody>
          <a:bodyPr/>
          <a:lstStyle/>
          <a:p>
            <a:r>
              <a:rPr lang="es-CO" noProof="0">
                <a:solidFill>
                  <a:srgbClr val="0F3D23"/>
                </a:solidFill>
              </a:rPr>
              <a:t>RENDICIÓN DE CUENTAS 1°. SEMESTRE 2025</a:t>
            </a:r>
          </a:p>
        </p:txBody>
      </p:sp>
      <p:sp>
        <p:nvSpPr>
          <p:cNvPr id="7" name="Slide Number Placeholder 6">
            <a:extLst>
              <a:ext uri="{FF2B5EF4-FFF2-40B4-BE49-F238E27FC236}">
                <a16:creationId xmlns:a16="http://schemas.microsoft.com/office/drawing/2014/main" id="{8EA25C86-7BE3-4BC6-C0B8-7F7D7C3EC286}"/>
              </a:ext>
            </a:extLst>
          </p:cNvPr>
          <p:cNvSpPr>
            <a:spLocks noGrp="1"/>
          </p:cNvSpPr>
          <p:nvPr>
            <p:ph type="sldNum" sz="quarter" idx="29"/>
          </p:nvPr>
        </p:nvSpPr>
        <p:spPr/>
        <p:txBody>
          <a:bodyPr/>
          <a:lstStyle/>
          <a:p>
            <a:fld id="{47FEACEE-25B4-4A2D-B147-27296E36371D}" type="slidenum">
              <a:rPr lang="es-CO" noProof="0" smtClean="0"/>
              <a:pPr/>
              <a:t>2</a:t>
            </a:fld>
            <a:endParaRPr lang="es-CO" noProof="0"/>
          </a:p>
        </p:txBody>
      </p:sp>
      <p:graphicFrame>
        <p:nvGraphicFramePr>
          <p:cNvPr id="12" name="Tabla 11">
            <a:extLst>
              <a:ext uri="{FF2B5EF4-FFF2-40B4-BE49-F238E27FC236}">
                <a16:creationId xmlns:a16="http://schemas.microsoft.com/office/drawing/2014/main" id="{A08F3D76-28F9-9BAD-3115-5B6B56A381DE}"/>
              </a:ext>
            </a:extLst>
          </p:cNvPr>
          <p:cNvGraphicFramePr>
            <a:graphicFrameLocks noGrp="1"/>
          </p:cNvGraphicFramePr>
          <p:nvPr>
            <p:extLst>
              <p:ext uri="{D42A27DB-BD31-4B8C-83A1-F6EECF244321}">
                <p14:modId xmlns:p14="http://schemas.microsoft.com/office/powerpoint/2010/main" val="3040229649"/>
              </p:ext>
            </p:extLst>
          </p:nvPr>
        </p:nvGraphicFramePr>
        <p:xfrm>
          <a:off x="539239" y="1137921"/>
          <a:ext cx="10782745" cy="5210330"/>
        </p:xfrm>
        <a:graphic>
          <a:graphicData uri="http://schemas.openxmlformats.org/drawingml/2006/table">
            <a:tbl>
              <a:tblPr bandRow="1">
                <a:tableStyleId>{5C22544A-7EE6-4342-B048-85BDC9FD1C3A}</a:tableStyleId>
              </a:tblPr>
              <a:tblGrid>
                <a:gridCol w="5122699">
                  <a:extLst>
                    <a:ext uri="{9D8B030D-6E8A-4147-A177-3AD203B41FA5}">
                      <a16:colId xmlns:a16="http://schemas.microsoft.com/office/drawing/2014/main" val="542574987"/>
                    </a:ext>
                  </a:extLst>
                </a:gridCol>
                <a:gridCol w="5660046">
                  <a:extLst>
                    <a:ext uri="{9D8B030D-6E8A-4147-A177-3AD203B41FA5}">
                      <a16:colId xmlns:a16="http://schemas.microsoft.com/office/drawing/2014/main" val="2676120456"/>
                    </a:ext>
                  </a:extLst>
                </a:gridCol>
              </a:tblGrid>
              <a:tr h="328824">
                <a:tc>
                  <a:txBody>
                    <a:bodyPr/>
                    <a:lstStyle/>
                    <a:p>
                      <a:pPr marL="0" algn="l" rtl="0" eaLnBrk="1" latinLnBrk="0" hangingPunct="1">
                        <a:lnSpc>
                          <a:spcPts val="2528"/>
                        </a:lnSpc>
                      </a:pPr>
                      <a:r>
                        <a:rPr lang="es-CO" sz="1800" b="1" kern="1200" noProof="0">
                          <a:solidFill>
                            <a:srgbClr val="851007"/>
                          </a:solidFill>
                          <a:effectLst/>
                          <a:latin typeface="+mn-lt"/>
                          <a:ea typeface="Roboto Bold"/>
                          <a:cs typeface="Roboto Bold"/>
                        </a:rPr>
                        <a:t>DEPARTAMENTO</a:t>
                      </a:r>
                      <a:endParaRPr lang="es-CO" sz="1800" b="1" noProof="0">
                        <a:solidFill>
                          <a:srgbClr val="851007"/>
                        </a:solidFill>
                        <a:effectLst/>
                        <a:latin typeface="+mn-lt"/>
                        <a:ea typeface="Roboto Bold"/>
                        <a:cs typeface="Roboto Bold"/>
                      </a:endParaRPr>
                    </a:p>
                  </a:txBody>
                  <a:tcPr marL="0" marR="0" marT="0" marB="0" anchor="ctr">
                    <a:lnL>
                      <a:noFill/>
                    </a:lnL>
                    <a:lnR>
                      <a:noFill/>
                    </a:lnR>
                    <a:lnT>
                      <a:noFill/>
                    </a:lnT>
                    <a:lnB>
                      <a:noFill/>
                    </a:lnB>
                    <a:noFill/>
                  </a:tcPr>
                </a:tc>
                <a:tc>
                  <a:txBody>
                    <a:bodyPr/>
                    <a:lstStyle/>
                    <a:p>
                      <a:pPr marL="0" algn="l" rtl="0" eaLnBrk="1" latinLnBrk="0" hangingPunct="1">
                        <a:lnSpc>
                          <a:spcPts val="2528"/>
                        </a:lnSpc>
                      </a:pPr>
                      <a:r>
                        <a:rPr lang="es-CO" sz="1800" kern="1200" noProof="0">
                          <a:solidFill>
                            <a:srgbClr val="000000"/>
                          </a:solidFill>
                          <a:effectLst/>
                          <a:latin typeface="+mn-lt"/>
                          <a:ea typeface="Roboto"/>
                          <a:cs typeface="Roboto"/>
                        </a:rPr>
                        <a:t>CASANARE</a:t>
                      </a:r>
                      <a:endParaRPr lang="es-CO" sz="1800" noProof="0">
                        <a:effectLst/>
                        <a:latin typeface="+mn-lt"/>
                        <a:ea typeface="Roboto"/>
                        <a:cs typeface="Roboto"/>
                      </a:endParaRPr>
                    </a:p>
                  </a:txBody>
                  <a:tcPr marL="0" marR="0" marT="0" marB="0" anchor="ctr">
                    <a:lnL>
                      <a:noFill/>
                    </a:lnL>
                    <a:lnR>
                      <a:noFill/>
                    </a:lnR>
                    <a:lnT>
                      <a:noFill/>
                    </a:lnT>
                    <a:lnB>
                      <a:noFill/>
                    </a:lnB>
                    <a:noFill/>
                  </a:tcPr>
                </a:tc>
                <a:extLst>
                  <a:ext uri="{0D108BD9-81ED-4DB2-BD59-A6C34878D82A}">
                    <a16:rowId xmlns:a16="http://schemas.microsoft.com/office/drawing/2014/main" val="3587190617"/>
                  </a:ext>
                </a:extLst>
              </a:tr>
              <a:tr h="336130">
                <a:tc>
                  <a:txBody>
                    <a:bodyPr/>
                    <a:lstStyle/>
                    <a:p>
                      <a:pPr marL="0" algn="l" rtl="0" eaLnBrk="1" latinLnBrk="0" hangingPunct="1">
                        <a:lnSpc>
                          <a:spcPts val="2528"/>
                        </a:lnSpc>
                      </a:pPr>
                      <a:r>
                        <a:rPr lang="es-CO" sz="1800" b="1" kern="1200" noProof="0">
                          <a:solidFill>
                            <a:srgbClr val="851007"/>
                          </a:solidFill>
                          <a:effectLst/>
                          <a:latin typeface="+mn-lt"/>
                          <a:ea typeface="Roboto Bold"/>
                          <a:cs typeface="Roboto Bold"/>
                        </a:rPr>
                        <a:t>MUNICIPIO</a:t>
                      </a:r>
                      <a:endParaRPr lang="es-CO" sz="1800" b="1" noProof="0">
                        <a:solidFill>
                          <a:srgbClr val="851007"/>
                        </a:solidFill>
                        <a:effectLst/>
                        <a:latin typeface="+mn-lt"/>
                        <a:ea typeface="Roboto Bold"/>
                        <a:cs typeface="Roboto Bold"/>
                      </a:endParaRPr>
                    </a:p>
                  </a:txBody>
                  <a:tcPr marL="0" marR="0" marT="0" marB="0" anchor="ctr">
                    <a:lnL>
                      <a:noFill/>
                    </a:lnL>
                    <a:lnR>
                      <a:noFill/>
                    </a:lnR>
                    <a:lnT>
                      <a:noFill/>
                    </a:lnT>
                    <a:lnB>
                      <a:noFill/>
                    </a:lnB>
                    <a:noFill/>
                  </a:tcPr>
                </a:tc>
                <a:tc>
                  <a:txBody>
                    <a:bodyPr/>
                    <a:lstStyle/>
                    <a:p>
                      <a:pPr marL="0" algn="l" rtl="0" eaLnBrk="1" latinLnBrk="0" hangingPunct="1">
                        <a:lnSpc>
                          <a:spcPts val="2528"/>
                        </a:lnSpc>
                      </a:pPr>
                      <a:r>
                        <a:rPr lang="es-CO" sz="1800" kern="1200" noProof="0">
                          <a:solidFill>
                            <a:srgbClr val="000000"/>
                          </a:solidFill>
                          <a:effectLst/>
                          <a:latin typeface="+mn-lt"/>
                          <a:ea typeface="Roboto"/>
                          <a:cs typeface="Roboto"/>
                        </a:rPr>
                        <a:t>YOPAL</a:t>
                      </a:r>
                      <a:endParaRPr lang="es-CO" sz="1800" noProof="0">
                        <a:effectLst/>
                        <a:latin typeface="+mn-lt"/>
                        <a:ea typeface="Roboto"/>
                        <a:cs typeface="Roboto"/>
                      </a:endParaRPr>
                    </a:p>
                  </a:txBody>
                  <a:tcPr marL="0" marR="0" marT="0" marB="0" anchor="ctr">
                    <a:lnL>
                      <a:noFill/>
                    </a:lnL>
                    <a:lnR>
                      <a:noFill/>
                    </a:lnR>
                    <a:lnT>
                      <a:noFill/>
                    </a:lnT>
                    <a:lnB>
                      <a:noFill/>
                    </a:lnB>
                    <a:noFill/>
                  </a:tcPr>
                </a:tc>
                <a:extLst>
                  <a:ext uri="{0D108BD9-81ED-4DB2-BD59-A6C34878D82A}">
                    <a16:rowId xmlns:a16="http://schemas.microsoft.com/office/drawing/2014/main" val="1438222533"/>
                  </a:ext>
                </a:extLst>
              </a:tr>
              <a:tr h="328824">
                <a:tc>
                  <a:txBody>
                    <a:bodyPr/>
                    <a:lstStyle/>
                    <a:p>
                      <a:pPr marL="0" algn="l" rtl="0" eaLnBrk="1" latinLnBrk="0" hangingPunct="1">
                        <a:lnSpc>
                          <a:spcPts val="2248"/>
                        </a:lnSpc>
                      </a:pPr>
                      <a:r>
                        <a:rPr lang="es-CO" sz="1600" b="1" kern="1200" noProof="0">
                          <a:solidFill>
                            <a:srgbClr val="851007"/>
                          </a:solidFill>
                          <a:effectLst/>
                          <a:latin typeface="+mn-lt"/>
                          <a:ea typeface="Roboto Bold"/>
                          <a:cs typeface="Roboto Bold"/>
                        </a:rPr>
                        <a:t>NOMBRE</a:t>
                      </a:r>
                      <a:endParaRPr lang="es-CO" sz="1600" b="1" noProof="0">
                        <a:solidFill>
                          <a:srgbClr val="851007"/>
                        </a:solidFill>
                        <a:effectLst/>
                        <a:latin typeface="+mn-lt"/>
                        <a:ea typeface="Roboto Bold"/>
                        <a:cs typeface="Roboto Bold"/>
                      </a:endParaRPr>
                    </a:p>
                  </a:txBody>
                  <a:tcPr marL="0" marR="0" marT="0" marB="0" anchor="ctr">
                    <a:lnL>
                      <a:noFill/>
                    </a:lnL>
                    <a:lnR>
                      <a:noFill/>
                    </a:lnR>
                    <a:lnT>
                      <a:noFill/>
                    </a:lnT>
                    <a:lnB>
                      <a:noFill/>
                    </a:lnB>
                    <a:noFill/>
                  </a:tcPr>
                </a:tc>
                <a:tc>
                  <a:txBody>
                    <a:bodyPr/>
                    <a:lstStyle/>
                    <a:p>
                      <a:pPr marL="0" algn="l" rtl="0" eaLnBrk="1" latinLnBrk="0" hangingPunct="1">
                        <a:lnSpc>
                          <a:spcPts val="2528"/>
                        </a:lnSpc>
                      </a:pPr>
                      <a:r>
                        <a:rPr lang="es-CO" sz="1800" kern="1200" noProof="0">
                          <a:solidFill>
                            <a:srgbClr val="000000"/>
                          </a:solidFill>
                          <a:effectLst/>
                          <a:latin typeface="+mn-lt"/>
                          <a:ea typeface="Roboto"/>
                          <a:cs typeface="Roboto"/>
                        </a:rPr>
                        <a:t>INSTITUCIÓN EDUCATIVA BRAULIO GONZÁLEZ</a:t>
                      </a:r>
                      <a:endParaRPr lang="es-CO" sz="1800" noProof="0">
                        <a:effectLst/>
                        <a:latin typeface="+mn-lt"/>
                        <a:ea typeface="Roboto"/>
                        <a:cs typeface="Roboto"/>
                      </a:endParaRPr>
                    </a:p>
                  </a:txBody>
                  <a:tcPr marL="0" marR="0" marT="0" marB="0" anchor="ctr">
                    <a:lnL>
                      <a:noFill/>
                    </a:lnL>
                    <a:lnR>
                      <a:noFill/>
                    </a:lnR>
                    <a:lnT>
                      <a:noFill/>
                    </a:lnT>
                    <a:lnB>
                      <a:noFill/>
                    </a:lnB>
                    <a:noFill/>
                  </a:tcPr>
                </a:tc>
                <a:extLst>
                  <a:ext uri="{0D108BD9-81ED-4DB2-BD59-A6C34878D82A}">
                    <a16:rowId xmlns:a16="http://schemas.microsoft.com/office/drawing/2014/main" val="3074418042"/>
                  </a:ext>
                </a:extLst>
              </a:tr>
              <a:tr h="328824">
                <a:tc>
                  <a:txBody>
                    <a:bodyPr/>
                    <a:lstStyle/>
                    <a:p>
                      <a:pPr marL="0" algn="l" rtl="0" eaLnBrk="1" latinLnBrk="0" hangingPunct="1">
                        <a:lnSpc>
                          <a:spcPts val="2528"/>
                        </a:lnSpc>
                      </a:pPr>
                      <a:r>
                        <a:rPr lang="es-CO" sz="1800" b="1" kern="1200" noProof="0">
                          <a:solidFill>
                            <a:srgbClr val="851007"/>
                          </a:solidFill>
                          <a:effectLst/>
                          <a:latin typeface="+mn-lt"/>
                          <a:ea typeface="Roboto Bold"/>
                          <a:cs typeface="Roboto Bold"/>
                        </a:rPr>
                        <a:t>CÓDIGO DANE</a:t>
                      </a:r>
                      <a:endParaRPr lang="es-CO" sz="1800" b="1" noProof="0">
                        <a:solidFill>
                          <a:srgbClr val="851007"/>
                        </a:solidFill>
                        <a:effectLst/>
                        <a:latin typeface="+mn-lt"/>
                        <a:ea typeface="Roboto Bold"/>
                        <a:cs typeface="Roboto Bold"/>
                      </a:endParaRPr>
                    </a:p>
                  </a:txBody>
                  <a:tcPr marL="0" marR="0" marT="0" marB="0" anchor="ctr">
                    <a:lnL>
                      <a:noFill/>
                    </a:lnL>
                    <a:lnR>
                      <a:noFill/>
                    </a:lnR>
                    <a:lnT>
                      <a:noFill/>
                    </a:lnT>
                    <a:lnB>
                      <a:noFill/>
                    </a:lnB>
                    <a:noFill/>
                  </a:tcPr>
                </a:tc>
                <a:tc>
                  <a:txBody>
                    <a:bodyPr/>
                    <a:lstStyle/>
                    <a:p>
                      <a:pPr marL="0" algn="l" rtl="0" eaLnBrk="1" latinLnBrk="0" hangingPunct="1">
                        <a:lnSpc>
                          <a:spcPts val="2528"/>
                        </a:lnSpc>
                      </a:pPr>
                      <a:r>
                        <a:rPr lang="es-CO" sz="1800" kern="1200" noProof="0">
                          <a:solidFill>
                            <a:srgbClr val="000000"/>
                          </a:solidFill>
                          <a:effectLst/>
                          <a:latin typeface="+mn-lt"/>
                          <a:ea typeface="Roboto"/>
                          <a:cs typeface="Roboto"/>
                        </a:rPr>
                        <a:t>185001-000268</a:t>
                      </a:r>
                      <a:endParaRPr lang="es-CO" sz="1800" noProof="0">
                        <a:effectLst/>
                        <a:latin typeface="+mn-lt"/>
                        <a:ea typeface="Roboto"/>
                        <a:cs typeface="Roboto"/>
                      </a:endParaRPr>
                    </a:p>
                  </a:txBody>
                  <a:tcPr marL="0" marR="0" marT="0" marB="0" anchor="ctr">
                    <a:lnL>
                      <a:noFill/>
                    </a:lnL>
                    <a:lnR>
                      <a:noFill/>
                    </a:lnR>
                    <a:lnT>
                      <a:noFill/>
                    </a:lnT>
                    <a:lnB>
                      <a:noFill/>
                    </a:lnB>
                    <a:noFill/>
                  </a:tcPr>
                </a:tc>
                <a:extLst>
                  <a:ext uri="{0D108BD9-81ED-4DB2-BD59-A6C34878D82A}">
                    <a16:rowId xmlns:a16="http://schemas.microsoft.com/office/drawing/2014/main" val="129725325"/>
                  </a:ext>
                </a:extLst>
              </a:tr>
              <a:tr h="328824">
                <a:tc>
                  <a:txBody>
                    <a:bodyPr/>
                    <a:lstStyle/>
                    <a:p>
                      <a:pPr marL="0" algn="l" rtl="0" eaLnBrk="1" latinLnBrk="0" hangingPunct="1">
                        <a:lnSpc>
                          <a:spcPts val="2528"/>
                        </a:lnSpc>
                      </a:pPr>
                      <a:r>
                        <a:rPr lang="es-CO" sz="1800" b="1" kern="1200" noProof="0">
                          <a:solidFill>
                            <a:srgbClr val="851007"/>
                          </a:solidFill>
                          <a:effectLst/>
                          <a:latin typeface="+mn-lt"/>
                          <a:ea typeface="Roboto Bold"/>
                          <a:cs typeface="Roboto Bold"/>
                        </a:rPr>
                        <a:t>NOMBRE RECTOR</a:t>
                      </a:r>
                      <a:endParaRPr lang="es-CO" sz="1800" b="1" noProof="0">
                        <a:solidFill>
                          <a:srgbClr val="851007"/>
                        </a:solidFill>
                        <a:effectLst/>
                        <a:latin typeface="+mn-lt"/>
                        <a:ea typeface="Roboto Bold"/>
                        <a:cs typeface="Roboto Bold"/>
                      </a:endParaRPr>
                    </a:p>
                  </a:txBody>
                  <a:tcPr marL="0" marR="0" marT="0" marB="0" anchor="ctr">
                    <a:lnL>
                      <a:noFill/>
                    </a:lnL>
                    <a:lnR>
                      <a:noFill/>
                    </a:lnR>
                    <a:lnT>
                      <a:noFill/>
                    </a:lnT>
                    <a:lnB>
                      <a:noFill/>
                    </a:lnB>
                    <a:noFill/>
                  </a:tcPr>
                </a:tc>
                <a:tc>
                  <a:txBody>
                    <a:bodyPr/>
                    <a:lstStyle/>
                    <a:p>
                      <a:pPr marL="0" algn="l" rtl="0" eaLnBrk="1" latinLnBrk="0" hangingPunct="1">
                        <a:lnSpc>
                          <a:spcPts val="2528"/>
                        </a:lnSpc>
                      </a:pPr>
                      <a:r>
                        <a:rPr lang="es-CO" sz="1800" kern="1200" noProof="0">
                          <a:solidFill>
                            <a:srgbClr val="000000"/>
                          </a:solidFill>
                          <a:effectLst/>
                          <a:latin typeface="+mn-lt"/>
                          <a:ea typeface="Roboto"/>
                          <a:cs typeface="Roboto"/>
                        </a:rPr>
                        <a:t>JAIME RINCÓN SERRANO</a:t>
                      </a:r>
                      <a:endParaRPr lang="es-CO" sz="1800" noProof="0">
                        <a:effectLst/>
                        <a:latin typeface="+mn-lt"/>
                        <a:ea typeface="Roboto"/>
                        <a:cs typeface="Roboto"/>
                      </a:endParaRPr>
                    </a:p>
                  </a:txBody>
                  <a:tcPr marL="0" marR="0" marT="0" marB="0" anchor="ctr">
                    <a:lnL>
                      <a:noFill/>
                    </a:lnL>
                    <a:lnR>
                      <a:noFill/>
                    </a:lnR>
                    <a:lnT>
                      <a:noFill/>
                    </a:lnT>
                    <a:lnB>
                      <a:noFill/>
                    </a:lnB>
                    <a:noFill/>
                  </a:tcPr>
                </a:tc>
                <a:extLst>
                  <a:ext uri="{0D108BD9-81ED-4DB2-BD59-A6C34878D82A}">
                    <a16:rowId xmlns:a16="http://schemas.microsoft.com/office/drawing/2014/main" val="3033791366"/>
                  </a:ext>
                </a:extLst>
              </a:tr>
              <a:tr h="328824">
                <a:tc>
                  <a:txBody>
                    <a:bodyPr/>
                    <a:lstStyle/>
                    <a:p>
                      <a:pPr marL="0" algn="l" rtl="0" eaLnBrk="1" latinLnBrk="0" hangingPunct="1">
                        <a:lnSpc>
                          <a:spcPts val="2528"/>
                        </a:lnSpc>
                      </a:pPr>
                      <a:r>
                        <a:rPr lang="es-CO" sz="1800" b="1" kern="1200" noProof="0">
                          <a:solidFill>
                            <a:srgbClr val="851007"/>
                          </a:solidFill>
                          <a:effectLst/>
                          <a:latin typeface="+mn-lt"/>
                          <a:ea typeface="Roboto Bold"/>
                          <a:cs typeface="Roboto Bold"/>
                        </a:rPr>
                        <a:t>DIRECCIÓN</a:t>
                      </a:r>
                      <a:endParaRPr lang="es-CO" sz="1800" b="1" noProof="0">
                        <a:solidFill>
                          <a:srgbClr val="851007"/>
                        </a:solidFill>
                        <a:effectLst/>
                        <a:latin typeface="+mn-lt"/>
                        <a:ea typeface="Roboto Bold"/>
                        <a:cs typeface="Roboto Bold"/>
                      </a:endParaRPr>
                    </a:p>
                  </a:txBody>
                  <a:tcPr marL="0" marR="0" marT="0" marB="0" anchor="ctr">
                    <a:lnL>
                      <a:noFill/>
                    </a:lnL>
                    <a:lnR>
                      <a:noFill/>
                    </a:lnR>
                    <a:lnT>
                      <a:noFill/>
                    </a:lnT>
                    <a:lnB>
                      <a:noFill/>
                    </a:lnB>
                    <a:noFill/>
                  </a:tcPr>
                </a:tc>
                <a:tc>
                  <a:txBody>
                    <a:bodyPr/>
                    <a:lstStyle/>
                    <a:p>
                      <a:pPr marL="0" algn="l" rtl="0" eaLnBrk="1" latinLnBrk="0" hangingPunct="1">
                        <a:lnSpc>
                          <a:spcPts val="2528"/>
                        </a:lnSpc>
                      </a:pPr>
                      <a:r>
                        <a:rPr lang="es-CO" sz="1800" kern="1200" noProof="0">
                          <a:solidFill>
                            <a:srgbClr val="000000"/>
                          </a:solidFill>
                          <a:effectLst/>
                          <a:latin typeface="+mn-lt"/>
                          <a:ea typeface="Roboto"/>
                          <a:cs typeface="Roboto"/>
                        </a:rPr>
                        <a:t>CL 13 No. 23-60</a:t>
                      </a:r>
                      <a:endParaRPr lang="es-CO" sz="1800" noProof="0">
                        <a:effectLst/>
                        <a:latin typeface="+mn-lt"/>
                        <a:ea typeface="Roboto"/>
                        <a:cs typeface="Roboto"/>
                      </a:endParaRPr>
                    </a:p>
                  </a:txBody>
                  <a:tcPr marL="0" marR="0" marT="0" marB="0" anchor="ctr">
                    <a:lnL>
                      <a:noFill/>
                    </a:lnL>
                    <a:lnR>
                      <a:noFill/>
                    </a:lnR>
                    <a:lnT>
                      <a:noFill/>
                    </a:lnT>
                    <a:lnB>
                      <a:noFill/>
                    </a:lnB>
                    <a:noFill/>
                  </a:tcPr>
                </a:tc>
                <a:extLst>
                  <a:ext uri="{0D108BD9-81ED-4DB2-BD59-A6C34878D82A}">
                    <a16:rowId xmlns:a16="http://schemas.microsoft.com/office/drawing/2014/main" val="1465484996"/>
                  </a:ext>
                </a:extLst>
              </a:tr>
              <a:tr h="328824">
                <a:tc>
                  <a:txBody>
                    <a:bodyPr/>
                    <a:lstStyle/>
                    <a:p>
                      <a:pPr marL="0" algn="l" rtl="0" eaLnBrk="1" latinLnBrk="0" hangingPunct="1">
                        <a:lnSpc>
                          <a:spcPts val="2528"/>
                        </a:lnSpc>
                      </a:pPr>
                      <a:r>
                        <a:rPr lang="es-CO" sz="1800" b="1" kern="1200" noProof="0">
                          <a:solidFill>
                            <a:srgbClr val="851007"/>
                          </a:solidFill>
                          <a:effectLst/>
                          <a:latin typeface="+mn-lt"/>
                          <a:ea typeface="Roboto Bold"/>
                          <a:cs typeface="Roboto Bold"/>
                        </a:rPr>
                        <a:t>TIPO ESTABLECIMIENTO</a:t>
                      </a:r>
                      <a:endParaRPr lang="es-CO" sz="1800" b="1" noProof="0">
                        <a:solidFill>
                          <a:srgbClr val="851007"/>
                        </a:solidFill>
                        <a:effectLst/>
                        <a:latin typeface="+mn-lt"/>
                        <a:ea typeface="Roboto Bold"/>
                        <a:cs typeface="Roboto Bold"/>
                      </a:endParaRPr>
                    </a:p>
                  </a:txBody>
                  <a:tcPr marL="0" marR="0" marT="0" marB="0" anchor="ctr">
                    <a:lnL>
                      <a:noFill/>
                    </a:lnL>
                    <a:lnR>
                      <a:noFill/>
                    </a:lnR>
                    <a:lnT>
                      <a:noFill/>
                    </a:lnT>
                    <a:lnB>
                      <a:noFill/>
                    </a:lnB>
                    <a:noFill/>
                  </a:tcPr>
                </a:tc>
                <a:tc>
                  <a:txBody>
                    <a:bodyPr/>
                    <a:lstStyle/>
                    <a:p>
                      <a:pPr marL="0" algn="l" rtl="0" eaLnBrk="1" latinLnBrk="0" hangingPunct="1">
                        <a:lnSpc>
                          <a:spcPts val="2528"/>
                        </a:lnSpc>
                      </a:pPr>
                      <a:r>
                        <a:rPr lang="es-CO" sz="1800" kern="1200" noProof="0">
                          <a:solidFill>
                            <a:srgbClr val="000000"/>
                          </a:solidFill>
                          <a:effectLst/>
                          <a:latin typeface="+mn-lt"/>
                          <a:ea typeface="Roboto"/>
                          <a:cs typeface="Roboto"/>
                        </a:rPr>
                        <a:t>INSTITUCIÓN EDUCATIVA</a:t>
                      </a:r>
                      <a:endParaRPr lang="es-CO" sz="1800" noProof="0">
                        <a:effectLst/>
                        <a:latin typeface="+mn-lt"/>
                        <a:ea typeface="Roboto"/>
                        <a:cs typeface="Roboto"/>
                      </a:endParaRPr>
                    </a:p>
                  </a:txBody>
                  <a:tcPr marL="0" marR="0" marT="0" marB="0" anchor="ctr">
                    <a:lnL>
                      <a:noFill/>
                    </a:lnL>
                    <a:lnR>
                      <a:noFill/>
                    </a:lnR>
                    <a:lnT>
                      <a:noFill/>
                    </a:lnT>
                    <a:lnB>
                      <a:noFill/>
                    </a:lnB>
                    <a:noFill/>
                  </a:tcPr>
                </a:tc>
                <a:extLst>
                  <a:ext uri="{0D108BD9-81ED-4DB2-BD59-A6C34878D82A}">
                    <a16:rowId xmlns:a16="http://schemas.microsoft.com/office/drawing/2014/main" val="3363866261"/>
                  </a:ext>
                </a:extLst>
              </a:tr>
              <a:tr h="328824">
                <a:tc>
                  <a:txBody>
                    <a:bodyPr/>
                    <a:lstStyle/>
                    <a:p>
                      <a:pPr marL="0" algn="l" rtl="0" eaLnBrk="1" latinLnBrk="0" hangingPunct="1">
                        <a:lnSpc>
                          <a:spcPts val="2528"/>
                        </a:lnSpc>
                      </a:pPr>
                      <a:r>
                        <a:rPr lang="es-CO" sz="1800" b="1" kern="1200" noProof="0">
                          <a:solidFill>
                            <a:srgbClr val="851007"/>
                          </a:solidFill>
                          <a:effectLst/>
                          <a:latin typeface="+mn-lt"/>
                          <a:ea typeface="Roboto Bold"/>
                          <a:cs typeface="Roboto Bold"/>
                        </a:rPr>
                        <a:t>SECTOR</a:t>
                      </a:r>
                      <a:endParaRPr lang="es-CO" sz="1800" b="1" noProof="0">
                        <a:solidFill>
                          <a:srgbClr val="851007"/>
                        </a:solidFill>
                        <a:effectLst/>
                        <a:latin typeface="+mn-lt"/>
                        <a:ea typeface="Roboto Bold"/>
                        <a:cs typeface="Roboto Bold"/>
                      </a:endParaRPr>
                    </a:p>
                  </a:txBody>
                  <a:tcPr marL="0" marR="0" marT="0" marB="0" anchor="ctr">
                    <a:lnL>
                      <a:noFill/>
                    </a:lnL>
                    <a:lnR>
                      <a:noFill/>
                    </a:lnR>
                    <a:lnT>
                      <a:noFill/>
                    </a:lnT>
                    <a:lnB>
                      <a:noFill/>
                    </a:lnB>
                    <a:noFill/>
                  </a:tcPr>
                </a:tc>
                <a:tc>
                  <a:txBody>
                    <a:bodyPr/>
                    <a:lstStyle/>
                    <a:p>
                      <a:pPr marL="0" algn="l" rtl="0" eaLnBrk="1" latinLnBrk="0" hangingPunct="1">
                        <a:lnSpc>
                          <a:spcPts val="2528"/>
                        </a:lnSpc>
                      </a:pPr>
                      <a:r>
                        <a:rPr lang="es-CO" sz="1800" kern="1200" noProof="0">
                          <a:solidFill>
                            <a:srgbClr val="000000"/>
                          </a:solidFill>
                          <a:effectLst/>
                          <a:latin typeface="+mn-lt"/>
                          <a:ea typeface="Roboto"/>
                          <a:cs typeface="Roboto"/>
                        </a:rPr>
                        <a:t>OFICIAL</a:t>
                      </a:r>
                      <a:endParaRPr lang="es-CO" sz="1800" noProof="0">
                        <a:effectLst/>
                        <a:latin typeface="+mn-lt"/>
                        <a:ea typeface="Roboto"/>
                        <a:cs typeface="Roboto"/>
                      </a:endParaRPr>
                    </a:p>
                  </a:txBody>
                  <a:tcPr marL="0" marR="0" marT="0" marB="0" anchor="ctr">
                    <a:lnL>
                      <a:noFill/>
                    </a:lnL>
                    <a:lnR>
                      <a:noFill/>
                    </a:lnR>
                    <a:lnT>
                      <a:noFill/>
                    </a:lnT>
                    <a:lnB>
                      <a:noFill/>
                    </a:lnB>
                    <a:noFill/>
                  </a:tcPr>
                </a:tc>
                <a:extLst>
                  <a:ext uri="{0D108BD9-81ED-4DB2-BD59-A6C34878D82A}">
                    <a16:rowId xmlns:a16="http://schemas.microsoft.com/office/drawing/2014/main" val="2523227187"/>
                  </a:ext>
                </a:extLst>
              </a:tr>
              <a:tr h="628568">
                <a:tc>
                  <a:txBody>
                    <a:bodyPr/>
                    <a:lstStyle/>
                    <a:p>
                      <a:pPr marL="0" algn="l" rtl="0" eaLnBrk="1" latinLnBrk="0" hangingPunct="1">
                        <a:lnSpc>
                          <a:spcPts val="2528"/>
                        </a:lnSpc>
                      </a:pPr>
                      <a:r>
                        <a:rPr lang="es-CO" sz="1800" b="1" kern="1200" noProof="0">
                          <a:solidFill>
                            <a:srgbClr val="851007"/>
                          </a:solidFill>
                          <a:effectLst/>
                          <a:latin typeface="+mn-lt"/>
                          <a:ea typeface="Roboto Bold"/>
                          <a:cs typeface="Roboto Bold"/>
                        </a:rPr>
                        <a:t>NIVELES QUE OFRECE</a:t>
                      </a:r>
                      <a:endParaRPr lang="es-CO" sz="1800" b="1" noProof="0">
                        <a:solidFill>
                          <a:srgbClr val="851007"/>
                        </a:solidFill>
                        <a:effectLst/>
                        <a:latin typeface="+mn-lt"/>
                        <a:ea typeface="Roboto Bold"/>
                        <a:cs typeface="Roboto Bold"/>
                      </a:endParaRPr>
                    </a:p>
                  </a:txBody>
                  <a:tcPr marL="0" marR="0" marT="0" marB="0" anchor="ctr">
                    <a:lnL>
                      <a:noFill/>
                    </a:lnL>
                    <a:lnR>
                      <a:noFill/>
                    </a:lnR>
                    <a:lnT>
                      <a:noFill/>
                    </a:lnT>
                    <a:lnB>
                      <a:noFill/>
                    </a:lnB>
                    <a:noFill/>
                  </a:tcPr>
                </a:tc>
                <a:tc>
                  <a:txBody>
                    <a:bodyPr/>
                    <a:lstStyle/>
                    <a:p>
                      <a:pPr marL="0" algn="l" rtl="0" eaLnBrk="1" latinLnBrk="0" hangingPunct="1">
                        <a:lnSpc>
                          <a:spcPts val="2528"/>
                        </a:lnSpc>
                      </a:pPr>
                      <a:r>
                        <a:rPr lang="es-CO" sz="1800" kern="1200" noProof="0">
                          <a:solidFill>
                            <a:srgbClr val="000000"/>
                          </a:solidFill>
                          <a:effectLst/>
                          <a:latin typeface="+mn-lt"/>
                          <a:ea typeface="Roboto"/>
                          <a:cs typeface="Roboto"/>
                        </a:rPr>
                        <a:t>PREESCOLAR, BÁSICA (PRIMARIA Y SECUNDARIA) Y MEDIA TÉCNICA</a:t>
                      </a:r>
                      <a:endParaRPr lang="es-CO" sz="1800" noProof="0">
                        <a:effectLst/>
                        <a:latin typeface="+mn-lt"/>
                        <a:ea typeface="Roboto"/>
                        <a:cs typeface="Roboto"/>
                      </a:endParaRPr>
                    </a:p>
                  </a:txBody>
                  <a:tcPr marL="0" marR="0" marT="0" marB="0" anchor="ctr">
                    <a:lnL>
                      <a:noFill/>
                    </a:lnL>
                    <a:lnR>
                      <a:noFill/>
                    </a:lnR>
                    <a:lnT>
                      <a:noFill/>
                    </a:lnT>
                    <a:lnB>
                      <a:noFill/>
                    </a:lnB>
                    <a:noFill/>
                  </a:tcPr>
                </a:tc>
                <a:extLst>
                  <a:ext uri="{0D108BD9-81ED-4DB2-BD59-A6C34878D82A}">
                    <a16:rowId xmlns:a16="http://schemas.microsoft.com/office/drawing/2014/main" val="3352641882"/>
                  </a:ext>
                </a:extLst>
              </a:tr>
              <a:tr h="328824">
                <a:tc>
                  <a:txBody>
                    <a:bodyPr/>
                    <a:lstStyle/>
                    <a:p>
                      <a:pPr marL="0" algn="l" rtl="0" eaLnBrk="1" latinLnBrk="0" hangingPunct="1">
                        <a:lnSpc>
                          <a:spcPts val="2528"/>
                        </a:lnSpc>
                      </a:pPr>
                      <a:r>
                        <a:rPr lang="es-CO" sz="1800" b="1" kern="1200" noProof="0">
                          <a:solidFill>
                            <a:srgbClr val="851007"/>
                          </a:solidFill>
                          <a:effectLst/>
                          <a:latin typeface="+mn-lt"/>
                          <a:ea typeface="Roboto Bold"/>
                          <a:cs typeface="Roboto Bold"/>
                        </a:rPr>
                        <a:t>JORNADAS DE TRABAJO</a:t>
                      </a:r>
                      <a:endParaRPr lang="es-CO" sz="1800" b="1" noProof="0">
                        <a:solidFill>
                          <a:srgbClr val="851007"/>
                        </a:solidFill>
                        <a:effectLst/>
                        <a:latin typeface="+mn-lt"/>
                        <a:ea typeface="Roboto Bold"/>
                        <a:cs typeface="Roboto Bold"/>
                      </a:endParaRPr>
                    </a:p>
                  </a:txBody>
                  <a:tcPr marL="0" marR="0" marT="0" marB="0" anchor="ctr">
                    <a:lnL>
                      <a:noFill/>
                    </a:lnL>
                    <a:lnR>
                      <a:noFill/>
                    </a:lnR>
                    <a:lnT>
                      <a:noFill/>
                    </a:lnT>
                    <a:lnB>
                      <a:noFill/>
                    </a:lnB>
                    <a:noFill/>
                  </a:tcPr>
                </a:tc>
                <a:tc>
                  <a:txBody>
                    <a:bodyPr/>
                    <a:lstStyle/>
                    <a:p>
                      <a:pPr marL="0" algn="l" rtl="0" eaLnBrk="1" latinLnBrk="0" hangingPunct="1">
                        <a:lnSpc>
                          <a:spcPts val="2528"/>
                        </a:lnSpc>
                      </a:pPr>
                      <a:r>
                        <a:rPr lang="es-CO" sz="1800" kern="1200" noProof="0">
                          <a:solidFill>
                            <a:srgbClr val="000000"/>
                          </a:solidFill>
                          <a:effectLst/>
                          <a:latin typeface="+mn-lt"/>
                          <a:ea typeface="Roboto"/>
                          <a:cs typeface="Roboto"/>
                        </a:rPr>
                        <a:t>MAÑANA, SABATINA</a:t>
                      </a:r>
                      <a:endParaRPr lang="es-CO" sz="1800" noProof="0">
                        <a:effectLst/>
                        <a:latin typeface="+mn-lt"/>
                        <a:ea typeface="Roboto"/>
                        <a:cs typeface="Roboto"/>
                      </a:endParaRPr>
                    </a:p>
                  </a:txBody>
                  <a:tcPr marL="0" marR="0" marT="0" marB="0" anchor="ctr">
                    <a:lnL>
                      <a:noFill/>
                    </a:lnL>
                    <a:lnR>
                      <a:noFill/>
                    </a:lnR>
                    <a:lnT>
                      <a:noFill/>
                    </a:lnT>
                    <a:lnB>
                      <a:noFill/>
                    </a:lnB>
                    <a:noFill/>
                  </a:tcPr>
                </a:tc>
                <a:extLst>
                  <a:ext uri="{0D108BD9-81ED-4DB2-BD59-A6C34878D82A}">
                    <a16:rowId xmlns:a16="http://schemas.microsoft.com/office/drawing/2014/main" val="1071100381"/>
                  </a:ext>
                </a:extLst>
              </a:tr>
              <a:tr h="628568">
                <a:tc>
                  <a:txBody>
                    <a:bodyPr/>
                    <a:lstStyle/>
                    <a:p>
                      <a:pPr marL="0" algn="l" rtl="0" eaLnBrk="1" latinLnBrk="0" hangingPunct="1">
                        <a:lnSpc>
                          <a:spcPts val="2528"/>
                        </a:lnSpc>
                      </a:pPr>
                      <a:r>
                        <a:rPr lang="es-CO" sz="1800" b="1" kern="1200" noProof="0">
                          <a:solidFill>
                            <a:srgbClr val="851007"/>
                          </a:solidFill>
                          <a:effectLst/>
                          <a:latin typeface="+mn-lt"/>
                          <a:ea typeface="Roboto Bold"/>
                          <a:cs typeface="Roboto Bold"/>
                        </a:rPr>
                        <a:t>ESPECIALIDADES EXISTENTES</a:t>
                      </a:r>
                      <a:endParaRPr lang="es-CO" sz="1800" b="1" noProof="0">
                        <a:solidFill>
                          <a:srgbClr val="851007"/>
                        </a:solidFill>
                        <a:effectLst/>
                        <a:latin typeface="+mn-lt"/>
                        <a:ea typeface="Roboto Bold"/>
                        <a:cs typeface="Roboto Bold"/>
                      </a:endParaRPr>
                    </a:p>
                  </a:txBody>
                  <a:tcPr marL="0" marR="0" marT="0" marB="0" anchor="ctr">
                    <a:lnL>
                      <a:noFill/>
                    </a:lnL>
                    <a:lnR>
                      <a:noFill/>
                    </a:lnR>
                    <a:lnT>
                      <a:noFill/>
                    </a:lnT>
                    <a:lnB>
                      <a:noFill/>
                    </a:lnB>
                    <a:noFill/>
                  </a:tcPr>
                </a:tc>
                <a:tc>
                  <a:txBody>
                    <a:bodyPr/>
                    <a:lstStyle/>
                    <a:p>
                      <a:pPr marL="0" algn="l" rtl="0" eaLnBrk="1" latinLnBrk="0" hangingPunct="1">
                        <a:lnSpc>
                          <a:spcPts val="2528"/>
                        </a:lnSpc>
                      </a:pPr>
                      <a:r>
                        <a:rPr lang="es-CO" sz="1800" kern="1200" noProof="0">
                          <a:solidFill>
                            <a:srgbClr val="000000"/>
                          </a:solidFill>
                          <a:effectLst/>
                          <a:latin typeface="+mn-lt"/>
                          <a:ea typeface="Roboto"/>
                          <a:cs typeface="Roboto"/>
                        </a:rPr>
                        <a:t>ELECTRICIDAD, ELECTRÓNICA, SISTEMAS, COMUNICACIÓN Y PERIODISMO E INGLÉS</a:t>
                      </a:r>
                      <a:endParaRPr lang="es-CO" sz="1800" noProof="0">
                        <a:effectLst/>
                        <a:latin typeface="+mn-lt"/>
                        <a:ea typeface="Roboto"/>
                        <a:cs typeface="Roboto"/>
                      </a:endParaRPr>
                    </a:p>
                  </a:txBody>
                  <a:tcPr marL="0" marR="0" marT="0" marB="0" anchor="ctr">
                    <a:lnL>
                      <a:noFill/>
                    </a:lnL>
                    <a:lnR>
                      <a:noFill/>
                    </a:lnR>
                    <a:lnT>
                      <a:noFill/>
                    </a:lnT>
                    <a:lnB>
                      <a:noFill/>
                    </a:lnB>
                    <a:noFill/>
                  </a:tcPr>
                </a:tc>
                <a:extLst>
                  <a:ext uri="{0D108BD9-81ED-4DB2-BD59-A6C34878D82A}">
                    <a16:rowId xmlns:a16="http://schemas.microsoft.com/office/drawing/2014/main" val="1439075664"/>
                  </a:ext>
                </a:extLst>
              </a:tr>
              <a:tr h="328824">
                <a:tc>
                  <a:txBody>
                    <a:bodyPr/>
                    <a:lstStyle/>
                    <a:p>
                      <a:pPr marL="0" algn="l" rtl="0" eaLnBrk="1" latinLnBrk="0" hangingPunct="1">
                        <a:lnSpc>
                          <a:spcPts val="2528"/>
                        </a:lnSpc>
                      </a:pPr>
                      <a:r>
                        <a:rPr lang="es-CO" sz="1800" b="1" kern="1200" noProof="0">
                          <a:solidFill>
                            <a:srgbClr val="851007"/>
                          </a:solidFill>
                          <a:effectLst/>
                          <a:latin typeface="+mn-lt"/>
                          <a:ea typeface="Roboto Bold"/>
                          <a:cs typeface="Roboto Bold"/>
                        </a:rPr>
                        <a:t>NATURALEZA DEL PLANTEL</a:t>
                      </a:r>
                      <a:endParaRPr lang="es-CO" sz="1800" b="1" noProof="0">
                        <a:solidFill>
                          <a:srgbClr val="851007"/>
                        </a:solidFill>
                        <a:effectLst/>
                        <a:latin typeface="+mn-lt"/>
                        <a:ea typeface="Roboto Bold"/>
                        <a:cs typeface="Roboto Bold"/>
                      </a:endParaRPr>
                    </a:p>
                  </a:txBody>
                  <a:tcPr marL="0" marR="0" marT="0" marB="0" anchor="ctr">
                    <a:lnL>
                      <a:noFill/>
                    </a:lnL>
                    <a:lnR>
                      <a:noFill/>
                    </a:lnR>
                    <a:lnT>
                      <a:noFill/>
                    </a:lnT>
                    <a:lnB>
                      <a:noFill/>
                    </a:lnB>
                    <a:noFill/>
                  </a:tcPr>
                </a:tc>
                <a:tc>
                  <a:txBody>
                    <a:bodyPr/>
                    <a:lstStyle/>
                    <a:p>
                      <a:pPr marL="0" algn="l" rtl="0" eaLnBrk="1" latinLnBrk="0" hangingPunct="1">
                        <a:lnSpc>
                          <a:spcPts val="2528"/>
                        </a:lnSpc>
                      </a:pPr>
                      <a:r>
                        <a:rPr lang="es-CO" sz="1800" kern="1200" noProof="0">
                          <a:solidFill>
                            <a:srgbClr val="000000"/>
                          </a:solidFill>
                          <a:effectLst/>
                          <a:latin typeface="+mn-lt"/>
                          <a:ea typeface="Roboto"/>
                          <a:cs typeface="Roboto"/>
                        </a:rPr>
                        <a:t>PÚBLICO</a:t>
                      </a:r>
                      <a:endParaRPr lang="es-CO" sz="1800" noProof="0">
                        <a:effectLst/>
                        <a:latin typeface="+mn-lt"/>
                        <a:ea typeface="Roboto"/>
                        <a:cs typeface="Roboto"/>
                      </a:endParaRPr>
                    </a:p>
                  </a:txBody>
                  <a:tcPr marL="0" marR="0" marT="0" marB="0" anchor="ctr">
                    <a:lnL>
                      <a:noFill/>
                    </a:lnL>
                    <a:lnR>
                      <a:noFill/>
                    </a:lnR>
                    <a:lnT>
                      <a:noFill/>
                    </a:lnT>
                    <a:lnB>
                      <a:noFill/>
                    </a:lnB>
                    <a:noFill/>
                  </a:tcPr>
                </a:tc>
                <a:extLst>
                  <a:ext uri="{0D108BD9-81ED-4DB2-BD59-A6C34878D82A}">
                    <a16:rowId xmlns:a16="http://schemas.microsoft.com/office/drawing/2014/main" val="3576241354"/>
                  </a:ext>
                </a:extLst>
              </a:tr>
              <a:tr h="328824">
                <a:tc>
                  <a:txBody>
                    <a:bodyPr/>
                    <a:lstStyle/>
                    <a:p>
                      <a:pPr marL="0" algn="l" rtl="0" eaLnBrk="1" latinLnBrk="0" hangingPunct="1">
                        <a:lnSpc>
                          <a:spcPts val="2528"/>
                        </a:lnSpc>
                      </a:pPr>
                      <a:r>
                        <a:rPr lang="es-CO" sz="1800" b="1" kern="1200" noProof="0">
                          <a:solidFill>
                            <a:srgbClr val="851007"/>
                          </a:solidFill>
                          <a:effectLst/>
                          <a:latin typeface="+mn-lt"/>
                          <a:ea typeface="Roboto Bold"/>
                          <a:cs typeface="Roboto Bold"/>
                        </a:rPr>
                        <a:t>CARÁCTER</a:t>
                      </a:r>
                      <a:endParaRPr lang="es-CO" sz="1800" b="1" noProof="0">
                        <a:solidFill>
                          <a:srgbClr val="851007"/>
                        </a:solidFill>
                        <a:effectLst/>
                        <a:latin typeface="+mn-lt"/>
                        <a:ea typeface="Roboto Bold"/>
                        <a:cs typeface="Roboto Bold"/>
                      </a:endParaRPr>
                    </a:p>
                  </a:txBody>
                  <a:tcPr marL="0" marR="0" marT="0" marB="0" anchor="ctr">
                    <a:lnL>
                      <a:noFill/>
                    </a:lnL>
                    <a:lnR>
                      <a:noFill/>
                    </a:lnR>
                    <a:lnT>
                      <a:noFill/>
                    </a:lnT>
                    <a:lnB>
                      <a:noFill/>
                    </a:lnB>
                    <a:noFill/>
                  </a:tcPr>
                </a:tc>
                <a:tc>
                  <a:txBody>
                    <a:bodyPr/>
                    <a:lstStyle/>
                    <a:p>
                      <a:pPr marL="0" algn="l" rtl="0" eaLnBrk="1" latinLnBrk="0" hangingPunct="1">
                        <a:lnSpc>
                          <a:spcPts val="2528"/>
                        </a:lnSpc>
                      </a:pPr>
                      <a:r>
                        <a:rPr lang="es-CO" sz="1800" kern="1200" noProof="0">
                          <a:solidFill>
                            <a:srgbClr val="000000"/>
                          </a:solidFill>
                          <a:effectLst/>
                          <a:latin typeface="+mn-lt"/>
                          <a:ea typeface="Roboto"/>
                          <a:cs typeface="Roboto"/>
                        </a:rPr>
                        <a:t>MIXTO</a:t>
                      </a:r>
                      <a:endParaRPr lang="es-CO" sz="1800" noProof="0">
                        <a:effectLst/>
                        <a:latin typeface="+mn-lt"/>
                        <a:ea typeface="Roboto"/>
                        <a:cs typeface="Roboto"/>
                      </a:endParaRPr>
                    </a:p>
                  </a:txBody>
                  <a:tcPr marL="0" marR="0" marT="0" marB="0" anchor="ctr">
                    <a:lnL>
                      <a:noFill/>
                    </a:lnL>
                    <a:lnR>
                      <a:noFill/>
                    </a:lnR>
                    <a:lnT>
                      <a:noFill/>
                    </a:lnT>
                    <a:lnB>
                      <a:noFill/>
                    </a:lnB>
                    <a:noFill/>
                  </a:tcPr>
                </a:tc>
                <a:extLst>
                  <a:ext uri="{0D108BD9-81ED-4DB2-BD59-A6C34878D82A}">
                    <a16:rowId xmlns:a16="http://schemas.microsoft.com/office/drawing/2014/main" val="493271783"/>
                  </a:ext>
                </a:extLst>
              </a:tr>
              <a:tr h="328824">
                <a:tc>
                  <a:txBody>
                    <a:bodyPr/>
                    <a:lstStyle/>
                    <a:p>
                      <a:pPr marL="0" algn="l" rtl="0" eaLnBrk="1" latinLnBrk="0" hangingPunct="1">
                        <a:lnSpc>
                          <a:spcPts val="2528"/>
                        </a:lnSpc>
                      </a:pPr>
                      <a:r>
                        <a:rPr lang="es-CO" sz="1800" b="1" kern="1200" noProof="0">
                          <a:solidFill>
                            <a:srgbClr val="851007"/>
                          </a:solidFill>
                          <a:effectLst/>
                          <a:latin typeface="+mn-lt"/>
                          <a:ea typeface="Roboto Bold"/>
                          <a:cs typeface="Roboto Bold"/>
                        </a:rPr>
                        <a:t>SEDES</a:t>
                      </a:r>
                      <a:endParaRPr lang="es-CO" sz="1800" b="1" noProof="0">
                        <a:solidFill>
                          <a:srgbClr val="851007"/>
                        </a:solidFill>
                        <a:effectLst/>
                        <a:latin typeface="+mn-lt"/>
                        <a:ea typeface="Roboto Bold"/>
                        <a:cs typeface="Roboto Bold"/>
                      </a:endParaRPr>
                    </a:p>
                  </a:txBody>
                  <a:tcPr marL="0" marR="0" marT="0" marB="0" anchor="ctr">
                    <a:lnL>
                      <a:noFill/>
                    </a:lnL>
                    <a:lnR>
                      <a:noFill/>
                    </a:lnR>
                    <a:lnT>
                      <a:noFill/>
                    </a:lnT>
                    <a:lnB>
                      <a:noFill/>
                    </a:lnB>
                    <a:noFill/>
                  </a:tcPr>
                </a:tc>
                <a:tc>
                  <a:txBody>
                    <a:bodyPr/>
                    <a:lstStyle/>
                    <a:p>
                      <a:pPr marL="0" algn="l" rtl="0" eaLnBrk="1" latinLnBrk="0" hangingPunct="1">
                        <a:lnSpc>
                          <a:spcPts val="2528"/>
                        </a:lnSpc>
                      </a:pPr>
                      <a:r>
                        <a:rPr lang="es-CO" sz="1800" kern="1200" noProof="0">
                          <a:solidFill>
                            <a:srgbClr val="000000"/>
                          </a:solidFill>
                          <a:effectLst/>
                          <a:latin typeface="+mn-lt"/>
                          <a:ea typeface="Roboto"/>
                          <a:cs typeface="Roboto"/>
                        </a:rPr>
                        <a:t>CENTRAL, SIMÓN BOLÍVAR Y CAMPESTRE</a:t>
                      </a:r>
                      <a:endParaRPr lang="es-CO" sz="1800" noProof="0">
                        <a:effectLst/>
                        <a:latin typeface="+mn-lt"/>
                        <a:ea typeface="Roboto"/>
                        <a:cs typeface="Roboto"/>
                      </a:endParaRPr>
                    </a:p>
                  </a:txBody>
                  <a:tcPr marL="0" marR="0" marT="0" marB="0" anchor="ctr">
                    <a:lnL>
                      <a:noFill/>
                    </a:lnL>
                    <a:lnR>
                      <a:noFill/>
                    </a:lnR>
                    <a:lnT>
                      <a:noFill/>
                    </a:lnT>
                    <a:lnB>
                      <a:noFill/>
                    </a:lnB>
                    <a:noFill/>
                  </a:tcPr>
                </a:tc>
                <a:extLst>
                  <a:ext uri="{0D108BD9-81ED-4DB2-BD59-A6C34878D82A}">
                    <a16:rowId xmlns:a16="http://schemas.microsoft.com/office/drawing/2014/main" val="2598641958"/>
                  </a:ext>
                </a:extLst>
              </a:tr>
            </a:tbl>
          </a:graphicData>
        </a:graphic>
      </p:graphicFrame>
      <p:sp>
        <p:nvSpPr>
          <p:cNvPr id="15" name="CuadroTexto 14">
            <a:extLst>
              <a:ext uri="{FF2B5EF4-FFF2-40B4-BE49-F238E27FC236}">
                <a16:creationId xmlns:a16="http://schemas.microsoft.com/office/drawing/2014/main" id="{8D7E9EE2-ED47-5E07-F056-6D1581EF97F6}"/>
              </a:ext>
            </a:extLst>
          </p:cNvPr>
          <p:cNvSpPr txBox="1"/>
          <p:nvPr/>
        </p:nvSpPr>
        <p:spPr>
          <a:xfrm>
            <a:off x="2942167" y="137583"/>
            <a:ext cx="714586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1" noProof="0">
                <a:solidFill>
                  <a:srgbClr val="004C50"/>
                </a:solidFill>
                <a:ea typeface="+mn-lt"/>
                <a:cs typeface="+mn-lt"/>
              </a:rPr>
              <a:t>INSTITUCIÓN</a:t>
            </a:r>
            <a:r>
              <a:rPr lang="es-CO" sz="2400" noProof="0">
                <a:solidFill>
                  <a:srgbClr val="004C50"/>
                </a:solidFill>
                <a:ea typeface="+mn-lt"/>
                <a:cs typeface="+mn-lt"/>
              </a:rPr>
              <a:t> </a:t>
            </a:r>
            <a:r>
              <a:rPr lang="es-CO" sz="2400" b="1" noProof="0">
                <a:solidFill>
                  <a:srgbClr val="004C50"/>
                </a:solidFill>
                <a:ea typeface="+mn-lt"/>
                <a:cs typeface="+mn-lt"/>
              </a:rPr>
              <a:t>EDUCATIVA BRAULIO GONZÁLEZ</a:t>
            </a:r>
            <a:endParaRPr lang="es-CO" sz="1100" b="1" noProof="0"/>
          </a:p>
          <a:p>
            <a:pPr marL="0" indent="0" algn="l">
              <a:lnSpc>
                <a:spcPct val="100000"/>
              </a:lnSpc>
              <a:spcBef>
                <a:spcPts val="0"/>
              </a:spcBef>
              <a:buFontTx/>
              <a:buNone/>
            </a:pPr>
            <a:endParaRPr lang="es-CO" sz="1800" noProof="0">
              <a:solidFill>
                <a:prstClr val="white"/>
              </a:solidFill>
              <a:latin typeface="Posterama" panose="020B0504020200020000" pitchFamily="34" charset="0"/>
              <a:ea typeface="微软雅黑"/>
              <a:cs typeface="Posterama" panose="020B0504020200020000" pitchFamily="34" charset="0"/>
            </a:endParaRPr>
          </a:p>
        </p:txBody>
      </p:sp>
      <p:sp>
        <p:nvSpPr>
          <p:cNvPr id="2" name="CuadroTexto 1">
            <a:extLst>
              <a:ext uri="{FF2B5EF4-FFF2-40B4-BE49-F238E27FC236}">
                <a16:creationId xmlns:a16="http://schemas.microsoft.com/office/drawing/2014/main" id="{31911634-9663-AED5-E523-F2B297269250}"/>
              </a:ext>
            </a:extLst>
          </p:cNvPr>
          <p:cNvSpPr txBox="1"/>
          <p:nvPr/>
        </p:nvSpPr>
        <p:spPr>
          <a:xfrm>
            <a:off x="784634" y="507901"/>
            <a:ext cx="1041611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1400" noProof="0">
                <a:solidFill>
                  <a:srgbClr val="00B050"/>
                </a:solidFill>
                <a:latin typeface="Posterama"/>
                <a:ea typeface="微软雅黑"/>
                <a:cs typeface="Posterama"/>
              </a:rPr>
              <a:t>Resolución de aprobación No.001796 del 10 de noviembre de 1998.</a:t>
            </a:r>
            <a:endParaRPr lang="es-CO" sz="1400" noProof="0">
              <a:solidFill>
                <a:srgbClr val="00B050"/>
              </a:solidFill>
              <a:latin typeface="Posterama"/>
              <a:cs typeface="Posterama"/>
            </a:endParaRPr>
          </a:p>
          <a:p>
            <a:pPr algn="ctr"/>
            <a:r>
              <a:rPr lang="es-CO" sz="1400" noProof="0">
                <a:solidFill>
                  <a:srgbClr val="00B050"/>
                </a:solidFill>
                <a:latin typeface="Posterama"/>
                <a:ea typeface="微软雅黑"/>
                <a:cs typeface="Posterama"/>
              </a:rPr>
              <a:t>Secretaría de Educación Departamental</a:t>
            </a:r>
            <a:endParaRPr lang="es-CO" sz="1400" noProof="0">
              <a:solidFill>
                <a:srgbClr val="00B050"/>
              </a:solidFill>
              <a:latin typeface="Posterama"/>
              <a:cs typeface="Posterama"/>
            </a:endParaRPr>
          </a:p>
          <a:p>
            <a:pPr marL="0" indent="0" algn="l">
              <a:lnSpc>
                <a:spcPct val="100000"/>
              </a:lnSpc>
              <a:spcBef>
                <a:spcPts val="0"/>
              </a:spcBef>
              <a:buFontTx/>
              <a:buNone/>
            </a:pPr>
            <a:endParaRPr lang="es-CO" sz="1800" noProof="0">
              <a:solidFill>
                <a:prstClr val="white"/>
              </a:solidFill>
              <a:latin typeface="Posterama" panose="020B0504020200020000" pitchFamily="34" charset="0"/>
              <a:ea typeface="微软雅黑"/>
              <a:cs typeface="Posterama" panose="020B0504020200020000" pitchFamily="34" charset="0"/>
            </a:endParaRPr>
          </a:p>
        </p:txBody>
      </p:sp>
      <p:pic>
        <p:nvPicPr>
          <p:cNvPr id="4" name="Imagen 3">
            <a:extLst>
              <a:ext uri="{FF2B5EF4-FFF2-40B4-BE49-F238E27FC236}">
                <a16:creationId xmlns:a16="http://schemas.microsoft.com/office/drawing/2014/main" id="{F14D9381-BF5B-2178-061E-1395693813A5}"/>
              </a:ext>
            </a:extLst>
          </p:cNvPr>
          <p:cNvPicPr>
            <a:picLocks noChangeAspect="1"/>
          </p:cNvPicPr>
          <p:nvPr/>
        </p:nvPicPr>
        <p:blipFill>
          <a:blip r:embed="rId3"/>
          <a:stretch>
            <a:fillRect/>
          </a:stretch>
        </p:blipFill>
        <p:spPr>
          <a:xfrm>
            <a:off x="554287" y="136306"/>
            <a:ext cx="848546" cy="743590"/>
          </a:xfrm>
          <a:prstGeom prst="rect">
            <a:avLst/>
          </a:prstGeom>
        </p:spPr>
      </p:pic>
    </p:spTree>
    <p:extLst>
      <p:ext uri="{BB962C8B-B14F-4D97-AF65-F5344CB8AC3E}">
        <p14:creationId xmlns:p14="http://schemas.microsoft.com/office/powerpoint/2010/main" val="1246021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FADAF-19B6-7029-7E55-D988C1EDB890}"/>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1302260B-A733-D3F7-BACB-4F38C257CBAA}"/>
              </a:ext>
            </a:extLst>
          </p:cNvPr>
          <p:cNvSpPr>
            <a:spLocks noGrp="1"/>
          </p:cNvSpPr>
          <p:nvPr>
            <p:ph type="body" sz="quarter" idx="28"/>
          </p:nvPr>
        </p:nvSpPr>
        <p:spPr>
          <a:xfrm>
            <a:off x="481080" y="1352259"/>
            <a:ext cx="10517370" cy="4866806"/>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9F887BAA-0263-B486-2666-378FEF7B8DFB}"/>
              </a:ext>
            </a:extLst>
          </p:cNvPr>
          <p:cNvSpPr>
            <a:spLocks noGrp="1"/>
          </p:cNvSpPr>
          <p:nvPr>
            <p:ph type="ftr" sz="quarter" idx="52"/>
          </p:nvPr>
        </p:nvSpPr>
        <p:spPr>
          <a:xfrm>
            <a:off x="328324" y="6589150"/>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7CCD1C08-20F3-0A32-A583-1E75FDC3E790}"/>
              </a:ext>
            </a:extLst>
          </p:cNvPr>
          <p:cNvSpPr>
            <a:spLocks noGrp="1"/>
          </p:cNvSpPr>
          <p:nvPr>
            <p:ph type="sldNum" sz="quarter" idx="53"/>
          </p:nvPr>
        </p:nvSpPr>
        <p:spPr>
          <a:xfrm flipH="1">
            <a:off x="11454203" y="6584266"/>
            <a:ext cx="586713" cy="277202"/>
          </a:xfrm>
        </p:spPr>
        <p:txBody>
          <a:bodyPr/>
          <a:lstStyle/>
          <a:p>
            <a:fld id="{47FEACEE-25B4-4A2D-B147-27296E36371D}" type="slidenum">
              <a:rPr lang="es-CO" noProof="0" smtClean="0"/>
              <a:pPr/>
              <a:t>20</a:t>
            </a:fld>
            <a:endParaRPr lang="es-CO" noProof="0"/>
          </a:p>
        </p:txBody>
      </p:sp>
      <p:graphicFrame>
        <p:nvGraphicFramePr>
          <p:cNvPr id="8" name="Tabla 7">
            <a:extLst>
              <a:ext uri="{FF2B5EF4-FFF2-40B4-BE49-F238E27FC236}">
                <a16:creationId xmlns:a16="http://schemas.microsoft.com/office/drawing/2014/main" id="{CA22D4B0-D5F1-C988-8462-46B9ADB86FD0}"/>
              </a:ext>
            </a:extLst>
          </p:cNvPr>
          <p:cNvGraphicFramePr>
            <a:graphicFrameLocks noGrp="1"/>
          </p:cNvGraphicFramePr>
          <p:nvPr>
            <p:extLst>
              <p:ext uri="{D42A27DB-BD31-4B8C-83A1-F6EECF244321}">
                <p14:modId xmlns:p14="http://schemas.microsoft.com/office/powerpoint/2010/main" val="1944174027"/>
              </p:ext>
            </p:extLst>
          </p:nvPr>
        </p:nvGraphicFramePr>
        <p:xfrm>
          <a:off x="483902" y="142793"/>
          <a:ext cx="11218316" cy="6452752"/>
        </p:xfrm>
        <a:graphic>
          <a:graphicData uri="http://schemas.openxmlformats.org/drawingml/2006/table">
            <a:tbl>
              <a:tblPr firstRow="1" bandRow="1">
                <a:tableStyleId>{5A111915-BE36-4E01-A7E5-04B1672EAD32}</a:tableStyleId>
              </a:tblPr>
              <a:tblGrid>
                <a:gridCol w="2508250">
                  <a:extLst>
                    <a:ext uri="{9D8B030D-6E8A-4147-A177-3AD203B41FA5}">
                      <a16:colId xmlns:a16="http://schemas.microsoft.com/office/drawing/2014/main" val="2831804240"/>
                    </a:ext>
                  </a:extLst>
                </a:gridCol>
                <a:gridCol w="4677832">
                  <a:extLst>
                    <a:ext uri="{9D8B030D-6E8A-4147-A177-3AD203B41FA5}">
                      <a16:colId xmlns:a16="http://schemas.microsoft.com/office/drawing/2014/main" val="2523769780"/>
                    </a:ext>
                  </a:extLst>
                </a:gridCol>
                <a:gridCol w="2677570">
                  <a:extLst>
                    <a:ext uri="{9D8B030D-6E8A-4147-A177-3AD203B41FA5}">
                      <a16:colId xmlns:a16="http://schemas.microsoft.com/office/drawing/2014/main" val="2131004483"/>
                    </a:ext>
                  </a:extLst>
                </a:gridCol>
                <a:gridCol w="1354664">
                  <a:extLst>
                    <a:ext uri="{9D8B030D-6E8A-4147-A177-3AD203B41FA5}">
                      <a16:colId xmlns:a16="http://schemas.microsoft.com/office/drawing/2014/main" val="3707709708"/>
                    </a:ext>
                  </a:extLst>
                </a:gridCol>
              </a:tblGrid>
              <a:tr h="741415">
                <a:tc gridSpan="4">
                  <a:txBody>
                    <a:bodyPr/>
                    <a:lstStyle/>
                    <a:p>
                      <a:pPr lvl="0" algn="ctr">
                        <a:buNone/>
                      </a:pPr>
                      <a:r>
                        <a:rPr lang="es-CO" sz="2200" noProof="0"/>
                        <a:t>GESTIÓN DIRECTIVA</a:t>
                      </a:r>
                    </a:p>
                  </a:txBody>
                  <a:tcPr anchor="ctr">
                    <a:solidFill>
                      <a:srgbClr val="688C43"/>
                    </a:solidFill>
                  </a:tcPr>
                </a:tc>
                <a:tc hMerge="1">
                  <a:txBody>
                    <a:bodyPr/>
                    <a:lstStyle/>
                    <a:p>
                      <a:endParaRPr lang="es-ES"/>
                    </a:p>
                  </a:txBody>
                  <a:tcPr marL="0" marR="0" marT="0" marB="0" horzOverflow="overflow"/>
                </a:tc>
                <a:tc hMerge="1">
                  <a:txBody>
                    <a:bodyPr/>
                    <a:lstStyle/>
                    <a:p>
                      <a:endParaRPr lang="es-ES"/>
                    </a:p>
                  </a:txBody>
                  <a:tcPr marL="0" marR="0" marT="0" marB="0" horzOverflow="overflow"/>
                </a:tc>
                <a:tc hMerge="1">
                  <a:txBody>
                    <a:bodyPr/>
                    <a:lstStyle/>
                    <a:p>
                      <a:endParaRPr lang="es-ES"/>
                    </a:p>
                  </a:txBody>
                  <a:tcPr marL="0" marR="0" marT="0" marB="0" horzOverflow="overflow"/>
                </a:tc>
                <a:extLst>
                  <a:ext uri="{0D108BD9-81ED-4DB2-BD59-A6C34878D82A}">
                    <a16:rowId xmlns:a16="http://schemas.microsoft.com/office/drawing/2014/main" val="2038620046"/>
                  </a:ext>
                </a:extLst>
              </a:tr>
              <a:tr h="762000">
                <a:tc>
                  <a:txBody>
                    <a:bodyPr/>
                    <a:lstStyle/>
                    <a:p>
                      <a:r>
                        <a:rPr lang="es-CO" sz="1500" b="1" noProof="0">
                          <a:solidFill>
                            <a:srgbClr val="0F3D23"/>
                          </a:solidFill>
                        </a:rPr>
                        <a:t>NOMBRE DEL INDICADOR</a:t>
                      </a:r>
                    </a:p>
                  </a:txBody>
                  <a:tcPr anchor="ctr"/>
                </a:tc>
                <a:tc>
                  <a:txBody>
                    <a:bodyPr/>
                    <a:lstStyle/>
                    <a:p>
                      <a:pPr algn="ctr"/>
                      <a:r>
                        <a:rPr lang="es-CO" sz="1500" b="1" noProof="0">
                          <a:solidFill>
                            <a:srgbClr val="0F3D23"/>
                          </a:solidFill>
                        </a:rPr>
                        <a:t>DESCRIPTORES E INDICADORES</a:t>
                      </a:r>
                    </a:p>
                  </a:txBody>
                  <a:tcPr anchor="ctr"/>
                </a:tc>
                <a:tc>
                  <a:txBody>
                    <a:bodyPr/>
                    <a:lstStyle/>
                    <a:p>
                      <a:r>
                        <a:rPr lang="es-CO" sz="1400" b="1" noProof="0">
                          <a:solidFill>
                            <a:srgbClr val="0F3D23"/>
                          </a:solidFill>
                        </a:rPr>
                        <a:t>FORMA DE CÁLCULO O PREGUNTA A RESPONDER</a:t>
                      </a:r>
                    </a:p>
                  </a:txBody>
                  <a:tcPr anchor="ctr"/>
                </a:tc>
                <a:tc>
                  <a:txBody>
                    <a:bodyPr/>
                    <a:lstStyle/>
                    <a:p>
                      <a:r>
                        <a:rPr lang="es-CO" sz="1400" b="1" noProof="0">
                          <a:solidFill>
                            <a:srgbClr val="0F3D23"/>
                          </a:solidFill>
                        </a:rPr>
                        <a:t>PERIODICIDAD REPORTE</a:t>
                      </a:r>
                    </a:p>
                  </a:txBody>
                  <a:tcPr anchor="ctr"/>
                </a:tc>
                <a:extLst>
                  <a:ext uri="{0D108BD9-81ED-4DB2-BD59-A6C34878D82A}">
                    <a16:rowId xmlns:a16="http://schemas.microsoft.com/office/drawing/2014/main" val="923013948"/>
                  </a:ext>
                </a:extLst>
              </a:tr>
              <a:tr h="609383">
                <a:tc>
                  <a:txBody>
                    <a:bodyPr/>
                    <a:lstStyle/>
                    <a:p>
                      <a:pPr lvl="0" algn="l">
                        <a:lnSpc>
                          <a:spcPct val="100000"/>
                        </a:lnSpc>
                        <a:spcBef>
                          <a:spcPts val="0"/>
                        </a:spcBef>
                        <a:spcAft>
                          <a:spcPts val="0"/>
                        </a:spcAft>
                        <a:buNone/>
                      </a:pPr>
                      <a:r>
                        <a:rPr lang="es-CO" sz="1400" b="1" i="0" u="none" strike="noStrike" kern="1200" noProof="0">
                          <a:solidFill>
                            <a:srgbClr val="004C50"/>
                          </a:solidFill>
                          <a:latin typeface="Abadi"/>
                        </a:rPr>
                        <a:t>RELACIÓN TÉCNICA ALUMNOS/DOCENTES</a:t>
                      </a:r>
                      <a:endParaRPr lang="es-CO" noProof="0"/>
                    </a:p>
                  </a:txBody>
                  <a:tcPr anchor="ctr"/>
                </a:tc>
                <a:tc>
                  <a:txBody>
                    <a:bodyPr/>
                    <a:lstStyle/>
                    <a:p>
                      <a:pPr lvl="0" algn="just">
                        <a:lnSpc>
                          <a:spcPct val="100000"/>
                        </a:lnSpc>
                        <a:spcBef>
                          <a:spcPts val="0"/>
                        </a:spcBef>
                        <a:spcAft>
                          <a:spcPts val="0"/>
                        </a:spcAft>
                        <a:buNone/>
                      </a:pPr>
                      <a:r>
                        <a:rPr lang="es-CO" sz="1600" b="0" i="0" u="none" strike="noStrike" kern="1200" noProof="0">
                          <a:solidFill>
                            <a:srgbClr val="004C50"/>
                          </a:solidFill>
                          <a:latin typeface="Abadi"/>
                          <a:ea typeface="+mn-ea"/>
                          <a:cs typeface="+mn-cs"/>
                        </a:rPr>
                        <a:t>Corresponde a la relación técnica del número de alumnos por docente. Analizar la situación actual y de mediano plazo.</a:t>
                      </a:r>
                    </a:p>
                  </a:txBody>
                  <a:tcPr anchor="ctr"/>
                </a:tc>
                <a:tc>
                  <a:txBody>
                    <a:bodyPr/>
                    <a:lstStyle/>
                    <a:p>
                      <a:pPr lvl="0" algn="ctr">
                        <a:buNone/>
                      </a:pPr>
                      <a:r>
                        <a:rPr lang="es-CO" sz="1600" b="0" i="0" u="none" strike="noStrike" noProof="0">
                          <a:solidFill>
                            <a:srgbClr val="0E3B05"/>
                          </a:solidFill>
                          <a:latin typeface="Abadi"/>
                        </a:rPr>
                        <a:t>29,6 E/D</a:t>
                      </a:r>
                      <a:endParaRPr lang="es-CO" noProof="0">
                        <a:solidFill>
                          <a:srgbClr val="0E3B05"/>
                        </a:solidFill>
                      </a:endParaRPr>
                    </a:p>
                  </a:txBody>
                  <a:tcPr anchor="ctr"/>
                </a:tc>
                <a:tc>
                  <a:txBody>
                    <a:bodyPr/>
                    <a:lstStyle/>
                    <a:p>
                      <a:pPr lvl="0" algn="ctr">
                        <a:lnSpc>
                          <a:spcPct val="100000"/>
                        </a:lnSpc>
                        <a:spcBef>
                          <a:spcPts val="0"/>
                        </a:spcBef>
                        <a:spcAft>
                          <a:spcPts val="0"/>
                        </a:spcAft>
                        <a:buNone/>
                      </a:pPr>
                      <a:r>
                        <a:rPr lang="es-CO" sz="1600" b="0" i="0" u="none" strike="noStrike" noProof="0">
                          <a:solidFill>
                            <a:srgbClr val="0F3D23"/>
                          </a:solidFill>
                          <a:latin typeface="Abadi"/>
                        </a:rPr>
                        <a:t>SEM</a:t>
                      </a:r>
                    </a:p>
                  </a:txBody>
                  <a:tcPr anchor="ctr"/>
                </a:tc>
                <a:extLst>
                  <a:ext uri="{0D108BD9-81ED-4DB2-BD59-A6C34878D82A}">
                    <a16:rowId xmlns:a16="http://schemas.microsoft.com/office/drawing/2014/main" val="242795948"/>
                  </a:ext>
                </a:extLst>
              </a:tr>
              <a:tr h="582083">
                <a:tc>
                  <a:txBody>
                    <a:bodyPr/>
                    <a:lstStyle/>
                    <a:p>
                      <a:pPr lvl="0" algn="l">
                        <a:lnSpc>
                          <a:spcPct val="100000"/>
                        </a:lnSpc>
                        <a:spcBef>
                          <a:spcPts val="0"/>
                        </a:spcBef>
                        <a:spcAft>
                          <a:spcPts val="0"/>
                        </a:spcAft>
                        <a:buNone/>
                      </a:pPr>
                      <a:r>
                        <a:rPr lang="es-CO" sz="1400" b="1" i="0" u="none" strike="noStrike" kern="1200" noProof="0">
                          <a:solidFill>
                            <a:srgbClr val="004C50"/>
                          </a:solidFill>
                          <a:latin typeface="Abadi"/>
                        </a:rPr>
                        <a:t>PROCESO DE MATRÍCULA - ESTRATEGIAS DE ACCESO</a:t>
                      </a:r>
                    </a:p>
                  </a:txBody>
                  <a:tcPr anchor="ctr"/>
                </a:tc>
                <a:tc>
                  <a:txBody>
                    <a:bodyPr/>
                    <a:lstStyle/>
                    <a:p>
                      <a:pPr marL="0" lvl="0" algn="just" defTabSz="914400" rtl="0" eaLnBrk="1" latinLnBrk="0" hangingPunct="1">
                        <a:lnSpc>
                          <a:spcPct val="100000"/>
                        </a:lnSpc>
                        <a:spcBef>
                          <a:spcPts val="0"/>
                        </a:spcBef>
                        <a:spcAft>
                          <a:spcPts val="0"/>
                        </a:spcAft>
                        <a:buNone/>
                      </a:pPr>
                      <a:r>
                        <a:rPr lang="es-CO" sz="1600" b="0" i="0" u="none" strike="noStrike" kern="1200" noProof="0">
                          <a:solidFill>
                            <a:srgbClr val="004C50"/>
                          </a:solidFill>
                          <a:latin typeface="Abadi"/>
                          <a:ea typeface="+mn-ea"/>
                          <a:cs typeface="+mn-cs"/>
                        </a:rPr>
                        <a:t>•Corresponde a las estrategias de acceso que la Institución Educativa tiene para garantizar el derecho a la educación de los habitantes en edad escolar de su zona de influencia.</a:t>
                      </a:r>
                    </a:p>
                    <a:p>
                      <a:pPr marL="0" lvl="0" algn="just" defTabSz="914400" rtl="0" eaLnBrk="1" latinLnBrk="0" hangingPunct="1">
                        <a:lnSpc>
                          <a:spcPct val="100000"/>
                        </a:lnSpc>
                        <a:spcBef>
                          <a:spcPts val="0"/>
                        </a:spcBef>
                        <a:spcAft>
                          <a:spcPts val="0"/>
                        </a:spcAft>
                        <a:buNone/>
                      </a:pPr>
                      <a:r>
                        <a:rPr lang="es-CO" sz="1600" b="0" i="0" u="none" strike="noStrike" kern="1200" noProof="0">
                          <a:solidFill>
                            <a:srgbClr val="004C50"/>
                          </a:solidFill>
                          <a:latin typeface="Abadi"/>
                          <a:ea typeface="+mn-ea"/>
                          <a:cs typeface="+mn-cs"/>
                        </a:rPr>
                        <a:t>•Se realiza dentro del cronograma establecido, asignación de matrículas por coordinaciones.</a:t>
                      </a:r>
                    </a:p>
                    <a:p>
                      <a:pPr marL="0" lvl="0" algn="just">
                        <a:lnSpc>
                          <a:spcPct val="100000"/>
                        </a:lnSpc>
                        <a:spcBef>
                          <a:spcPts val="0"/>
                        </a:spcBef>
                        <a:spcAft>
                          <a:spcPts val="0"/>
                        </a:spcAft>
                        <a:buNone/>
                      </a:pPr>
                      <a:r>
                        <a:rPr lang="es-CO" sz="1600" b="0" i="0" u="none" strike="noStrike" kern="1200" noProof="0">
                          <a:solidFill>
                            <a:srgbClr val="004C50"/>
                          </a:solidFill>
                          <a:latin typeface="Abadi"/>
                          <a:ea typeface="+mn-ea"/>
                          <a:cs typeface="+mn-cs"/>
                        </a:rPr>
                        <a:t>ORGANIZACIÓN DE TALENTO HUMANO PARA SERVICIOS</a:t>
                      </a:r>
                    </a:p>
                  </a:txBody>
                  <a:tcPr anchor="ctr"/>
                </a:tc>
                <a:tc>
                  <a:txBody>
                    <a:bodyPr/>
                    <a:lstStyle/>
                    <a:p>
                      <a:pPr lvl="0" algn="ctr">
                        <a:lnSpc>
                          <a:spcPct val="100000"/>
                        </a:lnSpc>
                        <a:spcBef>
                          <a:spcPts val="0"/>
                        </a:spcBef>
                        <a:spcAft>
                          <a:spcPts val="0"/>
                        </a:spcAft>
                        <a:buNone/>
                      </a:pPr>
                      <a:r>
                        <a:rPr lang="es-CO" sz="1600" b="0" i="0" u="none" strike="noStrike" noProof="0">
                          <a:solidFill>
                            <a:srgbClr val="0E3B05"/>
                          </a:solidFill>
                          <a:latin typeface="Abadi"/>
                        </a:rPr>
                        <a:t>90%</a:t>
                      </a:r>
                    </a:p>
                    <a:p>
                      <a:pPr lvl="0" algn="ctr">
                        <a:lnSpc>
                          <a:spcPct val="100000"/>
                        </a:lnSpc>
                        <a:spcBef>
                          <a:spcPts val="0"/>
                        </a:spcBef>
                        <a:spcAft>
                          <a:spcPts val="0"/>
                        </a:spcAft>
                        <a:buNone/>
                      </a:pPr>
                      <a:endParaRPr lang="es-CO" sz="1600" b="0" i="0" u="none" strike="noStrike" noProof="0">
                        <a:solidFill>
                          <a:srgbClr val="0E3B05"/>
                        </a:solidFill>
                        <a:latin typeface="Abadi"/>
                      </a:endParaRPr>
                    </a:p>
                  </a:txBody>
                  <a:tcPr anchor="ctr"/>
                </a:tc>
                <a:tc>
                  <a:txBody>
                    <a:bodyPr/>
                    <a:lstStyle/>
                    <a:p>
                      <a:pPr lvl="0" algn="ctr">
                        <a:buNone/>
                      </a:pPr>
                      <a:r>
                        <a:rPr lang="es-CO" sz="1600" b="0" i="0" u="none" strike="noStrike" noProof="0">
                          <a:solidFill>
                            <a:srgbClr val="0F3D23"/>
                          </a:solidFill>
                          <a:latin typeface="Abadi"/>
                        </a:rPr>
                        <a:t>SEM</a:t>
                      </a:r>
                    </a:p>
                  </a:txBody>
                  <a:tcPr anchor="ctr"/>
                </a:tc>
                <a:extLst>
                  <a:ext uri="{0D108BD9-81ED-4DB2-BD59-A6C34878D82A}">
                    <a16:rowId xmlns:a16="http://schemas.microsoft.com/office/drawing/2014/main" val="474200629"/>
                  </a:ext>
                </a:extLst>
              </a:tr>
              <a:tr h="771884">
                <a:tc>
                  <a:txBody>
                    <a:bodyPr/>
                    <a:lstStyle/>
                    <a:p>
                      <a:pPr marL="0" lvl="0" algn="l">
                        <a:lnSpc>
                          <a:spcPct val="100000"/>
                        </a:lnSpc>
                        <a:spcBef>
                          <a:spcPts val="0"/>
                        </a:spcBef>
                        <a:spcAft>
                          <a:spcPts val="0"/>
                        </a:spcAft>
                        <a:buNone/>
                      </a:pPr>
                      <a:r>
                        <a:rPr lang="es-CO" sz="1400" b="1" i="0" u="none" strike="noStrike" kern="1200" noProof="0">
                          <a:solidFill>
                            <a:srgbClr val="004C50"/>
                          </a:solidFill>
                          <a:latin typeface="Abadi"/>
                        </a:rPr>
                        <a:t>SERVICIOS OFRECIDOS POR LA INSTITUCIÓN EDUCATIVA</a:t>
                      </a:r>
                    </a:p>
                  </a:txBody>
                  <a:tcPr anchor="ctr"/>
                </a:tc>
                <a:tc>
                  <a:txBody>
                    <a:bodyPr/>
                    <a:lstStyle/>
                    <a:p>
                      <a:pPr marL="0" lvl="0" algn="just" defTabSz="914400" rtl="0" eaLnBrk="1" latinLnBrk="0" hangingPunct="1">
                        <a:lnSpc>
                          <a:spcPct val="100000"/>
                        </a:lnSpc>
                        <a:spcBef>
                          <a:spcPts val="0"/>
                        </a:spcBef>
                        <a:spcAft>
                          <a:spcPts val="0"/>
                        </a:spcAft>
                        <a:buNone/>
                      </a:pPr>
                      <a:r>
                        <a:rPr lang="es-CO" sz="1600" b="0" i="0" u="none" strike="noStrike" kern="1200" noProof="0">
                          <a:solidFill>
                            <a:srgbClr val="004C50"/>
                          </a:solidFill>
                          <a:latin typeface="Abadi"/>
                          <a:ea typeface="+mn-ea"/>
                          <a:cs typeface="+mn-cs"/>
                        </a:rPr>
                        <a:t>•Corresponde a la calidad de los servicios ofrecidos como: Transporte, Restaurante Escolar etc. </a:t>
                      </a:r>
                    </a:p>
                  </a:txBody>
                  <a:tcPr anchor="ctr"/>
                </a:tc>
                <a:tc>
                  <a:txBody>
                    <a:bodyPr/>
                    <a:lstStyle/>
                    <a:p>
                      <a:pPr lvl="0" algn="ctr">
                        <a:lnSpc>
                          <a:spcPct val="100000"/>
                        </a:lnSpc>
                        <a:spcBef>
                          <a:spcPts val="0"/>
                        </a:spcBef>
                        <a:spcAft>
                          <a:spcPts val="0"/>
                        </a:spcAft>
                        <a:buNone/>
                      </a:pPr>
                      <a:r>
                        <a:rPr lang="es-CO" sz="1600" b="0" i="0" u="none" strike="noStrike" noProof="0">
                          <a:solidFill>
                            <a:srgbClr val="0E3B05"/>
                          </a:solidFill>
                          <a:latin typeface="Abadi"/>
                        </a:rPr>
                        <a:t>78% en PAE</a:t>
                      </a:r>
                    </a:p>
                    <a:p>
                      <a:pPr lvl="0" algn="ctr">
                        <a:buNone/>
                      </a:pPr>
                      <a:endParaRPr lang="es-CO" sz="1600" noProof="0">
                        <a:solidFill>
                          <a:srgbClr val="0E3B05"/>
                        </a:solidFill>
                      </a:endParaRPr>
                    </a:p>
                  </a:txBody>
                  <a:tcPr anchor="ctr"/>
                </a:tc>
                <a:tc>
                  <a:txBody>
                    <a:bodyPr/>
                    <a:lstStyle/>
                    <a:p>
                      <a:pPr lvl="0" algn="ctr">
                        <a:buNone/>
                      </a:pPr>
                      <a:r>
                        <a:rPr lang="es-CO" sz="1600" noProof="0">
                          <a:solidFill>
                            <a:srgbClr val="0F3D23"/>
                          </a:solidFill>
                        </a:rPr>
                        <a:t>SEM</a:t>
                      </a:r>
                      <a:endParaRPr lang="es-ES"/>
                    </a:p>
                  </a:txBody>
                  <a:tcPr anchor="ctr"/>
                </a:tc>
                <a:extLst>
                  <a:ext uri="{0D108BD9-81ED-4DB2-BD59-A6C34878D82A}">
                    <a16:rowId xmlns:a16="http://schemas.microsoft.com/office/drawing/2014/main" val="424431655"/>
                  </a:ext>
                </a:extLst>
              </a:tr>
              <a:tr h="1312333">
                <a:tc>
                  <a:txBody>
                    <a:bodyPr/>
                    <a:lstStyle/>
                    <a:p>
                      <a:pPr lvl="0" algn="l">
                        <a:lnSpc>
                          <a:spcPct val="100000"/>
                        </a:lnSpc>
                        <a:spcBef>
                          <a:spcPts val="0"/>
                        </a:spcBef>
                        <a:spcAft>
                          <a:spcPts val="0"/>
                        </a:spcAft>
                        <a:buNone/>
                      </a:pPr>
                      <a:r>
                        <a:rPr lang="es-CO" sz="1400" b="1" i="0" u="none" strike="noStrike" kern="1200" noProof="0">
                          <a:solidFill>
                            <a:srgbClr val="004C50"/>
                          </a:solidFill>
                          <a:latin typeface="Abadi"/>
                        </a:rPr>
                        <a:t>EVALUACIÓN INSTITUCIONAL</a:t>
                      </a:r>
                    </a:p>
                  </a:txBody>
                  <a:tcPr anchor="ctr"/>
                </a:tc>
                <a:tc>
                  <a:txBody>
                    <a:bodyPr/>
                    <a:lstStyle/>
                    <a:p>
                      <a:pPr marL="0" lvl="0" algn="just" defTabSz="914400" rtl="0" eaLnBrk="1" latinLnBrk="0" hangingPunct="1">
                        <a:lnSpc>
                          <a:spcPct val="100000"/>
                        </a:lnSpc>
                        <a:spcBef>
                          <a:spcPts val="0"/>
                        </a:spcBef>
                        <a:spcAft>
                          <a:spcPts val="0"/>
                        </a:spcAft>
                        <a:buNone/>
                      </a:pPr>
                      <a:r>
                        <a:rPr lang="es-CO" sz="1600" b="0" i="0" u="none" strike="noStrike" kern="1200" noProof="0">
                          <a:solidFill>
                            <a:srgbClr val="004C50"/>
                          </a:solidFill>
                          <a:latin typeface="Abadi"/>
                          <a:ea typeface="+mn-ea"/>
                          <a:cs typeface="+mn-cs"/>
                        </a:rPr>
                        <a:t>•Corresponde a las conclusiones de la evaluación institucional en las gestiones DIRECTIVA, ACADEMICA, COMUNITARIA, ADMINISTRATIVA Y FINANCIERA de la última vigencia.</a:t>
                      </a:r>
                    </a:p>
                  </a:txBody>
                  <a:tcPr anchor="ctr"/>
                </a:tc>
                <a:tc>
                  <a:txBody>
                    <a:bodyPr/>
                    <a:lstStyle/>
                    <a:p>
                      <a:pPr marL="0" lvl="0" algn="ctr" rtl="0" eaLnBrk="1" latinLnBrk="0" hangingPunct="1">
                        <a:lnSpc>
                          <a:spcPct val="100000"/>
                        </a:lnSpc>
                        <a:spcBef>
                          <a:spcPts val="0"/>
                        </a:spcBef>
                        <a:spcAft>
                          <a:spcPts val="0"/>
                        </a:spcAft>
                        <a:buNone/>
                      </a:pPr>
                      <a:r>
                        <a:rPr lang="es-CO" sz="1600" b="0" i="0" u="none" strike="noStrike" kern="1200" noProof="0">
                          <a:solidFill>
                            <a:srgbClr val="0E3B05"/>
                          </a:solidFill>
                          <a:latin typeface="Abadi"/>
                          <a:ea typeface="+mn-ea"/>
                          <a:cs typeface="+mn-cs"/>
                        </a:rPr>
                        <a:t>95%</a:t>
                      </a:r>
                    </a:p>
                  </a:txBody>
                  <a:tcPr anchor="ctr"/>
                </a:tc>
                <a:tc>
                  <a:txBody>
                    <a:bodyPr/>
                    <a:lstStyle/>
                    <a:p>
                      <a:pPr lvl="0" algn="ctr">
                        <a:buNone/>
                      </a:pPr>
                      <a:r>
                        <a:rPr lang="es-CO" sz="1600" noProof="0">
                          <a:solidFill>
                            <a:srgbClr val="0F3D23"/>
                          </a:solidFill>
                        </a:rPr>
                        <a:t>2024</a:t>
                      </a:r>
                    </a:p>
                  </a:txBody>
                  <a:tcPr anchor="ctr"/>
                </a:tc>
                <a:extLst>
                  <a:ext uri="{0D108BD9-81ED-4DB2-BD59-A6C34878D82A}">
                    <a16:rowId xmlns:a16="http://schemas.microsoft.com/office/drawing/2014/main" val="561241202"/>
                  </a:ext>
                </a:extLst>
              </a:tr>
            </a:tbl>
          </a:graphicData>
        </a:graphic>
      </p:graphicFrame>
      <p:pic>
        <p:nvPicPr>
          <p:cNvPr id="2" name="Imagen 1">
            <a:extLst>
              <a:ext uri="{FF2B5EF4-FFF2-40B4-BE49-F238E27FC236}">
                <a16:creationId xmlns:a16="http://schemas.microsoft.com/office/drawing/2014/main" id="{9AA6798C-AE58-C208-73DB-1D3E22E085BB}"/>
              </a:ext>
            </a:extLst>
          </p:cNvPr>
          <p:cNvPicPr>
            <a:picLocks noChangeAspect="1"/>
          </p:cNvPicPr>
          <p:nvPr/>
        </p:nvPicPr>
        <p:blipFill>
          <a:blip r:embed="rId3"/>
          <a:stretch>
            <a:fillRect/>
          </a:stretch>
        </p:blipFill>
        <p:spPr>
          <a:xfrm>
            <a:off x="480361" y="342778"/>
            <a:ext cx="899501" cy="841048"/>
          </a:xfrm>
          <a:prstGeom prst="rect">
            <a:avLst/>
          </a:prstGeom>
        </p:spPr>
      </p:pic>
    </p:spTree>
    <p:extLst>
      <p:ext uri="{BB962C8B-B14F-4D97-AF65-F5344CB8AC3E}">
        <p14:creationId xmlns:p14="http://schemas.microsoft.com/office/powerpoint/2010/main" val="2957896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5E5BF-37C1-4F42-4599-E26E3C091A61}"/>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7A1562E5-AD8B-1ECF-7ACC-175D6AE60AA4}"/>
              </a:ext>
            </a:extLst>
          </p:cNvPr>
          <p:cNvSpPr>
            <a:spLocks noGrp="1"/>
          </p:cNvSpPr>
          <p:nvPr>
            <p:ph type="body" sz="quarter" idx="28"/>
          </p:nvPr>
        </p:nvSpPr>
        <p:spPr>
          <a:xfrm>
            <a:off x="481080" y="1352259"/>
            <a:ext cx="10517370" cy="4866806"/>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9C4A27A7-5830-C62F-6157-DF8712D33543}"/>
              </a:ext>
            </a:extLst>
          </p:cNvPr>
          <p:cNvSpPr>
            <a:spLocks noGrp="1"/>
          </p:cNvSpPr>
          <p:nvPr>
            <p:ph type="ftr" sz="quarter" idx="52"/>
          </p:nvPr>
        </p:nvSpPr>
        <p:spPr>
          <a:xfrm>
            <a:off x="396709" y="6589150"/>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4BB96CB5-5FBB-C546-F7E1-D93A4008667D}"/>
              </a:ext>
            </a:extLst>
          </p:cNvPr>
          <p:cNvSpPr>
            <a:spLocks noGrp="1"/>
          </p:cNvSpPr>
          <p:nvPr>
            <p:ph type="sldNum" sz="quarter" idx="53"/>
          </p:nvPr>
        </p:nvSpPr>
        <p:spPr>
          <a:xfrm>
            <a:off x="11386379" y="6496343"/>
            <a:ext cx="458592" cy="365125"/>
          </a:xfrm>
        </p:spPr>
        <p:txBody>
          <a:bodyPr/>
          <a:lstStyle/>
          <a:p>
            <a:fld id="{47FEACEE-25B4-4A2D-B147-27296E36371D}" type="slidenum">
              <a:rPr lang="es-CO" noProof="0" smtClean="0"/>
              <a:pPr/>
              <a:t>21</a:t>
            </a:fld>
            <a:endParaRPr lang="es-CO" noProof="0"/>
          </a:p>
        </p:txBody>
      </p:sp>
      <p:graphicFrame>
        <p:nvGraphicFramePr>
          <p:cNvPr id="8" name="Tabla 7">
            <a:extLst>
              <a:ext uri="{FF2B5EF4-FFF2-40B4-BE49-F238E27FC236}">
                <a16:creationId xmlns:a16="http://schemas.microsoft.com/office/drawing/2014/main" id="{716EAC33-6A79-0167-B44B-124C4C984267}"/>
              </a:ext>
            </a:extLst>
          </p:cNvPr>
          <p:cNvGraphicFramePr>
            <a:graphicFrameLocks noGrp="1"/>
          </p:cNvGraphicFramePr>
          <p:nvPr>
            <p:extLst>
              <p:ext uri="{D42A27DB-BD31-4B8C-83A1-F6EECF244321}">
                <p14:modId xmlns:p14="http://schemas.microsoft.com/office/powerpoint/2010/main" val="3565787551"/>
              </p:ext>
            </p:extLst>
          </p:nvPr>
        </p:nvGraphicFramePr>
        <p:xfrm>
          <a:off x="282924" y="263703"/>
          <a:ext cx="11568908" cy="6324926"/>
        </p:xfrm>
        <a:graphic>
          <a:graphicData uri="http://schemas.openxmlformats.org/drawingml/2006/table">
            <a:tbl>
              <a:tblPr firstRow="1" bandRow="1">
                <a:tableStyleId>{5A111915-BE36-4E01-A7E5-04B1672EAD32}</a:tableStyleId>
              </a:tblPr>
              <a:tblGrid>
                <a:gridCol w="1716266">
                  <a:extLst>
                    <a:ext uri="{9D8B030D-6E8A-4147-A177-3AD203B41FA5}">
                      <a16:colId xmlns:a16="http://schemas.microsoft.com/office/drawing/2014/main" val="2831804240"/>
                    </a:ext>
                  </a:extLst>
                </a:gridCol>
                <a:gridCol w="9852642">
                  <a:extLst>
                    <a:ext uri="{9D8B030D-6E8A-4147-A177-3AD203B41FA5}">
                      <a16:colId xmlns:a16="http://schemas.microsoft.com/office/drawing/2014/main" val="2523769780"/>
                    </a:ext>
                  </a:extLst>
                </a:gridCol>
              </a:tblGrid>
              <a:tr h="531630">
                <a:tc gridSpan="2">
                  <a:txBody>
                    <a:bodyPr/>
                    <a:lstStyle/>
                    <a:p>
                      <a:pPr lvl="0" algn="ctr">
                        <a:buNone/>
                      </a:pPr>
                      <a:r>
                        <a:rPr lang="es-CO" sz="2200" noProof="0"/>
                        <a:t>GESTIÓN DIRECTIVA</a:t>
                      </a:r>
                    </a:p>
                  </a:txBody>
                  <a:tcPr anchor="ctr">
                    <a:solidFill>
                      <a:srgbClr val="688C43"/>
                    </a:solidFill>
                  </a:tcPr>
                </a:tc>
                <a:tc hMerge="1">
                  <a:txBody>
                    <a:bodyPr/>
                    <a:lstStyle/>
                    <a:p>
                      <a:endParaRPr lang="es-ES"/>
                    </a:p>
                  </a:txBody>
                  <a:tcPr marL="0" marR="0" marT="0" marB="0" horzOverflow="overflow"/>
                </a:tc>
                <a:extLst>
                  <a:ext uri="{0D108BD9-81ED-4DB2-BD59-A6C34878D82A}">
                    <a16:rowId xmlns:a16="http://schemas.microsoft.com/office/drawing/2014/main" val="2038620046"/>
                  </a:ext>
                </a:extLst>
              </a:tr>
              <a:tr h="5793296">
                <a:tc>
                  <a:txBody>
                    <a:bodyPr/>
                    <a:lstStyle/>
                    <a:p>
                      <a:pPr lvl="0">
                        <a:buNone/>
                      </a:pPr>
                      <a:r>
                        <a:rPr lang="es-CO" sz="3200" b="1" noProof="0">
                          <a:solidFill>
                            <a:srgbClr val="0F3D23"/>
                          </a:solidFill>
                        </a:rPr>
                        <a:t>¿QUÉ SE LOGRÓ?</a:t>
                      </a:r>
                      <a:endParaRPr lang="es-CO" sz="3200" noProof="0"/>
                    </a:p>
                  </a:txBody>
                  <a:tcPr anchor="ctr"/>
                </a:tc>
                <a:tc>
                  <a:txBody>
                    <a:bodyPr/>
                    <a:lstStyle/>
                    <a:p>
                      <a:pPr lvl="0">
                        <a:buNone/>
                      </a:pPr>
                      <a:endParaRPr lang="es-CO" sz="1400" b="1" noProof="0">
                        <a:solidFill>
                          <a:srgbClr val="0F3D23"/>
                        </a:solidFill>
                      </a:endParaRPr>
                    </a:p>
                  </a:txBody>
                  <a:tcPr anchor="ctr"/>
                </a:tc>
                <a:extLst>
                  <a:ext uri="{0D108BD9-81ED-4DB2-BD59-A6C34878D82A}">
                    <a16:rowId xmlns:a16="http://schemas.microsoft.com/office/drawing/2014/main" val="923013948"/>
                  </a:ext>
                </a:extLst>
              </a:tr>
            </a:tbl>
          </a:graphicData>
        </a:graphic>
      </p:graphicFrame>
      <p:pic>
        <p:nvPicPr>
          <p:cNvPr id="2" name="Imagen 1">
            <a:extLst>
              <a:ext uri="{FF2B5EF4-FFF2-40B4-BE49-F238E27FC236}">
                <a16:creationId xmlns:a16="http://schemas.microsoft.com/office/drawing/2014/main" id="{C5A25130-CB79-B785-CF76-4B9B1AC79A78}"/>
              </a:ext>
            </a:extLst>
          </p:cNvPr>
          <p:cNvPicPr>
            <a:picLocks noChangeAspect="1"/>
          </p:cNvPicPr>
          <p:nvPr/>
        </p:nvPicPr>
        <p:blipFill>
          <a:blip r:embed="rId3"/>
          <a:stretch>
            <a:fillRect/>
          </a:stretch>
        </p:blipFill>
        <p:spPr>
          <a:xfrm>
            <a:off x="309098" y="299071"/>
            <a:ext cx="544279" cy="508910"/>
          </a:xfrm>
          <a:prstGeom prst="rect">
            <a:avLst/>
          </a:prstGeom>
        </p:spPr>
      </p:pic>
      <p:sp>
        <p:nvSpPr>
          <p:cNvPr id="5" name="CuadroTexto 4">
            <a:extLst>
              <a:ext uri="{FF2B5EF4-FFF2-40B4-BE49-F238E27FC236}">
                <a16:creationId xmlns:a16="http://schemas.microsoft.com/office/drawing/2014/main" id="{56E620B4-B7C8-78F3-8867-F71F6747C2D1}"/>
              </a:ext>
            </a:extLst>
          </p:cNvPr>
          <p:cNvSpPr txBox="1"/>
          <p:nvPr/>
        </p:nvSpPr>
        <p:spPr>
          <a:xfrm>
            <a:off x="1854323" y="885046"/>
            <a:ext cx="10054753" cy="563231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buFont typeface="Wingdings"/>
              <a:buChar char="ü"/>
            </a:pPr>
            <a:r>
              <a:rPr lang="es-CO" sz="2800" noProof="0">
                <a:solidFill>
                  <a:srgbClr val="012104"/>
                </a:solidFill>
              </a:rPr>
              <a:t>Construcción,  socialización  y  puesta  en  marcha  del Plan de Mejoramiento 2024.</a:t>
            </a:r>
            <a:endParaRPr lang="es-CO" sz="2800" noProof="0">
              <a:solidFill>
                <a:srgbClr val="012104"/>
              </a:solidFill>
              <a:latin typeface="Roboto Italics"/>
            </a:endParaRPr>
          </a:p>
          <a:p>
            <a:pPr marL="285750" indent="-285750">
              <a:buFont typeface="Wingdings"/>
              <a:buChar char="ü"/>
            </a:pPr>
            <a:r>
              <a:rPr lang="es-CO" sz="2400" noProof="0">
                <a:solidFill>
                  <a:srgbClr val="012104"/>
                </a:solidFill>
                <a:latin typeface="Aptos Display"/>
                <a:ea typeface="Roboto"/>
                <a:cs typeface="Roboto"/>
              </a:rPr>
              <a:t>Implementación  de  acciones  para mejorar procesos integrales de formación, desde los planes de mejora.</a:t>
            </a:r>
          </a:p>
          <a:p>
            <a:pPr marL="285750" indent="-285750">
              <a:buFont typeface="Wingdings"/>
              <a:buChar char="ü"/>
            </a:pPr>
            <a:r>
              <a:rPr lang="es-CO" sz="2400" noProof="0">
                <a:solidFill>
                  <a:srgbClr val="012104"/>
                </a:solidFill>
                <a:latin typeface="Aptos Display"/>
                <a:ea typeface="Roboto"/>
                <a:cs typeface="Roboto"/>
              </a:rPr>
              <a:t>Actualización  y Socialización  a  todos  los  estamentos de la comunidad educativa del Pacto de Convivencia, atendiendo   a   las   disposiciones   de   la   ley   1620   de marzo de 2013.</a:t>
            </a:r>
            <a:endParaRPr lang="es-CO" sz="2400" noProof="0">
              <a:solidFill>
                <a:srgbClr val="012104"/>
              </a:solidFill>
              <a:latin typeface="Aptos Display"/>
            </a:endParaRPr>
          </a:p>
          <a:p>
            <a:pPr marL="285750" indent="-285750">
              <a:buFont typeface="Wingdings"/>
              <a:buChar char="ü"/>
            </a:pPr>
            <a:r>
              <a:rPr lang="es-CO" sz="2800" noProof="0">
                <a:solidFill>
                  <a:srgbClr val="012104"/>
                </a:solidFill>
              </a:rPr>
              <a:t>Trabajo permanente para dinamizar la gestión de aula.</a:t>
            </a:r>
          </a:p>
          <a:p>
            <a:pPr marL="285750" indent="-285750">
              <a:buFont typeface="Wingdings"/>
              <a:buChar char="ü"/>
            </a:pPr>
            <a:r>
              <a:rPr lang="es-CO" sz="2800" noProof="0">
                <a:solidFill>
                  <a:srgbClr val="012104"/>
                </a:solidFill>
              </a:rPr>
              <a:t>Fortalecimiento al programa de inclusión</a:t>
            </a:r>
          </a:p>
          <a:p>
            <a:pPr marL="285750" indent="-285750">
              <a:buFont typeface="Wingdings"/>
              <a:buChar char="ü"/>
            </a:pPr>
            <a:r>
              <a:rPr lang="es-CO" sz="2400" noProof="0">
                <a:solidFill>
                  <a:srgbClr val="012104"/>
                </a:solidFill>
                <a:latin typeface="Aptos Display"/>
                <a:ea typeface="Roboto"/>
                <a:cs typeface="Roboto"/>
              </a:rPr>
              <a:t>Gestión de insumos para el bienestar de la comunidad educativa:  mantenimiento,  adecuación, conservación, reparación y mejoramiento de ambientes escolares. 25%</a:t>
            </a:r>
            <a:endParaRPr lang="es-CO" sz="2400" noProof="0">
              <a:solidFill>
                <a:srgbClr val="012104"/>
              </a:solidFill>
              <a:latin typeface="Aptos Display"/>
            </a:endParaRPr>
          </a:p>
          <a:p>
            <a:pPr marL="285750" indent="-285750">
              <a:buFont typeface="Wingdings"/>
              <a:buChar char="ü"/>
            </a:pPr>
            <a:r>
              <a:rPr lang="es-CO" sz="2800">
                <a:solidFill>
                  <a:srgbClr val="012104"/>
                </a:solidFill>
              </a:rPr>
              <a:t>Análisis de problemas de infraestructura, estudios de la SEM y ejecución de arreglos urgentes..</a:t>
            </a:r>
            <a:endParaRPr lang="es-CO" sz="2000" noProof="0">
              <a:solidFill>
                <a:srgbClr val="012104"/>
              </a:solidFill>
            </a:endParaRPr>
          </a:p>
        </p:txBody>
      </p:sp>
    </p:spTree>
    <p:extLst>
      <p:ext uri="{BB962C8B-B14F-4D97-AF65-F5344CB8AC3E}">
        <p14:creationId xmlns:p14="http://schemas.microsoft.com/office/powerpoint/2010/main" val="1585005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5FD6B-4D59-FE25-CBDE-5D09AA6965C0}"/>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0C3CD662-9958-D286-56A7-AC568F672422}"/>
              </a:ext>
            </a:extLst>
          </p:cNvPr>
          <p:cNvSpPr>
            <a:spLocks noGrp="1"/>
          </p:cNvSpPr>
          <p:nvPr>
            <p:ph type="body" sz="quarter" idx="28"/>
          </p:nvPr>
        </p:nvSpPr>
        <p:spPr>
          <a:xfrm>
            <a:off x="481080" y="1352259"/>
            <a:ext cx="10517370" cy="4866806"/>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17DC30A8-1DA4-A5DA-FD0F-5465B5ABECA3}"/>
              </a:ext>
            </a:extLst>
          </p:cNvPr>
          <p:cNvSpPr>
            <a:spLocks noGrp="1"/>
          </p:cNvSpPr>
          <p:nvPr>
            <p:ph type="ftr" sz="quarter" idx="52"/>
          </p:nvPr>
        </p:nvSpPr>
        <p:spPr>
          <a:xfrm>
            <a:off x="396709" y="6589150"/>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46727055-10EB-8DA5-5BD7-E1E110AA1DAD}"/>
              </a:ext>
            </a:extLst>
          </p:cNvPr>
          <p:cNvSpPr>
            <a:spLocks noGrp="1"/>
          </p:cNvSpPr>
          <p:nvPr>
            <p:ph type="sldNum" sz="quarter" idx="53"/>
          </p:nvPr>
        </p:nvSpPr>
        <p:spPr>
          <a:xfrm>
            <a:off x="11386379" y="6496343"/>
            <a:ext cx="458592" cy="365125"/>
          </a:xfrm>
        </p:spPr>
        <p:txBody>
          <a:bodyPr/>
          <a:lstStyle/>
          <a:p>
            <a:fld id="{47FEACEE-25B4-4A2D-B147-27296E36371D}" type="slidenum">
              <a:rPr lang="es-CO" noProof="0" smtClean="0"/>
              <a:pPr/>
              <a:t>22</a:t>
            </a:fld>
            <a:endParaRPr lang="es-CO" noProof="0"/>
          </a:p>
        </p:txBody>
      </p:sp>
      <p:graphicFrame>
        <p:nvGraphicFramePr>
          <p:cNvPr id="8" name="Tabla 7">
            <a:extLst>
              <a:ext uri="{FF2B5EF4-FFF2-40B4-BE49-F238E27FC236}">
                <a16:creationId xmlns:a16="http://schemas.microsoft.com/office/drawing/2014/main" id="{8C2CB27B-3C4A-C6EF-52ED-C7CC946B4CED}"/>
              </a:ext>
            </a:extLst>
          </p:cNvPr>
          <p:cNvGraphicFramePr>
            <a:graphicFrameLocks noGrp="1"/>
          </p:cNvGraphicFramePr>
          <p:nvPr>
            <p:extLst>
              <p:ext uri="{D42A27DB-BD31-4B8C-83A1-F6EECF244321}">
                <p14:modId xmlns:p14="http://schemas.microsoft.com/office/powerpoint/2010/main" val="2105388583"/>
              </p:ext>
            </p:extLst>
          </p:nvPr>
        </p:nvGraphicFramePr>
        <p:xfrm>
          <a:off x="282924" y="275578"/>
          <a:ext cx="11568908" cy="6324926"/>
        </p:xfrm>
        <a:graphic>
          <a:graphicData uri="http://schemas.openxmlformats.org/drawingml/2006/table">
            <a:tbl>
              <a:tblPr firstRow="1" bandRow="1">
                <a:tableStyleId>{5A111915-BE36-4E01-A7E5-04B1672EAD32}</a:tableStyleId>
              </a:tblPr>
              <a:tblGrid>
                <a:gridCol w="1716266">
                  <a:extLst>
                    <a:ext uri="{9D8B030D-6E8A-4147-A177-3AD203B41FA5}">
                      <a16:colId xmlns:a16="http://schemas.microsoft.com/office/drawing/2014/main" val="2831804240"/>
                    </a:ext>
                  </a:extLst>
                </a:gridCol>
                <a:gridCol w="9852642">
                  <a:extLst>
                    <a:ext uri="{9D8B030D-6E8A-4147-A177-3AD203B41FA5}">
                      <a16:colId xmlns:a16="http://schemas.microsoft.com/office/drawing/2014/main" val="2523769780"/>
                    </a:ext>
                  </a:extLst>
                </a:gridCol>
              </a:tblGrid>
              <a:tr h="531630">
                <a:tc gridSpan="2">
                  <a:txBody>
                    <a:bodyPr/>
                    <a:lstStyle/>
                    <a:p>
                      <a:pPr lvl="0" algn="ctr">
                        <a:buNone/>
                      </a:pPr>
                      <a:r>
                        <a:rPr lang="es-CO" sz="2200" noProof="0"/>
                        <a:t>GESTIÓN DIRECTIVA</a:t>
                      </a:r>
                    </a:p>
                  </a:txBody>
                  <a:tcPr anchor="ctr">
                    <a:solidFill>
                      <a:srgbClr val="688C43"/>
                    </a:solidFill>
                  </a:tcPr>
                </a:tc>
                <a:tc hMerge="1">
                  <a:txBody>
                    <a:bodyPr/>
                    <a:lstStyle/>
                    <a:p>
                      <a:endParaRPr lang="es-ES"/>
                    </a:p>
                  </a:txBody>
                  <a:tcPr marL="0" marR="0" marT="0" marB="0" horzOverflow="overflow"/>
                </a:tc>
                <a:extLst>
                  <a:ext uri="{0D108BD9-81ED-4DB2-BD59-A6C34878D82A}">
                    <a16:rowId xmlns:a16="http://schemas.microsoft.com/office/drawing/2014/main" val="2038620046"/>
                  </a:ext>
                </a:extLst>
              </a:tr>
              <a:tr h="5793296">
                <a:tc>
                  <a:txBody>
                    <a:bodyPr/>
                    <a:lstStyle/>
                    <a:p>
                      <a:pPr lvl="0">
                        <a:buNone/>
                      </a:pPr>
                      <a:r>
                        <a:rPr lang="es-CO" sz="3200" b="1" noProof="0">
                          <a:solidFill>
                            <a:srgbClr val="0F3D23"/>
                          </a:solidFill>
                        </a:rPr>
                        <a:t>¿QUÉ SE LOGRÓ?</a:t>
                      </a:r>
                      <a:endParaRPr lang="es-CO" sz="3200" noProof="0"/>
                    </a:p>
                  </a:txBody>
                  <a:tcPr anchor="ctr"/>
                </a:tc>
                <a:tc>
                  <a:txBody>
                    <a:bodyPr/>
                    <a:lstStyle/>
                    <a:p>
                      <a:pPr lvl="0">
                        <a:buNone/>
                      </a:pPr>
                      <a:endParaRPr lang="es-CO" sz="1400" b="1" noProof="0">
                        <a:solidFill>
                          <a:srgbClr val="0F3D23"/>
                        </a:solidFill>
                      </a:endParaRPr>
                    </a:p>
                  </a:txBody>
                  <a:tcPr anchor="ctr"/>
                </a:tc>
                <a:extLst>
                  <a:ext uri="{0D108BD9-81ED-4DB2-BD59-A6C34878D82A}">
                    <a16:rowId xmlns:a16="http://schemas.microsoft.com/office/drawing/2014/main" val="923013948"/>
                  </a:ext>
                </a:extLst>
              </a:tr>
            </a:tbl>
          </a:graphicData>
        </a:graphic>
      </p:graphicFrame>
      <p:pic>
        <p:nvPicPr>
          <p:cNvPr id="2" name="Imagen 1">
            <a:extLst>
              <a:ext uri="{FF2B5EF4-FFF2-40B4-BE49-F238E27FC236}">
                <a16:creationId xmlns:a16="http://schemas.microsoft.com/office/drawing/2014/main" id="{3317D693-B47D-8206-6B46-2CB822E45D3E}"/>
              </a:ext>
            </a:extLst>
          </p:cNvPr>
          <p:cNvPicPr>
            <a:picLocks noChangeAspect="1"/>
          </p:cNvPicPr>
          <p:nvPr/>
        </p:nvPicPr>
        <p:blipFill>
          <a:blip r:embed="rId3"/>
          <a:stretch>
            <a:fillRect/>
          </a:stretch>
        </p:blipFill>
        <p:spPr>
          <a:xfrm>
            <a:off x="309098" y="299071"/>
            <a:ext cx="544279" cy="508910"/>
          </a:xfrm>
          <a:prstGeom prst="rect">
            <a:avLst/>
          </a:prstGeom>
        </p:spPr>
      </p:pic>
      <p:sp>
        <p:nvSpPr>
          <p:cNvPr id="5" name="CuadroTexto 4">
            <a:extLst>
              <a:ext uri="{FF2B5EF4-FFF2-40B4-BE49-F238E27FC236}">
                <a16:creationId xmlns:a16="http://schemas.microsoft.com/office/drawing/2014/main" id="{195C2B56-FA23-91D6-65F3-D9383BB9B56F}"/>
              </a:ext>
            </a:extLst>
          </p:cNvPr>
          <p:cNvSpPr txBox="1"/>
          <p:nvPr/>
        </p:nvSpPr>
        <p:spPr>
          <a:xfrm>
            <a:off x="1854323" y="1008153"/>
            <a:ext cx="10054753" cy="538609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buFont typeface="Wingdings"/>
              <a:buChar char="ü"/>
            </a:pPr>
            <a:r>
              <a:rPr lang="es-CO" sz="3200" noProof="0">
                <a:solidFill>
                  <a:srgbClr val="012104"/>
                </a:solidFill>
                <a:latin typeface="Aptos Display"/>
              </a:rPr>
              <a:t>Mantenimiento básico de reparaciones en las tres sedes. 16%</a:t>
            </a:r>
          </a:p>
          <a:p>
            <a:pPr marL="285750" indent="-285750">
              <a:buFont typeface="Wingdings"/>
              <a:buChar char="ü"/>
            </a:pPr>
            <a:r>
              <a:rPr lang="es-CO" sz="2800">
                <a:solidFill>
                  <a:srgbClr val="0E3B05"/>
                </a:solidFill>
                <a:latin typeface="Aptos Display"/>
                <a:ea typeface="Roboto"/>
                <a:cs typeface="Roboto"/>
              </a:rPr>
              <a:t>Seguimiento</a:t>
            </a:r>
            <a:r>
              <a:rPr lang="es-CO" sz="2800" noProof="0">
                <a:solidFill>
                  <a:srgbClr val="0E3B05"/>
                </a:solidFill>
                <a:latin typeface="Aptos Display"/>
                <a:ea typeface="Roboto"/>
                <a:cs typeface="Roboto"/>
              </a:rPr>
              <a:t> del proyecto de mantenimiento de unidades sanitarias, muro carrera 25 y aula múltiple en la sede central.   REGALIAS ALCALDIA</a:t>
            </a:r>
            <a:endParaRPr lang="es-CO" sz="2800" noProof="0">
              <a:solidFill>
                <a:srgbClr val="0E3B05"/>
              </a:solidFill>
              <a:latin typeface="Aptos Display"/>
            </a:endParaRPr>
          </a:p>
          <a:p>
            <a:pPr marL="285750" indent="-285750">
              <a:buFont typeface="Wingdings"/>
              <a:buChar char="ü"/>
            </a:pPr>
            <a:r>
              <a:rPr lang="es-CO" sz="2800" noProof="0">
                <a:solidFill>
                  <a:srgbClr val="0E3B05"/>
                </a:solidFill>
                <a:latin typeface="Aptos Display"/>
                <a:ea typeface="Roboto"/>
                <a:cs typeface="Roboto"/>
              </a:rPr>
              <a:t>CON LA PARTICIPACIÓN DE LA SECRETARÍA DE EDUCACIÓN SE DIAGNOSTICAN LAS NECESIDADES DE MEJORAMIENTO DE INFRAESTRUCTURA Y DOTACIÓN PEDAGÓGICA PARA LAS TRES SEDES.</a:t>
            </a:r>
          </a:p>
          <a:p>
            <a:pPr marL="285750" indent="-285750">
              <a:buFont typeface="Wingdings"/>
              <a:buChar char="ü"/>
            </a:pPr>
            <a:r>
              <a:rPr lang="es-CO" sz="2800" noProof="0">
                <a:solidFill>
                  <a:srgbClr val="0E3B05"/>
                </a:solidFill>
                <a:latin typeface="Aptos Display"/>
                <a:ea typeface="Roboto"/>
                <a:cs typeface="Roboto"/>
              </a:rPr>
              <a:t>SE REPORTO A ENTES DE CONTROL LA SITUACION DE RIESGOS PARA LOS ESTUDIANTES Y LA INFRAESTRUCTURA POR LOS ARBOLES Y LA INFRAESTRUCTURA DE LA TRES SEDES</a:t>
            </a:r>
          </a:p>
        </p:txBody>
      </p:sp>
    </p:spTree>
    <p:extLst>
      <p:ext uri="{BB962C8B-B14F-4D97-AF65-F5344CB8AC3E}">
        <p14:creationId xmlns:p14="http://schemas.microsoft.com/office/powerpoint/2010/main" val="2778119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18C7AF-F2B9-51D6-6FCC-3E51D1B8B64E}"/>
              </a:ext>
            </a:extLst>
          </p:cNvPr>
          <p:cNvSpPr>
            <a:spLocks noGrp="1"/>
          </p:cNvSpPr>
          <p:nvPr>
            <p:ph type="title"/>
          </p:nvPr>
        </p:nvSpPr>
        <p:spPr>
          <a:xfrm>
            <a:off x="332100" y="1178705"/>
            <a:ext cx="3856261" cy="4947739"/>
          </a:xfrm>
          <a:prstGeom prst="flowChartPunchedCard">
            <a:avLst/>
          </a:prstGeom>
          <a:solidFill>
            <a:schemeClr val="accent5">
              <a:lumMod val="40000"/>
              <a:lumOff val="60000"/>
            </a:schemeClr>
          </a:solidFill>
        </p:spPr>
        <p:txBody>
          <a:bodyPr vert="horz" lIns="91440" tIns="45720" rIns="91440" bIns="45720" rtlCol="0" anchor="ctr">
            <a:noAutofit/>
          </a:bodyPr>
          <a:lstStyle/>
          <a:p>
            <a:pPr algn="ctr"/>
            <a:br>
              <a:rPr lang="es-CO" sz="4000" noProof="0">
                <a:ea typeface="+mj-lt"/>
                <a:cs typeface="+mj-lt"/>
              </a:rPr>
            </a:br>
            <a:br>
              <a:rPr lang="es-CO" sz="4000" noProof="0">
                <a:ea typeface="+mj-lt"/>
                <a:cs typeface="+mj-lt"/>
              </a:rPr>
            </a:br>
            <a:br>
              <a:rPr lang="es-CO" sz="4000" noProof="0">
                <a:ea typeface="+mj-lt"/>
                <a:cs typeface="+mj-lt"/>
              </a:rPr>
            </a:br>
            <a:br>
              <a:rPr lang="es-CO" sz="4000" noProof="0">
                <a:ea typeface="+mj-lt"/>
                <a:cs typeface="+mj-lt"/>
              </a:rPr>
            </a:br>
            <a:r>
              <a:rPr lang="es-CO" sz="4000" noProof="0">
                <a:solidFill>
                  <a:srgbClr val="0F3D23"/>
                </a:solidFill>
                <a:ea typeface="+mj-lt"/>
                <a:cs typeface="+mj-lt"/>
              </a:rPr>
              <a:t>INGRESOS 1er. SEMESTRE 2025</a:t>
            </a:r>
            <a:endParaRPr lang="es-CO" sz="4000" b="0" noProof="0">
              <a:solidFill>
                <a:srgbClr val="0F3D23"/>
              </a:solidFill>
              <a:ea typeface="+mj-lt"/>
              <a:cs typeface="+mj-lt"/>
            </a:endParaRPr>
          </a:p>
          <a:p>
            <a:endParaRPr lang="es-CO" noProof="0"/>
          </a:p>
        </p:txBody>
      </p:sp>
      <p:sp>
        <p:nvSpPr>
          <p:cNvPr id="4" name="Marcador de texto 3">
            <a:extLst>
              <a:ext uri="{FF2B5EF4-FFF2-40B4-BE49-F238E27FC236}">
                <a16:creationId xmlns:a16="http://schemas.microsoft.com/office/drawing/2014/main" id="{8CDBE14A-9F88-0A02-11D7-D59ADC348389}"/>
              </a:ext>
            </a:extLst>
          </p:cNvPr>
          <p:cNvSpPr>
            <a:spLocks noGrp="1"/>
          </p:cNvSpPr>
          <p:nvPr>
            <p:ph type="body" sz="quarter" idx="27"/>
          </p:nvPr>
        </p:nvSpPr>
        <p:spPr>
          <a:xfrm>
            <a:off x="4742741" y="1418842"/>
            <a:ext cx="2742485" cy="769020"/>
          </a:xfrm>
          <a:prstGeom prst="rect">
            <a:avLst/>
          </a:prstGeom>
          <a:solidFill>
            <a:srgbClr val="0E3B05"/>
          </a:solidFill>
        </p:spPr>
        <p:txBody>
          <a:bodyPr vert="horz" lIns="91440" tIns="45720" rIns="91440" bIns="45720" rtlCol="0" anchor="ctr">
            <a:noAutofit/>
          </a:bodyPr>
          <a:lstStyle/>
          <a:p>
            <a:pPr algn="ctr"/>
            <a:r>
              <a:rPr lang="es-CO" noProof="0">
                <a:solidFill>
                  <a:srgbClr val="FFFFFF"/>
                </a:solidFill>
                <a:cs typeface="Posterama"/>
              </a:rPr>
              <a:t>SUPERAVIT 2024</a:t>
            </a:r>
            <a:endParaRPr lang="es-CO" noProof="0">
              <a:solidFill>
                <a:srgbClr val="FFFFFF"/>
              </a:solidFill>
            </a:endParaRPr>
          </a:p>
        </p:txBody>
      </p:sp>
      <p:sp>
        <p:nvSpPr>
          <p:cNvPr id="5" name="Marcador de texto 4">
            <a:extLst>
              <a:ext uri="{FF2B5EF4-FFF2-40B4-BE49-F238E27FC236}">
                <a16:creationId xmlns:a16="http://schemas.microsoft.com/office/drawing/2014/main" id="{E572F32E-F1A4-D4EA-279D-B7A270D50F95}"/>
              </a:ext>
            </a:extLst>
          </p:cNvPr>
          <p:cNvSpPr>
            <a:spLocks noGrp="1"/>
          </p:cNvSpPr>
          <p:nvPr>
            <p:ph type="body" sz="quarter" idx="28"/>
          </p:nvPr>
        </p:nvSpPr>
        <p:spPr>
          <a:xfrm>
            <a:off x="8760338" y="3329767"/>
            <a:ext cx="2354969" cy="838552"/>
          </a:xfrm>
          <a:prstGeom prst="roundRect">
            <a:avLst/>
          </a:prstGeom>
          <a:solidFill>
            <a:srgbClr val="FFC000"/>
          </a:solidFill>
        </p:spPr>
        <p:txBody>
          <a:bodyPr vert="horz" lIns="91440" tIns="45720" rIns="91440" bIns="45720" rtlCol="0" anchor="ctr">
            <a:noAutofit/>
          </a:bodyPr>
          <a:lstStyle/>
          <a:p>
            <a:pPr algn="ctr"/>
            <a:r>
              <a:rPr lang="es-CO" sz="2000" b="1" noProof="0">
                <a:solidFill>
                  <a:srgbClr val="012113"/>
                </a:solidFill>
                <a:cs typeface="Posterama"/>
              </a:rPr>
              <a:t>$28.464.800</a:t>
            </a:r>
            <a:endParaRPr lang="es-CO" sz="2000" b="1" noProof="0">
              <a:solidFill>
                <a:srgbClr val="012113"/>
              </a:solidFill>
            </a:endParaRPr>
          </a:p>
        </p:txBody>
      </p:sp>
      <p:sp>
        <p:nvSpPr>
          <p:cNvPr id="10" name="Marcador de texto 9">
            <a:extLst>
              <a:ext uri="{FF2B5EF4-FFF2-40B4-BE49-F238E27FC236}">
                <a16:creationId xmlns:a16="http://schemas.microsoft.com/office/drawing/2014/main" id="{0C8E6344-7041-C342-1A36-37DF61D8A151}"/>
              </a:ext>
            </a:extLst>
          </p:cNvPr>
          <p:cNvSpPr>
            <a:spLocks noGrp="1"/>
          </p:cNvSpPr>
          <p:nvPr>
            <p:ph type="body" sz="quarter" idx="57"/>
          </p:nvPr>
        </p:nvSpPr>
        <p:spPr>
          <a:xfrm>
            <a:off x="4722389" y="2275320"/>
            <a:ext cx="2744984" cy="944687"/>
          </a:xfrm>
          <a:prstGeom prst="rect">
            <a:avLst/>
          </a:prstGeom>
          <a:solidFill>
            <a:srgbClr val="0E3B05"/>
          </a:solidFill>
        </p:spPr>
        <p:txBody>
          <a:bodyPr vert="horz" lIns="91440" tIns="45720" rIns="91440" bIns="45720" rtlCol="0" anchor="ctr">
            <a:noAutofit/>
          </a:bodyPr>
          <a:lstStyle/>
          <a:p>
            <a:pPr>
              <a:defRPr/>
            </a:pPr>
            <a:r>
              <a:rPr lang="es-CO" dirty="0">
                <a:solidFill>
                  <a:srgbClr val="FFFFFF"/>
                </a:solidFill>
                <a:latin typeface="Abadi"/>
                <a:cs typeface="Posterama"/>
              </a:rPr>
              <a:t>                            ÚNICO</a:t>
            </a:r>
            <a:r>
              <a:rPr kumimoji="0" lang="es-CO" sz="1800" b="1" i="0" u="none" strike="noStrike" kern="1200" cap="none" spc="0" normalizeH="0" baseline="0" noProof="0" dirty="0">
                <a:ln>
                  <a:noFill/>
                </a:ln>
                <a:solidFill>
                  <a:srgbClr val="FFFFFF"/>
                </a:solidFill>
                <a:effectLst/>
                <a:uLnTx/>
                <a:uFillTx/>
                <a:latin typeface="Abadi"/>
                <a:ea typeface="+mj-ea"/>
                <a:cs typeface="Posterama"/>
              </a:rPr>
              <a:t> GIRO DE GRATUIDAD</a:t>
            </a:r>
            <a:endParaRPr kumimoji="0" lang="es-CO" sz="1800" b="1" i="0" u="none" strike="noStrike" kern="1200" cap="none" spc="0" normalizeH="0" baseline="0" noProof="0" dirty="0">
              <a:ln>
                <a:noFill/>
              </a:ln>
              <a:solidFill>
                <a:srgbClr val="FFFFFF"/>
              </a:solidFill>
              <a:effectLst/>
              <a:uLnTx/>
              <a:uFillTx/>
              <a:latin typeface="Abadi"/>
              <a:ea typeface="+mj-ea"/>
              <a:cs typeface="Posterama" panose="020B0504020200020000" pitchFamily="34" charset="0"/>
            </a:endParaRPr>
          </a:p>
          <a:p>
            <a:pPr algn="ctr"/>
            <a:endParaRPr lang="es-CO" sz="1600" noProof="0" dirty="0">
              <a:solidFill>
                <a:srgbClr val="FFFFFF"/>
              </a:solidFill>
            </a:endParaRPr>
          </a:p>
        </p:txBody>
      </p:sp>
      <p:sp>
        <p:nvSpPr>
          <p:cNvPr id="16" name="Marcador de texto 15">
            <a:extLst>
              <a:ext uri="{FF2B5EF4-FFF2-40B4-BE49-F238E27FC236}">
                <a16:creationId xmlns:a16="http://schemas.microsoft.com/office/drawing/2014/main" id="{D7814838-091A-ED33-F952-A4A14516241B}"/>
              </a:ext>
            </a:extLst>
          </p:cNvPr>
          <p:cNvSpPr>
            <a:spLocks noGrp="1"/>
          </p:cNvSpPr>
          <p:nvPr>
            <p:ph type="body" sz="quarter" idx="61"/>
          </p:nvPr>
        </p:nvSpPr>
        <p:spPr>
          <a:xfrm>
            <a:off x="4737044" y="3363580"/>
            <a:ext cx="2733038" cy="906935"/>
          </a:xfrm>
          <a:prstGeom prst="rect">
            <a:avLst/>
          </a:prstGeom>
          <a:solidFill>
            <a:srgbClr val="0E3B05"/>
          </a:solidFill>
        </p:spPr>
        <p:txBody>
          <a:bodyPr vert="horz" lIns="91440" tIns="45720" rIns="91440" bIns="45720" rtlCol="0" anchor="ctr">
            <a:noAutofit/>
          </a:bodyPr>
          <a:lstStyle/>
          <a:p>
            <a:pPr algn="ctr"/>
            <a:r>
              <a:rPr lang="es-CO" sz="1400" noProof="0">
                <a:solidFill>
                  <a:srgbClr val="FFFFFF"/>
                </a:solidFill>
                <a:cs typeface="Posterama"/>
              </a:rPr>
              <a:t>TRANSFERENCIAS MUNICIPALES</a:t>
            </a:r>
            <a:endParaRPr lang="es-CO" sz="1400" noProof="0">
              <a:solidFill>
                <a:srgbClr val="FFFFFF"/>
              </a:solidFill>
            </a:endParaRPr>
          </a:p>
        </p:txBody>
      </p:sp>
      <p:sp>
        <p:nvSpPr>
          <p:cNvPr id="22" name="Marcador de texto 21">
            <a:extLst>
              <a:ext uri="{FF2B5EF4-FFF2-40B4-BE49-F238E27FC236}">
                <a16:creationId xmlns:a16="http://schemas.microsoft.com/office/drawing/2014/main" id="{46D4BCDF-3EF6-5614-D0F9-8351C59A3F90}"/>
              </a:ext>
            </a:extLst>
          </p:cNvPr>
          <p:cNvSpPr>
            <a:spLocks noGrp="1"/>
          </p:cNvSpPr>
          <p:nvPr>
            <p:ph type="body" sz="quarter" idx="65"/>
          </p:nvPr>
        </p:nvSpPr>
        <p:spPr>
          <a:xfrm>
            <a:off x="4719134" y="4470682"/>
            <a:ext cx="2742807" cy="789705"/>
          </a:xfrm>
          <a:prstGeom prst="rect">
            <a:avLst/>
          </a:prstGeom>
          <a:solidFill>
            <a:srgbClr val="0E3B05"/>
          </a:solidFill>
        </p:spPr>
        <p:txBody>
          <a:bodyPr vert="horz" lIns="91440" tIns="45720" rIns="91440" bIns="45720" rtlCol="0" anchor="ctr">
            <a:noAutofit/>
          </a:bodyPr>
          <a:lstStyle/>
          <a:p>
            <a:pPr algn="ctr"/>
            <a:r>
              <a:rPr lang="es-CO" sz="1400" noProof="0">
                <a:solidFill>
                  <a:schemeClr val="bg1"/>
                </a:solidFill>
                <a:cs typeface="Posterama"/>
              </a:rPr>
              <a:t>TOTAL, INGRESOS</a:t>
            </a:r>
            <a:endParaRPr lang="es-CO" sz="1400" noProof="0">
              <a:solidFill>
                <a:schemeClr val="bg1"/>
              </a:solidFill>
            </a:endParaRPr>
          </a:p>
        </p:txBody>
      </p:sp>
      <p:sp>
        <p:nvSpPr>
          <p:cNvPr id="27" name="Marcador de pie de página 26">
            <a:extLst>
              <a:ext uri="{FF2B5EF4-FFF2-40B4-BE49-F238E27FC236}">
                <a16:creationId xmlns:a16="http://schemas.microsoft.com/office/drawing/2014/main" id="{8F98222B-365D-46AD-FA9A-EBBD07868648}"/>
              </a:ext>
            </a:extLst>
          </p:cNvPr>
          <p:cNvSpPr>
            <a:spLocks noGrp="1"/>
          </p:cNvSpPr>
          <p:nvPr>
            <p:ph type="ftr" sz="quarter" idx="76"/>
          </p:nvPr>
        </p:nvSpPr>
        <p:spPr>
          <a:xfrm>
            <a:off x="484632" y="6315612"/>
            <a:ext cx="4114800" cy="365125"/>
          </a:xfrm>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D5C40063-7113-001B-C83B-63D210E79F59}"/>
              </a:ext>
            </a:extLst>
          </p:cNvPr>
          <p:cNvSpPr>
            <a:spLocks noGrp="1"/>
          </p:cNvSpPr>
          <p:nvPr>
            <p:ph type="sldNum" sz="quarter" idx="77"/>
          </p:nvPr>
        </p:nvSpPr>
        <p:spPr>
          <a:xfrm>
            <a:off x="11301631" y="6305843"/>
            <a:ext cx="458592" cy="365125"/>
          </a:xfrm>
        </p:spPr>
        <p:txBody>
          <a:bodyPr/>
          <a:lstStyle/>
          <a:p>
            <a:fld id="{47FEACEE-25B4-4A2D-B147-27296E36371D}" type="slidenum">
              <a:rPr lang="es-CO" noProof="0" smtClean="0"/>
              <a:pPr/>
              <a:t>23</a:t>
            </a:fld>
            <a:endParaRPr lang="es-CO" noProof="0"/>
          </a:p>
        </p:txBody>
      </p:sp>
      <p:sp>
        <p:nvSpPr>
          <p:cNvPr id="29" name="CuadroTexto 3">
            <a:extLst>
              <a:ext uri="{FF2B5EF4-FFF2-40B4-BE49-F238E27FC236}">
                <a16:creationId xmlns:a16="http://schemas.microsoft.com/office/drawing/2014/main" id="{DDE916F5-ED7B-C18A-EDF4-B0570E0A9261}"/>
              </a:ext>
            </a:extLst>
          </p:cNvPr>
          <p:cNvSpPr txBox="1"/>
          <p:nvPr/>
        </p:nvSpPr>
        <p:spPr>
          <a:xfrm>
            <a:off x="3858845" y="156307"/>
            <a:ext cx="5224582" cy="1031915"/>
          </a:xfrm>
          <a:prstGeom prst="flowChartOffpageConnector">
            <a:avLst/>
          </a:prstGeom>
          <a:solidFill>
            <a:srgbClr val="D3F2D4"/>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spcBef>
                <a:spcPts val="0"/>
              </a:spcBef>
              <a:buFontTx/>
              <a:buNone/>
            </a:pPr>
            <a:r>
              <a:rPr lang="es-CO" sz="4800" b="1" noProof="0">
                <a:solidFill>
                  <a:srgbClr val="2D752B"/>
                </a:solidFill>
                <a:latin typeface="Posterama"/>
                <a:ea typeface="微软雅黑"/>
                <a:cs typeface="Posterama"/>
              </a:rPr>
              <a:t>PRESUPUESTO</a:t>
            </a:r>
            <a:endParaRPr lang="es-CO" sz="4800" b="1" noProof="0">
              <a:solidFill>
                <a:srgbClr val="2D752B"/>
              </a:solidFill>
              <a:latin typeface="Posterama" panose="020B0504020200020000" pitchFamily="34" charset="0"/>
              <a:ea typeface="微软雅黑"/>
              <a:cs typeface="Posterama" panose="020B0504020200020000" pitchFamily="34" charset="0"/>
            </a:endParaRPr>
          </a:p>
        </p:txBody>
      </p:sp>
      <p:pic>
        <p:nvPicPr>
          <p:cNvPr id="31" name="Imagen 30">
            <a:extLst>
              <a:ext uri="{FF2B5EF4-FFF2-40B4-BE49-F238E27FC236}">
                <a16:creationId xmlns:a16="http://schemas.microsoft.com/office/drawing/2014/main" id="{7F6D6A4E-7AFC-73A6-55B1-26EBC4A6A23A}"/>
              </a:ext>
            </a:extLst>
          </p:cNvPr>
          <p:cNvPicPr>
            <a:picLocks noChangeAspect="1"/>
          </p:cNvPicPr>
          <p:nvPr/>
        </p:nvPicPr>
        <p:blipFill>
          <a:blip r:embed="rId2"/>
          <a:stretch>
            <a:fillRect/>
          </a:stretch>
        </p:blipFill>
        <p:spPr>
          <a:xfrm>
            <a:off x="10725882" y="107587"/>
            <a:ext cx="1466851" cy="1308834"/>
          </a:xfrm>
          <a:prstGeom prst="rect">
            <a:avLst/>
          </a:prstGeom>
          <a:ln>
            <a:noFill/>
          </a:ln>
        </p:spPr>
      </p:pic>
      <p:sp>
        <p:nvSpPr>
          <p:cNvPr id="33" name="Marcador de texto 21">
            <a:extLst>
              <a:ext uri="{FF2B5EF4-FFF2-40B4-BE49-F238E27FC236}">
                <a16:creationId xmlns:a16="http://schemas.microsoft.com/office/drawing/2014/main" id="{5B328B98-B8D0-8DAE-2A97-C92462F8AD04}"/>
              </a:ext>
            </a:extLst>
          </p:cNvPr>
          <p:cNvSpPr txBox="1">
            <a:spLocks/>
          </p:cNvSpPr>
          <p:nvPr/>
        </p:nvSpPr>
        <p:spPr>
          <a:xfrm>
            <a:off x="4724996" y="5443695"/>
            <a:ext cx="2752576" cy="858091"/>
          </a:xfrm>
          <a:prstGeom prst="rect">
            <a:avLst/>
          </a:prstGeom>
          <a:solidFill>
            <a:srgbClr val="0E3B05"/>
          </a:solidFill>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1800" b="1" i="0" kern="1200">
                <a:solidFill>
                  <a:schemeClr val="accent6"/>
                </a:solidFill>
                <a:latin typeface="+mn-lt"/>
                <a:ea typeface="+mj-ea"/>
                <a:cs typeface="Posterama" panose="020B0504020200020000"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O" noProof="0">
                <a:solidFill>
                  <a:srgbClr val="FFFFFF"/>
                </a:solidFill>
                <a:cs typeface="Posterama"/>
              </a:rPr>
              <a:t>INVERSIÓN 1ER SEMESTRE</a:t>
            </a:r>
            <a:endParaRPr lang="es-CO" noProof="0">
              <a:solidFill>
                <a:srgbClr val="FFFFFF"/>
              </a:solidFill>
            </a:endParaRPr>
          </a:p>
        </p:txBody>
      </p:sp>
      <p:pic>
        <p:nvPicPr>
          <p:cNvPr id="6" name="Imagen 5">
            <a:extLst>
              <a:ext uri="{FF2B5EF4-FFF2-40B4-BE49-F238E27FC236}">
                <a16:creationId xmlns:a16="http://schemas.microsoft.com/office/drawing/2014/main" id="{A3F16875-D7CC-5348-70BE-4A628BAA14E6}"/>
              </a:ext>
            </a:extLst>
          </p:cNvPr>
          <p:cNvPicPr>
            <a:picLocks noChangeAspect="1"/>
          </p:cNvPicPr>
          <p:nvPr/>
        </p:nvPicPr>
        <p:blipFill>
          <a:blip r:embed="rId3"/>
          <a:stretch>
            <a:fillRect/>
          </a:stretch>
        </p:blipFill>
        <p:spPr>
          <a:xfrm>
            <a:off x="30977" y="108316"/>
            <a:ext cx="899501" cy="841048"/>
          </a:xfrm>
          <a:prstGeom prst="rect">
            <a:avLst/>
          </a:prstGeom>
        </p:spPr>
      </p:pic>
      <p:sp>
        <p:nvSpPr>
          <p:cNvPr id="8" name="Marcador de texto 4">
            <a:extLst>
              <a:ext uri="{FF2B5EF4-FFF2-40B4-BE49-F238E27FC236}">
                <a16:creationId xmlns:a16="http://schemas.microsoft.com/office/drawing/2014/main" id="{C0A72382-2332-75D8-2CD8-BDD7CA4E578C}"/>
              </a:ext>
            </a:extLst>
          </p:cNvPr>
          <p:cNvSpPr txBox="1">
            <a:spLocks/>
          </p:cNvSpPr>
          <p:nvPr/>
        </p:nvSpPr>
        <p:spPr>
          <a:xfrm>
            <a:off x="8760503" y="1421673"/>
            <a:ext cx="2262975" cy="770167"/>
          </a:xfrm>
          <a:prstGeom prst="roundRect">
            <a:avLst/>
          </a:prstGeom>
          <a:solidFill>
            <a:srgbClr val="FFC000"/>
          </a:solidFill>
        </p:spPr>
        <p:txBody>
          <a:bodyPr vert="horz" lIns="91440" tIns="45720" rIns="91440" bIns="45720" rtlCol="0" anchor="ctr">
            <a:noAutofit/>
          </a:bodyPr>
          <a:lstStyle>
            <a:lvl1pPr marL="0" indent="0" algn="l" defTabSz="914400" rtl="0" eaLnBrk="1" latinLnBrk="0" hangingPunct="1">
              <a:lnSpc>
                <a:spcPct val="90000"/>
              </a:lnSpc>
              <a:spcBef>
                <a:spcPts val="0"/>
              </a:spcBef>
              <a:buFont typeface="Arial" panose="020B0604020202020204" pitchFamily="34" charset="0"/>
              <a:buNone/>
              <a:defRPr sz="1400" b="0" i="0" kern="1200">
                <a:solidFill>
                  <a:schemeClr val="accent6"/>
                </a:solidFill>
                <a:latin typeface="+mn-lt"/>
                <a:ea typeface="+mn-ea"/>
                <a:cs typeface="Posterama" panose="020B0504020200020000"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O" sz="2000" b="1" noProof="0">
                <a:solidFill>
                  <a:srgbClr val="012113"/>
                </a:solidFill>
                <a:cs typeface="Posterama"/>
              </a:rPr>
              <a:t>$169.827</a:t>
            </a:r>
            <a:endParaRPr lang="es-CO" sz="2000" b="1" noProof="0">
              <a:solidFill>
                <a:srgbClr val="012113"/>
              </a:solidFill>
            </a:endParaRPr>
          </a:p>
        </p:txBody>
      </p:sp>
      <p:sp>
        <p:nvSpPr>
          <p:cNvPr id="14" name="Marcador de texto 4">
            <a:extLst>
              <a:ext uri="{FF2B5EF4-FFF2-40B4-BE49-F238E27FC236}">
                <a16:creationId xmlns:a16="http://schemas.microsoft.com/office/drawing/2014/main" id="{49C3601B-F99E-8F4E-3C27-D8CD5FC6E389}"/>
              </a:ext>
            </a:extLst>
          </p:cNvPr>
          <p:cNvSpPr txBox="1">
            <a:spLocks/>
          </p:cNvSpPr>
          <p:nvPr/>
        </p:nvSpPr>
        <p:spPr>
          <a:xfrm>
            <a:off x="8761317" y="2379870"/>
            <a:ext cx="2260533" cy="749817"/>
          </a:xfrm>
          <a:prstGeom prst="roundRect">
            <a:avLst/>
          </a:prstGeom>
          <a:solidFill>
            <a:srgbClr val="92D050"/>
          </a:solidFill>
        </p:spPr>
        <p:txBody>
          <a:bodyPr vert="horz" lIns="91440" tIns="45720" rIns="91440" bIns="45720" rtlCol="0" anchor="ctr">
            <a:noAutofit/>
          </a:bodyPr>
          <a:lstStyle>
            <a:lvl1pPr marL="0" indent="0" algn="l" defTabSz="914400" rtl="0" eaLnBrk="1" latinLnBrk="0" hangingPunct="1">
              <a:lnSpc>
                <a:spcPct val="90000"/>
              </a:lnSpc>
              <a:spcBef>
                <a:spcPts val="0"/>
              </a:spcBef>
              <a:buFont typeface="Arial" panose="020B0604020202020204" pitchFamily="34" charset="0"/>
              <a:buNone/>
              <a:defRPr sz="1400" b="0" i="0" kern="1200">
                <a:solidFill>
                  <a:schemeClr val="accent6"/>
                </a:solidFill>
                <a:latin typeface="+mn-lt"/>
                <a:ea typeface="+mn-ea"/>
                <a:cs typeface="Posterama" panose="020B0504020200020000"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O" sz="2000" b="1" noProof="0">
                <a:solidFill>
                  <a:srgbClr val="012104"/>
                </a:solidFill>
                <a:cs typeface="Posterama"/>
              </a:rPr>
              <a:t>  $</a:t>
            </a:r>
            <a:r>
              <a:rPr lang="es-CO" sz="2000" b="1">
                <a:solidFill>
                  <a:srgbClr val="012104"/>
                </a:solidFill>
                <a:cs typeface="Posterama"/>
              </a:rPr>
              <a:t>362.666.003</a:t>
            </a:r>
            <a:endParaRPr lang="es-CO" sz="2000" b="1" noProof="0">
              <a:solidFill>
                <a:srgbClr val="012104"/>
              </a:solidFill>
              <a:cs typeface="Posterama"/>
            </a:endParaRPr>
          </a:p>
        </p:txBody>
      </p:sp>
      <p:sp>
        <p:nvSpPr>
          <p:cNvPr id="20" name="Marcador de texto 4">
            <a:extLst>
              <a:ext uri="{FF2B5EF4-FFF2-40B4-BE49-F238E27FC236}">
                <a16:creationId xmlns:a16="http://schemas.microsoft.com/office/drawing/2014/main" id="{AE3A903F-19F0-F54B-75EC-227DA8228EB5}"/>
              </a:ext>
            </a:extLst>
          </p:cNvPr>
          <p:cNvSpPr txBox="1">
            <a:spLocks/>
          </p:cNvSpPr>
          <p:nvPr/>
        </p:nvSpPr>
        <p:spPr>
          <a:xfrm>
            <a:off x="8762128" y="4464787"/>
            <a:ext cx="2351714" cy="838553"/>
          </a:xfrm>
          <a:prstGeom prst="roundRect">
            <a:avLst/>
          </a:prstGeom>
          <a:solidFill>
            <a:srgbClr val="92D050"/>
          </a:solidFill>
        </p:spPr>
        <p:txBody>
          <a:bodyPr vert="horz" lIns="91440" tIns="45720" rIns="91440" bIns="45720" rtlCol="0" anchor="ctr">
            <a:noAutofit/>
          </a:bodyPr>
          <a:lstStyle>
            <a:lvl1pPr marL="0" indent="0" algn="l" defTabSz="914400" rtl="0" eaLnBrk="1" latinLnBrk="0" hangingPunct="1">
              <a:lnSpc>
                <a:spcPct val="90000"/>
              </a:lnSpc>
              <a:spcBef>
                <a:spcPts val="0"/>
              </a:spcBef>
              <a:buFont typeface="Arial" panose="020B0604020202020204" pitchFamily="34" charset="0"/>
              <a:buNone/>
              <a:defRPr sz="1400" b="0" i="0" kern="1200">
                <a:solidFill>
                  <a:schemeClr val="accent6"/>
                </a:solidFill>
                <a:latin typeface="+mn-lt"/>
                <a:ea typeface="+mn-ea"/>
                <a:cs typeface="Posterama" panose="020B0504020200020000"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O" sz="1800" b="1">
                <a:solidFill>
                  <a:schemeClr val="bg1"/>
                </a:solidFill>
                <a:cs typeface="Posterama"/>
              </a:rPr>
              <a:t> </a:t>
            </a:r>
            <a:r>
              <a:rPr lang="es-CO" sz="2000" b="1" noProof="0">
                <a:solidFill>
                  <a:srgbClr val="012113"/>
                </a:solidFill>
                <a:cs typeface="Posterama"/>
              </a:rPr>
              <a:t>$</a:t>
            </a:r>
            <a:r>
              <a:rPr lang="es-CO" sz="2000" b="1">
                <a:solidFill>
                  <a:srgbClr val="012113"/>
                </a:solidFill>
                <a:cs typeface="Posterama"/>
              </a:rPr>
              <a:t>391.300.630</a:t>
            </a:r>
            <a:endParaRPr lang="es-CO" sz="2000" b="1" noProof="0">
              <a:solidFill>
                <a:srgbClr val="012113"/>
              </a:solidFill>
            </a:endParaRPr>
          </a:p>
        </p:txBody>
      </p:sp>
      <p:sp>
        <p:nvSpPr>
          <p:cNvPr id="25" name="Marcador de texto 4">
            <a:extLst>
              <a:ext uri="{FF2B5EF4-FFF2-40B4-BE49-F238E27FC236}">
                <a16:creationId xmlns:a16="http://schemas.microsoft.com/office/drawing/2014/main" id="{C1A15E8F-F91F-833E-F5B6-FCEB975B8471}"/>
              </a:ext>
            </a:extLst>
          </p:cNvPr>
          <p:cNvSpPr txBox="1">
            <a:spLocks/>
          </p:cNvSpPr>
          <p:nvPr/>
        </p:nvSpPr>
        <p:spPr>
          <a:xfrm>
            <a:off x="8636757" y="5446592"/>
            <a:ext cx="2670839" cy="876819"/>
          </a:xfrm>
          <a:prstGeom prst="roundRect">
            <a:avLst/>
          </a:prstGeom>
          <a:solidFill>
            <a:srgbClr val="ED7D31"/>
          </a:solidFill>
        </p:spPr>
        <p:txBody>
          <a:bodyPr vert="horz" lIns="91440" tIns="45720" rIns="91440" bIns="45720" rtlCol="0" anchor="ctr">
            <a:noAutofit/>
          </a:bodyPr>
          <a:lstStyle>
            <a:lvl1pPr marL="0" indent="0" algn="l" defTabSz="914400" rtl="0" eaLnBrk="1" latinLnBrk="0" hangingPunct="1">
              <a:lnSpc>
                <a:spcPct val="90000"/>
              </a:lnSpc>
              <a:spcBef>
                <a:spcPts val="0"/>
              </a:spcBef>
              <a:buFont typeface="Arial" panose="020B0604020202020204" pitchFamily="34" charset="0"/>
              <a:buNone/>
              <a:defRPr sz="1400" b="0" i="0" kern="1200">
                <a:solidFill>
                  <a:schemeClr val="accent6"/>
                </a:solidFill>
                <a:latin typeface="+mn-lt"/>
                <a:ea typeface="+mn-ea"/>
                <a:cs typeface="Posterama" panose="020B0504020200020000"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O" sz="1800" b="1" noProof="0">
                <a:solidFill>
                  <a:schemeClr val="bg1"/>
                </a:solidFill>
                <a:cs typeface="Posterama"/>
              </a:rPr>
              <a:t> </a:t>
            </a:r>
            <a:r>
              <a:rPr lang="es-CO" sz="2800" b="1" noProof="0">
                <a:solidFill>
                  <a:srgbClr val="0E3B05"/>
                </a:solidFill>
                <a:cs typeface="Posterama"/>
              </a:rPr>
              <a:t>$188.173.906</a:t>
            </a:r>
            <a:endParaRPr lang="es-CO" sz="2800" b="1" noProof="0">
              <a:solidFill>
                <a:srgbClr val="0E3B05"/>
              </a:solidFill>
            </a:endParaRPr>
          </a:p>
        </p:txBody>
      </p:sp>
      <p:sp>
        <p:nvSpPr>
          <p:cNvPr id="3" name="Flecha: cheurón 2">
            <a:extLst>
              <a:ext uri="{FF2B5EF4-FFF2-40B4-BE49-F238E27FC236}">
                <a16:creationId xmlns:a16="http://schemas.microsoft.com/office/drawing/2014/main" id="{EDF72D2C-03A2-0E53-A44F-88AB994DFCD9}"/>
              </a:ext>
            </a:extLst>
          </p:cNvPr>
          <p:cNvSpPr/>
          <p:nvPr/>
        </p:nvSpPr>
        <p:spPr>
          <a:xfrm>
            <a:off x="7774680" y="1443403"/>
            <a:ext cx="445556" cy="748401"/>
          </a:xfrm>
          <a:prstGeom prst="chevron">
            <a:avLst/>
          </a:prstGeom>
          <a:solidFill>
            <a:srgbClr val="0E3B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noProof="0">
              <a:solidFill>
                <a:schemeClr val="tx1"/>
              </a:solidFill>
            </a:endParaRPr>
          </a:p>
        </p:txBody>
      </p:sp>
      <p:sp>
        <p:nvSpPr>
          <p:cNvPr id="7" name="Flecha: cheurón 6">
            <a:extLst>
              <a:ext uri="{FF2B5EF4-FFF2-40B4-BE49-F238E27FC236}">
                <a16:creationId xmlns:a16="http://schemas.microsoft.com/office/drawing/2014/main" id="{824CEEF0-543D-93A9-2C56-69427F4709C4}"/>
              </a:ext>
            </a:extLst>
          </p:cNvPr>
          <p:cNvSpPr/>
          <p:nvPr/>
        </p:nvSpPr>
        <p:spPr>
          <a:xfrm>
            <a:off x="7774679" y="2381249"/>
            <a:ext cx="445556" cy="748401"/>
          </a:xfrm>
          <a:prstGeom prst="chevron">
            <a:avLst/>
          </a:prstGeom>
          <a:solidFill>
            <a:srgbClr val="0E3B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noProof="0">
              <a:solidFill>
                <a:schemeClr val="tx1"/>
              </a:solidFill>
            </a:endParaRPr>
          </a:p>
        </p:txBody>
      </p:sp>
      <p:sp>
        <p:nvSpPr>
          <p:cNvPr id="11" name="Flecha: cheurón 10">
            <a:extLst>
              <a:ext uri="{FF2B5EF4-FFF2-40B4-BE49-F238E27FC236}">
                <a16:creationId xmlns:a16="http://schemas.microsoft.com/office/drawing/2014/main" id="{A55299F2-FFDA-910E-55D0-E55871A0ED00}"/>
              </a:ext>
            </a:extLst>
          </p:cNvPr>
          <p:cNvSpPr/>
          <p:nvPr/>
        </p:nvSpPr>
        <p:spPr>
          <a:xfrm>
            <a:off x="7774679" y="3475402"/>
            <a:ext cx="445556" cy="748401"/>
          </a:xfrm>
          <a:prstGeom prst="chevron">
            <a:avLst/>
          </a:prstGeom>
          <a:solidFill>
            <a:srgbClr val="0E3B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noProof="0">
              <a:solidFill>
                <a:schemeClr val="tx1"/>
              </a:solidFill>
            </a:endParaRPr>
          </a:p>
        </p:txBody>
      </p:sp>
      <p:sp>
        <p:nvSpPr>
          <p:cNvPr id="12" name="Flecha: cheurón 11">
            <a:extLst>
              <a:ext uri="{FF2B5EF4-FFF2-40B4-BE49-F238E27FC236}">
                <a16:creationId xmlns:a16="http://schemas.microsoft.com/office/drawing/2014/main" id="{D73FAE99-8A33-F753-B32A-4B7F2D8EA0B5}"/>
              </a:ext>
            </a:extLst>
          </p:cNvPr>
          <p:cNvSpPr/>
          <p:nvPr/>
        </p:nvSpPr>
        <p:spPr>
          <a:xfrm>
            <a:off x="7774678" y="4510940"/>
            <a:ext cx="445556" cy="748401"/>
          </a:xfrm>
          <a:prstGeom prst="chevron">
            <a:avLst/>
          </a:prstGeom>
          <a:solidFill>
            <a:srgbClr val="0E3B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noProof="0">
              <a:solidFill>
                <a:schemeClr val="tx1"/>
              </a:solidFill>
            </a:endParaRPr>
          </a:p>
        </p:txBody>
      </p:sp>
      <p:sp>
        <p:nvSpPr>
          <p:cNvPr id="13" name="Flecha: cheurón 12">
            <a:extLst>
              <a:ext uri="{FF2B5EF4-FFF2-40B4-BE49-F238E27FC236}">
                <a16:creationId xmlns:a16="http://schemas.microsoft.com/office/drawing/2014/main" id="{714E7DED-9C21-18A5-6C34-07C59CB0D9C8}"/>
              </a:ext>
            </a:extLst>
          </p:cNvPr>
          <p:cNvSpPr/>
          <p:nvPr/>
        </p:nvSpPr>
        <p:spPr>
          <a:xfrm>
            <a:off x="7774679" y="5575787"/>
            <a:ext cx="445556" cy="748401"/>
          </a:xfrm>
          <a:prstGeom prst="chevron">
            <a:avLst/>
          </a:prstGeom>
          <a:solidFill>
            <a:srgbClr val="0E3B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noProof="0">
              <a:solidFill>
                <a:schemeClr val="tx1"/>
              </a:solidFill>
            </a:endParaRPr>
          </a:p>
        </p:txBody>
      </p:sp>
      <p:pic>
        <p:nvPicPr>
          <p:cNvPr id="15" name="Imagen 14" descr="Diagrama&#10;&#10;El contenido generado por inteligencia artificial puede ser incorrecto.">
            <a:extLst>
              <a:ext uri="{FF2B5EF4-FFF2-40B4-BE49-F238E27FC236}">
                <a16:creationId xmlns:a16="http://schemas.microsoft.com/office/drawing/2014/main" id="{9432CED2-49D0-5453-0404-B52F1BDDB776}"/>
              </a:ext>
            </a:extLst>
          </p:cNvPr>
          <p:cNvPicPr>
            <a:picLocks noChangeAspect="1"/>
          </p:cNvPicPr>
          <p:nvPr/>
        </p:nvPicPr>
        <p:blipFill>
          <a:blip r:embed="rId4"/>
          <a:stretch>
            <a:fillRect/>
          </a:stretch>
        </p:blipFill>
        <p:spPr>
          <a:xfrm>
            <a:off x="1035050" y="1918229"/>
            <a:ext cx="2470150" cy="18997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68004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C7A83-5915-4EF0-7843-5A1449CE3FB1}"/>
            </a:ext>
          </a:extLst>
        </p:cNvPr>
        <p:cNvGrpSpPr/>
        <p:nvPr/>
      </p:nvGrpSpPr>
      <p:grpSpPr>
        <a:xfrm>
          <a:off x="0" y="0"/>
          <a:ext cx="0" cy="0"/>
          <a:chOff x="0" y="0"/>
          <a:chExt cx="0" cy="0"/>
        </a:xfrm>
      </p:grpSpPr>
      <p:sp>
        <p:nvSpPr>
          <p:cNvPr id="27" name="Marcador de pie de página 26">
            <a:extLst>
              <a:ext uri="{FF2B5EF4-FFF2-40B4-BE49-F238E27FC236}">
                <a16:creationId xmlns:a16="http://schemas.microsoft.com/office/drawing/2014/main" id="{16AF0F38-F3AB-6921-6432-B298654B881B}"/>
              </a:ext>
            </a:extLst>
          </p:cNvPr>
          <p:cNvSpPr>
            <a:spLocks noGrp="1"/>
          </p:cNvSpPr>
          <p:nvPr>
            <p:ph type="ftr" sz="quarter" idx="76"/>
          </p:nvPr>
        </p:nvSpPr>
        <p:spPr>
          <a:xfrm>
            <a:off x="280014" y="6383857"/>
            <a:ext cx="4114800" cy="365125"/>
          </a:xfrm>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42D06817-6F78-BD35-980C-778B71EB58AD}"/>
              </a:ext>
            </a:extLst>
          </p:cNvPr>
          <p:cNvSpPr>
            <a:spLocks noGrp="1"/>
          </p:cNvSpPr>
          <p:nvPr>
            <p:ph type="sldNum" sz="quarter" idx="77"/>
          </p:nvPr>
        </p:nvSpPr>
        <p:spPr>
          <a:xfrm>
            <a:off x="11352919" y="6387253"/>
            <a:ext cx="458592" cy="365125"/>
          </a:xfrm>
        </p:spPr>
        <p:txBody>
          <a:bodyPr/>
          <a:lstStyle/>
          <a:p>
            <a:fld id="{47FEACEE-25B4-4A2D-B147-27296E36371D}" type="slidenum">
              <a:rPr lang="es-CO" noProof="0" smtClean="0"/>
              <a:pPr/>
              <a:t>24</a:t>
            </a:fld>
            <a:endParaRPr lang="es-CO" noProof="0"/>
          </a:p>
        </p:txBody>
      </p:sp>
      <p:graphicFrame>
        <p:nvGraphicFramePr>
          <p:cNvPr id="29" name="Tabla 28">
            <a:extLst>
              <a:ext uri="{FF2B5EF4-FFF2-40B4-BE49-F238E27FC236}">
                <a16:creationId xmlns:a16="http://schemas.microsoft.com/office/drawing/2014/main" id="{7DA6DE59-C722-0E16-0E23-67C60BB36FFE}"/>
              </a:ext>
            </a:extLst>
          </p:cNvPr>
          <p:cNvGraphicFramePr>
            <a:graphicFrameLocks noGrp="1"/>
          </p:cNvGraphicFramePr>
          <p:nvPr>
            <p:extLst>
              <p:ext uri="{D42A27DB-BD31-4B8C-83A1-F6EECF244321}">
                <p14:modId xmlns:p14="http://schemas.microsoft.com/office/powerpoint/2010/main" val="1094266457"/>
              </p:ext>
            </p:extLst>
          </p:nvPr>
        </p:nvGraphicFramePr>
        <p:xfrm>
          <a:off x="280014" y="264233"/>
          <a:ext cx="11641663" cy="6119624"/>
        </p:xfrm>
        <a:graphic>
          <a:graphicData uri="http://schemas.openxmlformats.org/drawingml/2006/table">
            <a:tbl>
              <a:tblPr firstRow="1" bandRow="1">
                <a:tableStyleId>{5C22544A-7EE6-4342-B048-85BDC9FD1C3A}</a:tableStyleId>
              </a:tblPr>
              <a:tblGrid>
                <a:gridCol w="1375832">
                  <a:extLst>
                    <a:ext uri="{9D8B030D-6E8A-4147-A177-3AD203B41FA5}">
                      <a16:colId xmlns:a16="http://schemas.microsoft.com/office/drawing/2014/main" val="1627952153"/>
                    </a:ext>
                  </a:extLst>
                </a:gridCol>
                <a:gridCol w="2582333">
                  <a:extLst>
                    <a:ext uri="{9D8B030D-6E8A-4147-A177-3AD203B41FA5}">
                      <a16:colId xmlns:a16="http://schemas.microsoft.com/office/drawing/2014/main" val="5482507"/>
                    </a:ext>
                  </a:extLst>
                </a:gridCol>
                <a:gridCol w="6233582">
                  <a:extLst>
                    <a:ext uri="{9D8B030D-6E8A-4147-A177-3AD203B41FA5}">
                      <a16:colId xmlns:a16="http://schemas.microsoft.com/office/drawing/2014/main" val="1268907051"/>
                    </a:ext>
                  </a:extLst>
                </a:gridCol>
                <a:gridCol w="1449916">
                  <a:extLst>
                    <a:ext uri="{9D8B030D-6E8A-4147-A177-3AD203B41FA5}">
                      <a16:colId xmlns:a16="http://schemas.microsoft.com/office/drawing/2014/main" val="2984826529"/>
                    </a:ext>
                  </a:extLst>
                </a:gridCol>
              </a:tblGrid>
              <a:tr h="870765">
                <a:tc gridSpan="4">
                  <a:txBody>
                    <a:bodyPr/>
                    <a:lstStyle/>
                    <a:p>
                      <a:pPr algn="ctr"/>
                      <a:r>
                        <a:rPr lang="es-CO" sz="2000" noProof="0">
                          <a:latin typeface="Comic Sans MS"/>
                        </a:rPr>
                        <a:t>R</a:t>
                      </a:r>
                      <a:r>
                        <a:rPr lang="es-CO" sz="2000" b="1" kern="1200" noProof="0">
                          <a:solidFill>
                            <a:schemeClr val="bg1"/>
                          </a:solidFill>
                          <a:latin typeface="Comic Sans MS"/>
                          <a:ea typeface="+mn-ea"/>
                          <a:cs typeface="+mn-cs"/>
                        </a:rPr>
                        <a:t>ECURSOS GRATUIDAD EJECUTADOS DURANTE EL 1er. SEMESTRE DE 2025</a:t>
                      </a:r>
                      <a:endParaRPr lang="es-CO" sz="2000" noProof="0">
                        <a:latin typeface="Comic Sans MS"/>
                      </a:endParaRPr>
                    </a:p>
                  </a:txBody>
                  <a:tcPr anchor="ctr">
                    <a:lnL w="38100">
                      <a:solidFill>
                        <a:srgbClr val="122101"/>
                      </a:solidFill>
                    </a:lnL>
                    <a:lnR w="38100">
                      <a:solidFill>
                        <a:srgbClr val="122101"/>
                      </a:solidFill>
                    </a:lnR>
                    <a:lnT w="38100">
                      <a:solidFill>
                        <a:srgbClr val="122101"/>
                      </a:solidFill>
                    </a:lnT>
                    <a:solidFill>
                      <a:schemeClr val="accent4">
                        <a:lumMod val="75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18747049"/>
                  </a:ext>
                </a:extLst>
              </a:tr>
              <a:tr h="712179">
                <a:tc>
                  <a:txBody>
                    <a:bodyPr/>
                    <a:lstStyle/>
                    <a:p>
                      <a:pPr algn="ctr"/>
                      <a:r>
                        <a:rPr lang="es-CO" b="1" noProof="0"/>
                        <a:t>CONTRATO No.</a:t>
                      </a:r>
                    </a:p>
                  </a:txBody>
                  <a:tcPr anchor="ctr">
                    <a:lnL w="38100">
                      <a:solidFill>
                        <a:srgbClr val="122101"/>
                      </a:solidFill>
                    </a:lnL>
                    <a:solidFill>
                      <a:schemeClr val="tx2">
                        <a:lumMod val="25000"/>
                        <a:lumOff val="75000"/>
                      </a:schemeClr>
                    </a:solidFill>
                  </a:tcPr>
                </a:tc>
                <a:tc>
                  <a:txBody>
                    <a:bodyPr/>
                    <a:lstStyle/>
                    <a:p>
                      <a:pPr lvl="0" algn="ctr">
                        <a:buNone/>
                      </a:pPr>
                      <a:r>
                        <a:rPr lang="es-CO" b="1" noProof="0">
                          <a:solidFill>
                            <a:schemeClr val="bg1"/>
                          </a:solidFill>
                        </a:rPr>
                        <a:t>OBJETO</a:t>
                      </a:r>
                    </a:p>
                  </a:txBody>
                  <a:tcPr anchor="ctr">
                    <a:solidFill>
                      <a:schemeClr val="accent6">
                        <a:lumMod val="75000"/>
                        <a:lumOff val="25000"/>
                      </a:schemeClr>
                    </a:solidFill>
                  </a:tcPr>
                </a:tc>
                <a:tc>
                  <a:txBody>
                    <a:bodyPr/>
                    <a:lstStyle/>
                    <a:p>
                      <a:pPr lvl="0" algn="ctr">
                        <a:buNone/>
                      </a:pPr>
                      <a:r>
                        <a:rPr lang="es-CO" b="1" noProof="0"/>
                        <a:t>EVIDENCIAS FOTOGRÁFICAS</a:t>
                      </a:r>
                      <a:endParaRPr lang="es-CO" noProof="0"/>
                    </a:p>
                  </a:txBody>
                  <a:tcPr anchor="ctr">
                    <a:solidFill>
                      <a:schemeClr val="tx2">
                        <a:lumMod val="25000"/>
                        <a:lumOff val="75000"/>
                      </a:schemeClr>
                    </a:solidFill>
                  </a:tcPr>
                </a:tc>
                <a:tc>
                  <a:txBody>
                    <a:bodyPr/>
                    <a:lstStyle/>
                    <a:p>
                      <a:pPr algn="ctr"/>
                      <a:r>
                        <a:rPr lang="es-CO" b="1" noProof="0">
                          <a:solidFill>
                            <a:schemeClr val="accent6"/>
                          </a:solidFill>
                        </a:rPr>
                        <a:t>ESTADO</a:t>
                      </a:r>
                    </a:p>
                  </a:txBody>
                  <a:tcPr anchor="ctr">
                    <a:lnR w="38100">
                      <a:solidFill>
                        <a:srgbClr val="122101"/>
                      </a:solidFill>
                    </a:lnR>
                    <a:solidFill>
                      <a:schemeClr val="accent1">
                        <a:lumMod val="60000"/>
                        <a:lumOff val="40000"/>
                      </a:schemeClr>
                    </a:solidFill>
                  </a:tcPr>
                </a:tc>
                <a:extLst>
                  <a:ext uri="{0D108BD9-81ED-4DB2-BD59-A6C34878D82A}">
                    <a16:rowId xmlns:a16="http://schemas.microsoft.com/office/drawing/2014/main" val="2021470875"/>
                  </a:ext>
                </a:extLst>
              </a:tr>
              <a:tr h="631354">
                <a:tc rowSpan="2">
                  <a:txBody>
                    <a:bodyPr/>
                    <a:lstStyle/>
                    <a:p>
                      <a:pPr lvl="0" algn="ctr">
                        <a:buNone/>
                      </a:pPr>
                      <a:r>
                        <a:rPr lang="es-CO" sz="3200" b="1" i="0" u="none" strike="noStrike" noProof="0">
                          <a:solidFill>
                            <a:schemeClr val="bg1"/>
                          </a:solidFill>
                          <a:latin typeface="Comic Sans MS"/>
                        </a:rPr>
                        <a:t>002 </a:t>
                      </a:r>
                    </a:p>
                    <a:p>
                      <a:pPr lvl="0">
                        <a:buNone/>
                      </a:pPr>
                      <a:r>
                        <a:rPr lang="es-CO" sz="1600" noProof="0">
                          <a:solidFill>
                            <a:schemeClr val="bg1"/>
                          </a:solidFill>
                        </a:rPr>
                        <a:t>04/04/2025</a:t>
                      </a:r>
                      <a:endParaRPr lang="es-CO" noProof="0">
                        <a:solidFill>
                          <a:schemeClr val="bg1"/>
                        </a:solidFill>
                      </a:endParaRPr>
                    </a:p>
                  </a:txBody>
                  <a:tcPr anchor="ctr">
                    <a:lnL w="38100">
                      <a:solidFill>
                        <a:srgbClr val="122101"/>
                      </a:solidFill>
                    </a:lnL>
                    <a:solidFill>
                      <a:schemeClr val="accent1">
                        <a:lumMod val="75000"/>
                      </a:schemeClr>
                    </a:solidFill>
                  </a:tcPr>
                </a:tc>
                <a:tc gridSpan="2">
                  <a:txBody>
                    <a:bodyPr/>
                    <a:lstStyle/>
                    <a:p>
                      <a:pPr lvl="0" algn="ctr">
                        <a:lnSpc>
                          <a:spcPct val="100000"/>
                        </a:lnSpc>
                        <a:spcBef>
                          <a:spcPts val="0"/>
                        </a:spcBef>
                        <a:spcAft>
                          <a:spcPts val="0"/>
                        </a:spcAft>
                        <a:buNone/>
                      </a:pPr>
                      <a:r>
                        <a:rPr lang="es-CO" sz="2400" b="1" i="0" u="none" strike="noStrike" noProof="0">
                          <a:solidFill>
                            <a:schemeClr val="accent6"/>
                          </a:solidFill>
                          <a:latin typeface="Comic Sans MS"/>
                        </a:rPr>
                        <a:t>Servicios profesionales contables</a:t>
                      </a:r>
                      <a:endParaRPr lang="es-CO" sz="2400" b="0" i="0" u="none" strike="noStrike" noProof="0">
                        <a:solidFill>
                          <a:srgbClr val="000000"/>
                        </a:solidFill>
                        <a:latin typeface="Abadi"/>
                      </a:endParaRPr>
                    </a:p>
                  </a:txBody>
                  <a:tcPr anchor="ctr"/>
                </a:tc>
                <a:tc hMerge="1">
                  <a:txBody>
                    <a:bodyPr/>
                    <a:lstStyle/>
                    <a:p>
                      <a:endParaRPr lang="es-MX"/>
                    </a:p>
                  </a:txBody>
                  <a:tcPr anchor="ctr"/>
                </a:tc>
                <a:tc rowSpan="2">
                  <a:txBody>
                    <a:bodyPr/>
                    <a:lstStyle/>
                    <a:p>
                      <a:pPr algn="ctr"/>
                      <a:r>
                        <a:rPr lang="es-CO" sz="1400" b="1" noProof="0">
                          <a:solidFill>
                            <a:schemeClr val="bg1"/>
                          </a:solidFill>
                          <a:latin typeface="Comic Sans MS"/>
                        </a:rPr>
                        <a:t>EN EJECUCIÓN</a:t>
                      </a:r>
                    </a:p>
                  </a:txBody>
                  <a:tcPr anchor="ctr">
                    <a:lnR w="38100">
                      <a:solidFill>
                        <a:srgbClr val="122101"/>
                      </a:solidFill>
                    </a:lnR>
                    <a:solidFill>
                      <a:schemeClr val="accent1">
                        <a:lumMod val="50000"/>
                      </a:schemeClr>
                    </a:solidFill>
                  </a:tcPr>
                </a:tc>
                <a:extLst>
                  <a:ext uri="{0D108BD9-81ED-4DB2-BD59-A6C34878D82A}">
                    <a16:rowId xmlns:a16="http://schemas.microsoft.com/office/drawing/2014/main" val="1922263981"/>
                  </a:ext>
                </a:extLst>
              </a:tr>
              <a:tr h="1117297">
                <a:tc vMerge="1">
                  <a:txBody>
                    <a:bodyPr/>
                    <a:lstStyle/>
                    <a:p>
                      <a:endParaRPr lang="es-CO"/>
                    </a:p>
                  </a:txBody>
                  <a:tcPr/>
                </a:tc>
                <a:tc gridSpan="2">
                  <a:txBody>
                    <a:bodyPr/>
                    <a:lstStyle/>
                    <a:p>
                      <a:pPr lvl="0" algn="ctr">
                        <a:buNone/>
                      </a:pPr>
                      <a:r>
                        <a:rPr lang="es-CO" sz="2800" b="1" kern="1200" noProof="0">
                          <a:solidFill>
                            <a:schemeClr val="accent6"/>
                          </a:solidFill>
                          <a:highlight>
                            <a:srgbClr val="FFFF00"/>
                          </a:highlight>
                          <a:latin typeface="+mn-lt"/>
                          <a:ea typeface="+mn-ea"/>
                          <a:cs typeface="+mn-cs"/>
                        </a:rPr>
                        <a:t>VR. CONTRATADO</a:t>
                      </a:r>
                    </a:p>
                    <a:p>
                      <a:pPr lvl="0" algn="ctr">
                        <a:buNone/>
                      </a:pPr>
                      <a:r>
                        <a:rPr lang="es-CO" sz="3600" b="1" noProof="0">
                          <a:solidFill>
                            <a:schemeClr val="accent6"/>
                          </a:solidFill>
                          <a:highlight>
                            <a:srgbClr val="FFFF00"/>
                          </a:highlight>
                        </a:rPr>
                        <a:t>$18.000.000</a:t>
                      </a:r>
                      <a:endParaRPr lang="es-CO" sz="2800" noProof="0">
                        <a:highlight>
                          <a:srgbClr val="FFFF00"/>
                        </a:highlight>
                      </a:endParaRPr>
                    </a:p>
                  </a:txBody>
                  <a:tcPr anchor="ctr">
                    <a:solidFill>
                      <a:schemeClr val="accent4">
                        <a:lumMod val="20000"/>
                        <a:lumOff val="80000"/>
                      </a:schemeClr>
                    </a:solidFill>
                  </a:tcPr>
                </a:tc>
                <a:tc hMerge="1">
                  <a:txBody>
                    <a:bodyPr/>
                    <a:lstStyle/>
                    <a:p>
                      <a:endParaRPr lang="es-MX"/>
                    </a:p>
                  </a:txBody>
                  <a:tcPr anchor="ctr"/>
                </a:tc>
                <a:tc vMerge="1">
                  <a:txBody>
                    <a:bodyPr/>
                    <a:lstStyle/>
                    <a:p>
                      <a:endParaRPr lang="es-CO"/>
                    </a:p>
                  </a:txBody>
                  <a:tcPr/>
                </a:tc>
                <a:extLst>
                  <a:ext uri="{0D108BD9-81ED-4DB2-BD59-A6C34878D82A}">
                    <a16:rowId xmlns:a16="http://schemas.microsoft.com/office/drawing/2014/main" val="3369357433"/>
                  </a:ext>
                </a:extLst>
              </a:tr>
              <a:tr h="1481883">
                <a:tc rowSpan="2">
                  <a:txBody>
                    <a:bodyPr/>
                    <a:lstStyle/>
                    <a:p>
                      <a:pPr lvl="0" algn="ctr">
                        <a:buNone/>
                      </a:pPr>
                      <a:r>
                        <a:rPr lang="es-CO" sz="3200" b="1" i="0" u="none" strike="noStrike" noProof="0">
                          <a:solidFill>
                            <a:srgbClr val="002060"/>
                          </a:solidFill>
                          <a:latin typeface="Comic Sans MS"/>
                        </a:rPr>
                        <a:t>003 </a:t>
                      </a:r>
                    </a:p>
                    <a:p>
                      <a:pPr lvl="0">
                        <a:buNone/>
                      </a:pPr>
                      <a:r>
                        <a:rPr lang="es-CO" sz="1400" b="1" i="0" u="none" strike="noStrike" kern="1200" noProof="0">
                          <a:solidFill>
                            <a:srgbClr val="002060"/>
                          </a:solidFill>
                          <a:latin typeface="Comic Sans MS"/>
                          <a:ea typeface="+mn-ea"/>
                          <a:cs typeface="+mn-cs"/>
                        </a:rPr>
                        <a:t>22/04/2025</a:t>
                      </a:r>
                    </a:p>
                  </a:txBody>
                  <a:tcPr anchor="ctr">
                    <a:lnL w="38100">
                      <a:solidFill>
                        <a:srgbClr val="122101"/>
                      </a:solidFill>
                    </a:lnL>
                    <a:lnB w="38100">
                      <a:solidFill>
                        <a:srgbClr val="122101"/>
                      </a:solidFill>
                    </a:lnB>
                    <a:solidFill>
                      <a:schemeClr val="tx2">
                        <a:lumMod val="25000"/>
                        <a:lumOff val="75000"/>
                      </a:schemeClr>
                    </a:solidFill>
                  </a:tcPr>
                </a:tc>
                <a:tc>
                  <a:txBody>
                    <a:bodyPr/>
                    <a:lstStyle/>
                    <a:p>
                      <a:pPr lvl="0" algn="ctr">
                        <a:lnSpc>
                          <a:spcPct val="100000"/>
                        </a:lnSpc>
                        <a:spcBef>
                          <a:spcPts val="0"/>
                        </a:spcBef>
                        <a:spcAft>
                          <a:spcPts val="0"/>
                        </a:spcAft>
                        <a:buNone/>
                      </a:pPr>
                      <a:r>
                        <a:rPr lang="es-CO" sz="2000" b="1" i="0" u="none" strike="noStrike" noProof="0">
                          <a:solidFill>
                            <a:schemeClr val="accent6"/>
                          </a:solidFill>
                          <a:latin typeface="Comic Sans MS"/>
                        </a:rPr>
                        <a:t>Elementos de papelería y oficina para uso administrativo.</a:t>
                      </a:r>
                    </a:p>
                  </a:txBody>
                  <a:tcPr anchor="ctr"/>
                </a:tc>
                <a:tc rowSpan="2">
                  <a:txBody>
                    <a:bodyPr/>
                    <a:lstStyle/>
                    <a:p>
                      <a:endParaRPr lang="es-CO" noProof="0"/>
                    </a:p>
                  </a:txBody>
                  <a:tcPr anchor="ctr">
                    <a:lnB w="38100">
                      <a:solidFill>
                        <a:srgbClr val="122101"/>
                      </a:solidFill>
                    </a:lnB>
                  </a:tcPr>
                </a:tc>
                <a:tc rowSpan="2">
                  <a:txBody>
                    <a:bodyPr/>
                    <a:lstStyle/>
                    <a:p>
                      <a:pPr algn="ctr"/>
                      <a:r>
                        <a:rPr lang="es-CO" sz="1400" b="1" kern="1200" noProof="0">
                          <a:solidFill>
                            <a:schemeClr val="accent6"/>
                          </a:solidFill>
                          <a:latin typeface="Comic Sans MS"/>
                          <a:ea typeface="+mn-ea"/>
                          <a:cs typeface="+mn-cs"/>
                        </a:rPr>
                        <a:t>EJECUTADO</a:t>
                      </a:r>
                    </a:p>
                  </a:txBody>
                  <a:tcPr anchor="ctr">
                    <a:lnR w="38100">
                      <a:solidFill>
                        <a:srgbClr val="122101"/>
                      </a:solidFill>
                    </a:lnR>
                    <a:lnB w="38100">
                      <a:solidFill>
                        <a:srgbClr val="122101"/>
                      </a:solidFill>
                    </a:lnB>
                    <a:solidFill>
                      <a:schemeClr val="accent1">
                        <a:lumMod val="40000"/>
                        <a:lumOff val="60000"/>
                      </a:schemeClr>
                    </a:solidFill>
                  </a:tcPr>
                </a:tc>
                <a:extLst>
                  <a:ext uri="{0D108BD9-81ED-4DB2-BD59-A6C34878D82A}">
                    <a16:rowId xmlns:a16="http://schemas.microsoft.com/office/drawing/2014/main" val="784647598"/>
                  </a:ext>
                </a:extLst>
              </a:tr>
              <a:tr h="1306146">
                <a:tc vMerge="1">
                  <a:txBody>
                    <a:bodyPr/>
                    <a:lstStyle/>
                    <a:p>
                      <a:endParaRPr lang="es-MX"/>
                    </a:p>
                  </a:txBody>
                  <a:tcPr anchor="ctr"/>
                </a:tc>
                <a:tc>
                  <a:txBody>
                    <a:bodyPr/>
                    <a:lstStyle/>
                    <a:p>
                      <a:pPr lvl="0" algn="ctr">
                        <a:buNone/>
                      </a:pPr>
                      <a:r>
                        <a:rPr lang="es-CO" sz="2400" b="1" i="0" u="none" strike="noStrike" noProof="0">
                          <a:solidFill>
                            <a:schemeClr val="accent6"/>
                          </a:solidFill>
                          <a:highlight>
                            <a:srgbClr val="FFFF00"/>
                          </a:highlight>
                          <a:latin typeface="Abadi"/>
                        </a:rPr>
                        <a:t>VR. CONTRATADO</a:t>
                      </a:r>
                      <a:endParaRPr lang="es-CO" sz="2400" b="0" i="0" u="none" strike="noStrike" noProof="0">
                        <a:solidFill>
                          <a:srgbClr val="000000"/>
                        </a:solidFill>
                        <a:highlight>
                          <a:srgbClr val="FFFF00"/>
                        </a:highlight>
                        <a:latin typeface="Abadi"/>
                      </a:endParaRPr>
                    </a:p>
                    <a:p>
                      <a:pPr lvl="0" algn="ctr">
                        <a:buNone/>
                      </a:pPr>
                      <a:r>
                        <a:rPr lang="es-CO" sz="3200" b="1" i="0" u="none" strike="noStrike" noProof="0">
                          <a:solidFill>
                            <a:schemeClr val="accent6"/>
                          </a:solidFill>
                          <a:highlight>
                            <a:srgbClr val="FFFF00"/>
                          </a:highlight>
                          <a:latin typeface="Abadi"/>
                        </a:rPr>
                        <a:t>$24.603.700</a:t>
                      </a:r>
                      <a:endParaRPr lang="es-CO" sz="2400" noProof="0">
                        <a:highlight>
                          <a:srgbClr val="FFFF00"/>
                        </a:highlight>
                      </a:endParaRPr>
                    </a:p>
                  </a:txBody>
                  <a:tcPr anchor="ctr">
                    <a:lnB w="38100">
                      <a:solidFill>
                        <a:srgbClr val="122101"/>
                      </a:solidFill>
                    </a:lnB>
                    <a:solidFill>
                      <a:schemeClr val="accent4">
                        <a:lumMod val="20000"/>
                        <a:lumOff val="80000"/>
                      </a:schemeClr>
                    </a:solidFill>
                  </a:tcPr>
                </a:tc>
                <a:tc vMerge="1">
                  <a:txBody>
                    <a:bodyPr/>
                    <a:lstStyle/>
                    <a:p>
                      <a:endParaRPr lang="es-ES"/>
                    </a:p>
                  </a:txBody>
                  <a:tcPr anchor="ctr"/>
                </a:tc>
                <a:tc vMerge="1">
                  <a:txBody>
                    <a:bodyPr/>
                    <a:lstStyle/>
                    <a:p>
                      <a:endParaRPr lang="es-ES"/>
                    </a:p>
                  </a:txBody>
                  <a:tcPr anchor="ctr"/>
                </a:tc>
                <a:extLst>
                  <a:ext uri="{0D108BD9-81ED-4DB2-BD59-A6C34878D82A}">
                    <a16:rowId xmlns:a16="http://schemas.microsoft.com/office/drawing/2014/main" val="1345274857"/>
                  </a:ext>
                </a:extLst>
              </a:tr>
            </a:tbl>
          </a:graphicData>
        </a:graphic>
      </p:graphicFrame>
      <p:pic>
        <p:nvPicPr>
          <p:cNvPr id="31" name="Imagen 30">
            <a:extLst>
              <a:ext uri="{FF2B5EF4-FFF2-40B4-BE49-F238E27FC236}">
                <a16:creationId xmlns:a16="http://schemas.microsoft.com/office/drawing/2014/main" id="{3AF89F9B-FC22-3832-38BD-B99170243ACA}"/>
              </a:ext>
            </a:extLst>
          </p:cNvPr>
          <p:cNvPicPr>
            <a:picLocks noChangeAspect="1"/>
          </p:cNvPicPr>
          <p:nvPr/>
        </p:nvPicPr>
        <p:blipFill>
          <a:blip r:embed="rId3"/>
          <a:stretch>
            <a:fillRect/>
          </a:stretch>
        </p:blipFill>
        <p:spPr>
          <a:xfrm>
            <a:off x="280906" y="264233"/>
            <a:ext cx="846584" cy="809298"/>
          </a:xfrm>
          <a:prstGeom prst="ellipse">
            <a:avLst/>
          </a:prstGeom>
          <a:ln>
            <a:noFill/>
          </a:ln>
          <a:effectLst>
            <a:softEdge rad="112500"/>
          </a:effectLst>
        </p:spPr>
      </p:pic>
      <p:pic>
        <p:nvPicPr>
          <p:cNvPr id="3" name="Imagen 2">
            <a:extLst>
              <a:ext uri="{FF2B5EF4-FFF2-40B4-BE49-F238E27FC236}">
                <a16:creationId xmlns:a16="http://schemas.microsoft.com/office/drawing/2014/main" id="{D6961BC7-2646-E744-27F2-0714246E140C}"/>
              </a:ext>
            </a:extLst>
          </p:cNvPr>
          <p:cNvPicPr>
            <a:picLocks noChangeAspect="1"/>
          </p:cNvPicPr>
          <p:nvPr/>
        </p:nvPicPr>
        <p:blipFill>
          <a:blip r:embed="rId4"/>
          <a:stretch>
            <a:fillRect/>
          </a:stretch>
        </p:blipFill>
        <p:spPr>
          <a:xfrm>
            <a:off x="4296580" y="3742140"/>
            <a:ext cx="1637496" cy="2534227"/>
          </a:xfrm>
          <a:prstGeom prst="rect">
            <a:avLst/>
          </a:prstGeom>
        </p:spPr>
      </p:pic>
      <p:pic>
        <p:nvPicPr>
          <p:cNvPr id="10" name="Imagen 9">
            <a:extLst>
              <a:ext uri="{FF2B5EF4-FFF2-40B4-BE49-F238E27FC236}">
                <a16:creationId xmlns:a16="http://schemas.microsoft.com/office/drawing/2014/main" id="{C73D8B70-D71A-563C-AF6D-C81B9538C33B}"/>
              </a:ext>
            </a:extLst>
          </p:cNvPr>
          <p:cNvPicPr>
            <a:picLocks noChangeAspect="1"/>
          </p:cNvPicPr>
          <p:nvPr/>
        </p:nvPicPr>
        <p:blipFill>
          <a:blip r:embed="rId5"/>
          <a:stretch>
            <a:fillRect/>
          </a:stretch>
        </p:blipFill>
        <p:spPr>
          <a:xfrm>
            <a:off x="5943767" y="3753490"/>
            <a:ext cx="1466684" cy="2519332"/>
          </a:xfrm>
          <a:prstGeom prst="rect">
            <a:avLst/>
          </a:prstGeom>
        </p:spPr>
      </p:pic>
      <p:pic>
        <p:nvPicPr>
          <p:cNvPr id="12" name="Imagen 11">
            <a:extLst>
              <a:ext uri="{FF2B5EF4-FFF2-40B4-BE49-F238E27FC236}">
                <a16:creationId xmlns:a16="http://schemas.microsoft.com/office/drawing/2014/main" id="{CC319813-9446-6797-9834-9417954D010C}"/>
              </a:ext>
            </a:extLst>
          </p:cNvPr>
          <p:cNvPicPr>
            <a:picLocks noChangeAspect="1"/>
          </p:cNvPicPr>
          <p:nvPr/>
        </p:nvPicPr>
        <p:blipFill>
          <a:blip r:embed="rId6"/>
          <a:stretch>
            <a:fillRect/>
          </a:stretch>
        </p:blipFill>
        <p:spPr>
          <a:xfrm>
            <a:off x="7420142" y="3712052"/>
            <a:ext cx="1637496" cy="2519332"/>
          </a:xfrm>
          <a:prstGeom prst="rect">
            <a:avLst/>
          </a:prstGeom>
        </p:spPr>
      </p:pic>
      <p:pic>
        <p:nvPicPr>
          <p:cNvPr id="22" name="Imagen 21">
            <a:extLst>
              <a:ext uri="{FF2B5EF4-FFF2-40B4-BE49-F238E27FC236}">
                <a16:creationId xmlns:a16="http://schemas.microsoft.com/office/drawing/2014/main" id="{CE942C11-BF65-7A42-5744-8C2BB0EB1C38}"/>
              </a:ext>
            </a:extLst>
          </p:cNvPr>
          <p:cNvPicPr>
            <a:picLocks noChangeAspect="1"/>
          </p:cNvPicPr>
          <p:nvPr/>
        </p:nvPicPr>
        <p:blipFill>
          <a:blip r:embed="rId7"/>
          <a:srcRect l="3815"/>
          <a:stretch>
            <a:fillRect/>
          </a:stretch>
        </p:blipFill>
        <p:spPr>
          <a:xfrm>
            <a:off x="9072921" y="3712052"/>
            <a:ext cx="1416736" cy="2496989"/>
          </a:xfrm>
          <a:prstGeom prst="rect">
            <a:avLst/>
          </a:prstGeom>
        </p:spPr>
      </p:pic>
    </p:spTree>
    <p:extLst>
      <p:ext uri="{BB962C8B-B14F-4D97-AF65-F5344CB8AC3E}">
        <p14:creationId xmlns:p14="http://schemas.microsoft.com/office/powerpoint/2010/main" val="2773463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F5430-5525-C596-483B-D3EABAEC84FA}"/>
            </a:ext>
          </a:extLst>
        </p:cNvPr>
        <p:cNvGrpSpPr/>
        <p:nvPr/>
      </p:nvGrpSpPr>
      <p:grpSpPr>
        <a:xfrm>
          <a:off x="0" y="0"/>
          <a:ext cx="0" cy="0"/>
          <a:chOff x="0" y="0"/>
          <a:chExt cx="0" cy="0"/>
        </a:xfrm>
      </p:grpSpPr>
      <p:sp>
        <p:nvSpPr>
          <p:cNvPr id="27" name="Marcador de pie de página 26">
            <a:extLst>
              <a:ext uri="{FF2B5EF4-FFF2-40B4-BE49-F238E27FC236}">
                <a16:creationId xmlns:a16="http://schemas.microsoft.com/office/drawing/2014/main" id="{E69398B2-9881-0C46-D0B7-595D9BF60AC6}"/>
              </a:ext>
            </a:extLst>
          </p:cNvPr>
          <p:cNvSpPr>
            <a:spLocks noGrp="1"/>
          </p:cNvSpPr>
          <p:nvPr>
            <p:ph type="ftr" sz="quarter" idx="76"/>
          </p:nvPr>
        </p:nvSpPr>
        <p:spPr>
          <a:xfrm>
            <a:off x="389382" y="6372164"/>
            <a:ext cx="4114800" cy="365125"/>
          </a:xfrm>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F7A4F678-FF6A-C7AD-1044-F34B72312248}"/>
              </a:ext>
            </a:extLst>
          </p:cNvPr>
          <p:cNvSpPr>
            <a:spLocks noGrp="1"/>
          </p:cNvSpPr>
          <p:nvPr>
            <p:ph type="sldNum" sz="quarter" idx="77"/>
          </p:nvPr>
        </p:nvSpPr>
        <p:spPr>
          <a:xfrm>
            <a:off x="11458238" y="6387392"/>
            <a:ext cx="458592" cy="365125"/>
          </a:xfrm>
        </p:spPr>
        <p:txBody>
          <a:bodyPr/>
          <a:lstStyle/>
          <a:p>
            <a:fld id="{47FEACEE-25B4-4A2D-B147-27296E36371D}" type="slidenum">
              <a:rPr lang="es-CO" noProof="0" smtClean="0"/>
              <a:pPr/>
              <a:t>25</a:t>
            </a:fld>
            <a:endParaRPr lang="es-CO" noProof="0"/>
          </a:p>
        </p:txBody>
      </p:sp>
      <p:graphicFrame>
        <p:nvGraphicFramePr>
          <p:cNvPr id="29" name="Tabla 28">
            <a:extLst>
              <a:ext uri="{FF2B5EF4-FFF2-40B4-BE49-F238E27FC236}">
                <a16:creationId xmlns:a16="http://schemas.microsoft.com/office/drawing/2014/main" id="{5AB28947-2373-6128-C706-7C8D21785D89}"/>
              </a:ext>
            </a:extLst>
          </p:cNvPr>
          <p:cNvGraphicFramePr>
            <a:graphicFrameLocks noGrp="1"/>
          </p:cNvGraphicFramePr>
          <p:nvPr>
            <p:extLst>
              <p:ext uri="{D42A27DB-BD31-4B8C-83A1-F6EECF244321}">
                <p14:modId xmlns:p14="http://schemas.microsoft.com/office/powerpoint/2010/main" val="4065588101"/>
              </p:ext>
            </p:extLst>
          </p:nvPr>
        </p:nvGraphicFramePr>
        <p:xfrm>
          <a:off x="275167" y="105835"/>
          <a:ext cx="11641663" cy="6307630"/>
        </p:xfrm>
        <a:graphic>
          <a:graphicData uri="http://schemas.openxmlformats.org/drawingml/2006/table">
            <a:tbl>
              <a:tblPr firstRow="1" bandRow="1">
                <a:tableStyleId>{5C22544A-7EE6-4342-B048-85BDC9FD1C3A}</a:tableStyleId>
              </a:tblPr>
              <a:tblGrid>
                <a:gridCol w="1375832">
                  <a:extLst>
                    <a:ext uri="{9D8B030D-6E8A-4147-A177-3AD203B41FA5}">
                      <a16:colId xmlns:a16="http://schemas.microsoft.com/office/drawing/2014/main" val="1627952153"/>
                    </a:ext>
                  </a:extLst>
                </a:gridCol>
                <a:gridCol w="2790372">
                  <a:extLst>
                    <a:ext uri="{9D8B030D-6E8A-4147-A177-3AD203B41FA5}">
                      <a16:colId xmlns:a16="http://schemas.microsoft.com/office/drawing/2014/main" val="5482507"/>
                    </a:ext>
                  </a:extLst>
                </a:gridCol>
                <a:gridCol w="6183086">
                  <a:extLst>
                    <a:ext uri="{9D8B030D-6E8A-4147-A177-3AD203B41FA5}">
                      <a16:colId xmlns:a16="http://schemas.microsoft.com/office/drawing/2014/main" val="1268907051"/>
                    </a:ext>
                  </a:extLst>
                </a:gridCol>
                <a:gridCol w="1292373">
                  <a:extLst>
                    <a:ext uri="{9D8B030D-6E8A-4147-A177-3AD203B41FA5}">
                      <a16:colId xmlns:a16="http://schemas.microsoft.com/office/drawing/2014/main" val="2984826529"/>
                    </a:ext>
                  </a:extLst>
                </a:gridCol>
              </a:tblGrid>
              <a:tr h="477851">
                <a:tc gridSpan="4">
                  <a:txBody>
                    <a:bodyPr/>
                    <a:lstStyle/>
                    <a:p>
                      <a:pPr algn="ctr"/>
                      <a:r>
                        <a:rPr lang="es-CO" sz="2000" noProof="0">
                          <a:latin typeface="Comic Sans MS"/>
                        </a:rPr>
                        <a:t>RECURSOS GRATUIDAD EJECUTADOS DURANTE EL 2°. SEMESTRE DE 2024</a:t>
                      </a:r>
                    </a:p>
                  </a:txBody>
                  <a:tcPr anchor="ctr">
                    <a:solidFill>
                      <a:schemeClr val="accent4">
                        <a:lumMod val="75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18747049"/>
                  </a:ext>
                </a:extLst>
              </a:tr>
              <a:tr h="743323">
                <a:tc>
                  <a:txBody>
                    <a:bodyPr/>
                    <a:lstStyle/>
                    <a:p>
                      <a:pPr algn="ctr"/>
                      <a:r>
                        <a:rPr lang="es-CO" b="1" noProof="0"/>
                        <a:t>CONTRATO No.</a:t>
                      </a:r>
                    </a:p>
                  </a:txBody>
                  <a:tcPr anchor="ctr">
                    <a:solidFill>
                      <a:schemeClr val="tx2">
                        <a:lumMod val="25000"/>
                        <a:lumOff val="75000"/>
                      </a:schemeClr>
                    </a:solidFill>
                  </a:tcPr>
                </a:tc>
                <a:tc>
                  <a:txBody>
                    <a:bodyPr/>
                    <a:lstStyle/>
                    <a:p>
                      <a:pPr lvl="0" algn="ctr">
                        <a:buNone/>
                      </a:pPr>
                      <a:r>
                        <a:rPr lang="es-CO" b="1" noProof="0">
                          <a:solidFill>
                            <a:schemeClr val="bg1"/>
                          </a:solidFill>
                        </a:rPr>
                        <a:t>OBJETO</a:t>
                      </a:r>
                    </a:p>
                  </a:txBody>
                  <a:tcPr anchor="ctr">
                    <a:solidFill>
                      <a:schemeClr val="accent6">
                        <a:lumMod val="75000"/>
                        <a:lumOff val="25000"/>
                      </a:schemeClr>
                    </a:solidFill>
                  </a:tcPr>
                </a:tc>
                <a:tc>
                  <a:txBody>
                    <a:bodyPr/>
                    <a:lstStyle/>
                    <a:p>
                      <a:pPr lvl="0" algn="ctr">
                        <a:buNone/>
                      </a:pPr>
                      <a:r>
                        <a:rPr lang="es-CO" b="1" noProof="0"/>
                        <a:t>EVIDENCIAS FOTOGRÁFICAS</a:t>
                      </a:r>
                      <a:endParaRPr lang="es-CO" noProof="0"/>
                    </a:p>
                  </a:txBody>
                  <a:tcPr anchor="ctr">
                    <a:solidFill>
                      <a:schemeClr val="tx2">
                        <a:lumMod val="25000"/>
                        <a:lumOff val="75000"/>
                      </a:schemeClr>
                    </a:solidFill>
                  </a:tcPr>
                </a:tc>
                <a:tc>
                  <a:txBody>
                    <a:bodyPr/>
                    <a:lstStyle/>
                    <a:p>
                      <a:pPr algn="ctr"/>
                      <a:r>
                        <a:rPr lang="es-CO" b="1" noProof="0">
                          <a:solidFill>
                            <a:schemeClr val="accent6"/>
                          </a:solidFill>
                        </a:rPr>
                        <a:t>ESTADO                           </a:t>
                      </a:r>
                    </a:p>
                  </a:txBody>
                  <a:tcPr anchor="ctr">
                    <a:solidFill>
                      <a:schemeClr val="accent1">
                        <a:lumMod val="60000"/>
                        <a:lumOff val="40000"/>
                      </a:schemeClr>
                    </a:solidFill>
                  </a:tcPr>
                </a:tc>
                <a:extLst>
                  <a:ext uri="{0D108BD9-81ED-4DB2-BD59-A6C34878D82A}">
                    <a16:rowId xmlns:a16="http://schemas.microsoft.com/office/drawing/2014/main" val="2021470875"/>
                  </a:ext>
                </a:extLst>
              </a:tr>
              <a:tr h="3674141">
                <a:tc rowSpan="3">
                  <a:txBody>
                    <a:bodyPr/>
                    <a:lstStyle/>
                    <a:p>
                      <a:pPr lvl="0" algn="ctr">
                        <a:buNone/>
                      </a:pPr>
                      <a:r>
                        <a:rPr lang="es-CO" sz="3200" b="1" i="0" u="none" strike="noStrike" noProof="0">
                          <a:solidFill>
                            <a:schemeClr val="bg1"/>
                          </a:solidFill>
                          <a:latin typeface="Comic Sans MS"/>
                        </a:rPr>
                        <a:t>004 </a:t>
                      </a:r>
                    </a:p>
                    <a:p>
                      <a:pPr lvl="0">
                        <a:buNone/>
                      </a:pPr>
                      <a:r>
                        <a:rPr lang="es-CO" sz="1600" noProof="0">
                          <a:solidFill>
                            <a:schemeClr val="bg1"/>
                          </a:solidFill>
                        </a:rPr>
                        <a:t>22/04/2025</a:t>
                      </a:r>
                    </a:p>
                  </a:txBody>
                  <a:tcPr anchor="ctr">
                    <a:solidFill>
                      <a:schemeClr val="accent1">
                        <a:lumMod val="75000"/>
                      </a:schemeClr>
                    </a:solidFill>
                  </a:tcPr>
                </a:tc>
                <a:tc rowSpan="2">
                  <a:txBody>
                    <a:bodyPr/>
                    <a:lstStyle/>
                    <a:p>
                      <a:pPr lvl="0" algn="ctr">
                        <a:lnSpc>
                          <a:spcPct val="100000"/>
                        </a:lnSpc>
                        <a:spcBef>
                          <a:spcPts val="0"/>
                        </a:spcBef>
                        <a:spcAft>
                          <a:spcPts val="0"/>
                        </a:spcAft>
                        <a:buNone/>
                      </a:pPr>
                      <a:r>
                        <a:rPr lang="es-CO" sz="2500" b="1" i="0" u="none" strike="noStrike" noProof="0">
                          <a:solidFill>
                            <a:schemeClr val="accent6"/>
                          </a:solidFill>
                          <a:latin typeface="Comic Sans MS"/>
                        </a:rPr>
                        <a:t>Suministro de elementos de aseo y soluciones de limpieza para el mantenimiento permanente de las instalaciones de la institución </a:t>
                      </a:r>
                      <a:endParaRPr lang="es-CO" sz="2400" b="0" i="0" u="none" strike="noStrike" noProof="0">
                        <a:solidFill>
                          <a:srgbClr val="000000"/>
                        </a:solidFill>
                        <a:latin typeface="Abadi"/>
                      </a:endParaRPr>
                    </a:p>
                  </a:txBody>
                  <a:tcPr anchor="ctr"/>
                </a:tc>
                <a:tc>
                  <a:txBody>
                    <a:bodyPr/>
                    <a:lstStyle/>
                    <a:p>
                      <a:endParaRPr lang="es-CO" noProof="0"/>
                    </a:p>
                  </a:txBody>
                  <a:tcPr anchor="ctr"/>
                </a:tc>
                <a:tc rowSpan="3">
                  <a:txBody>
                    <a:bodyPr/>
                    <a:lstStyle/>
                    <a:p>
                      <a:pPr algn="ctr"/>
                      <a:r>
                        <a:rPr lang="es-CO" sz="3200" b="1" noProof="0">
                          <a:solidFill>
                            <a:schemeClr val="bg1"/>
                          </a:solidFill>
                          <a:latin typeface="Comic Sans MS"/>
                        </a:rPr>
                        <a:t>EJECUTADO</a:t>
                      </a:r>
                      <a:endParaRPr lang="es-CO" sz="3200" b="1" kern="1200" noProof="0">
                        <a:solidFill>
                          <a:schemeClr val="accent6"/>
                        </a:solidFill>
                        <a:latin typeface="Comic Sans MS"/>
                        <a:ea typeface="+mn-ea"/>
                        <a:cs typeface="+mn-cs"/>
                      </a:endParaRPr>
                    </a:p>
                  </a:txBody>
                  <a:tcPr vert="vert270" anchor="ctr">
                    <a:solidFill>
                      <a:schemeClr val="accent1">
                        <a:lumMod val="50000"/>
                      </a:schemeClr>
                    </a:solidFill>
                  </a:tcPr>
                </a:tc>
                <a:extLst>
                  <a:ext uri="{0D108BD9-81ED-4DB2-BD59-A6C34878D82A}">
                    <a16:rowId xmlns:a16="http://schemas.microsoft.com/office/drawing/2014/main" val="1922263981"/>
                  </a:ext>
                </a:extLst>
              </a:tr>
              <a:tr h="148665">
                <a:tc vMerge="1">
                  <a:txBody>
                    <a:bodyPr/>
                    <a:lstStyle/>
                    <a:p>
                      <a:endParaRPr/>
                    </a:p>
                  </a:txBody>
                  <a:tcPr anchor="ctr">
                    <a:solidFill>
                      <a:schemeClr val="tx2">
                        <a:lumMod val="25000"/>
                        <a:lumOff val="75000"/>
                      </a:schemeClr>
                    </a:solidFill>
                  </a:tcPr>
                </a:tc>
                <a:tc vMerge="1">
                  <a:txBody>
                    <a:bodyPr/>
                    <a:lstStyle/>
                    <a:p>
                      <a:pPr lvl="0" algn="ctr">
                        <a:lnSpc>
                          <a:spcPct val="100000"/>
                        </a:lnSpc>
                        <a:spcBef>
                          <a:spcPts val="0"/>
                        </a:spcBef>
                        <a:spcAft>
                          <a:spcPts val="0"/>
                        </a:spcAft>
                        <a:buNone/>
                      </a:pPr>
                      <a:endParaRPr lang="es-MX" sz="1800" b="1" i="0" u="none" strike="noStrike" noProof="0">
                        <a:solidFill>
                          <a:schemeClr val="accent6"/>
                        </a:solidFill>
                        <a:latin typeface="Comic Sans MS"/>
                      </a:endParaRPr>
                    </a:p>
                  </a:txBody>
                  <a:tcPr anchor="ctr"/>
                </a:tc>
                <a:tc rowSpan="2">
                  <a:txBody>
                    <a:bodyPr/>
                    <a:lstStyle/>
                    <a:p>
                      <a:endParaRPr lang="es-CO" noProof="0"/>
                    </a:p>
                  </a:txBody>
                  <a:tcPr anchor="ctr"/>
                </a:tc>
                <a:tc vMerge="1">
                  <a:txBody>
                    <a:bodyPr/>
                    <a:lstStyle/>
                    <a:p>
                      <a:endParaRPr/>
                    </a:p>
                  </a:txBody>
                  <a:tcPr anchor="ctr">
                    <a:solidFill>
                      <a:schemeClr val="accent1">
                        <a:lumMod val="40000"/>
                        <a:lumOff val="60000"/>
                      </a:schemeClr>
                    </a:solidFill>
                  </a:tcPr>
                </a:tc>
                <a:extLst>
                  <a:ext uri="{0D108BD9-81ED-4DB2-BD59-A6C34878D82A}">
                    <a16:rowId xmlns:a16="http://schemas.microsoft.com/office/drawing/2014/main" val="784647598"/>
                  </a:ext>
                </a:extLst>
              </a:tr>
              <a:tr h="1263650">
                <a:tc vMerge="1">
                  <a:txBody>
                    <a:bodyPr/>
                    <a:lstStyle/>
                    <a:p>
                      <a:pPr lvl="0">
                        <a:buNone/>
                      </a:pPr>
                      <a:endParaRPr lang="es-CO" sz="1600" noProof="0">
                        <a:solidFill>
                          <a:schemeClr val="bg1"/>
                        </a:solidFill>
                      </a:endParaRPr>
                    </a:p>
                  </a:txBody>
                  <a:tcPr anchor="ctr">
                    <a:solidFill>
                      <a:schemeClr val="accent1">
                        <a:lumMod val="75000"/>
                      </a:schemeClr>
                    </a:solidFill>
                  </a:tcPr>
                </a:tc>
                <a:tc>
                  <a:txBody>
                    <a:bodyPr/>
                    <a:lstStyle/>
                    <a:p>
                      <a:pPr lvl="0" algn="ctr">
                        <a:buNone/>
                      </a:pPr>
                      <a:r>
                        <a:rPr lang="es-CO" sz="2400" b="1" kern="1200" noProof="0">
                          <a:solidFill>
                            <a:schemeClr val="accent6"/>
                          </a:solidFill>
                          <a:highlight>
                            <a:srgbClr val="FFFF00"/>
                          </a:highlight>
                          <a:latin typeface="+mn-lt"/>
                          <a:ea typeface="+mn-ea"/>
                          <a:cs typeface="+mn-cs"/>
                        </a:rPr>
                        <a:t>VR. CONTRATADO</a:t>
                      </a:r>
                    </a:p>
                    <a:p>
                      <a:pPr lvl="0" algn="ctr">
                        <a:buNone/>
                      </a:pPr>
                      <a:r>
                        <a:rPr lang="es-CO" sz="3200" b="1" noProof="0">
                          <a:solidFill>
                            <a:schemeClr val="accent6"/>
                          </a:solidFill>
                          <a:highlight>
                            <a:srgbClr val="FFFF00"/>
                          </a:highlight>
                        </a:rPr>
                        <a:t>$19.413.400</a:t>
                      </a:r>
                    </a:p>
                  </a:txBody>
                  <a:tcPr anchor="ctr">
                    <a:solidFill>
                      <a:schemeClr val="accent4">
                        <a:lumMod val="20000"/>
                        <a:lumOff val="80000"/>
                      </a:schemeClr>
                    </a:solidFill>
                  </a:tcPr>
                </a:tc>
                <a:tc vMerge="1">
                  <a:txBody>
                    <a:bodyPr/>
                    <a:lstStyle/>
                    <a:p>
                      <a:endParaRPr lang="es-CO" noProof="0"/>
                    </a:p>
                  </a:txBody>
                  <a:tcPr anchor="ctr"/>
                </a:tc>
                <a:tc vMerge="1">
                  <a:txBody>
                    <a:bodyPr/>
                    <a:lstStyle/>
                    <a:p>
                      <a:pPr algn="ctr"/>
                      <a:endParaRPr lang="es-CO" sz="4000" b="1" kern="1200" noProof="0">
                        <a:solidFill>
                          <a:schemeClr val="accent6"/>
                        </a:solidFill>
                        <a:latin typeface="Comic Sans MS"/>
                        <a:ea typeface="+mn-ea"/>
                        <a:cs typeface="+mn-cs"/>
                      </a:endParaRPr>
                    </a:p>
                  </a:txBody>
                  <a:tcPr vert="vert270" anchor="ctr">
                    <a:solidFill>
                      <a:schemeClr val="accent1">
                        <a:lumMod val="50000"/>
                      </a:schemeClr>
                    </a:solidFill>
                  </a:tcPr>
                </a:tc>
                <a:extLst>
                  <a:ext uri="{0D108BD9-81ED-4DB2-BD59-A6C34878D82A}">
                    <a16:rowId xmlns:a16="http://schemas.microsoft.com/office/drawing/2014/main" val="4091194047"/>
                  </a:ext>
                </a:extLst>
              </a:tr>
            </a:tbl>
          </a:graphicData>
        </a:graphic>
      </p:graphicFrame>
      <p:pic>
        <p:nvPicPr>
          <p:cNvPr id="31" name="Imagen 30">
            <a:extLst>
              <a:ext uri="{FF2B5EF4-FFF2-40B4-BE49-F238E27FC236}">
                <a16:creationId xmlns:a16="http://schemas.microsoft.com/office/drawing/2014/main" id="{E2600434-E6FA-356B-0EBE-175195DC0FAD}"/>
              </a:ext>
            </a:extLst>
          </p:cNvPr>
          <p:cNvPicPr>
            <a:picLocks noChangeAspect="1"/>
          </p:cNvPicPr>
          <p:nvPr/>
        </p:nvPicPr>
        <p:blipFill>
          <a:blip r:embed="rId3"/>
          <a:stretch>
            <a:fillRect/>
          </a:stretch>
        </p:blipFill>
        <p:spPr>
          <a:xfrm>
            <a:off x="275167" y="107540"/>
            <a:ext cx="606576" cy="579861"/>
          </a:xfrm>
          <a:prstGeom prst="ellipse">
            <a:avLst/>
          </a:prstGeom>
          <a:ln>
            <a:noFill/>
          </a:ln>
          <a:effectLst>
            <a:softEdge rad="112500"/>
          </a:effectLst>
        </p:spPr>
      </p:pic>
      <p:pic>
        <p:nvPicPr>
          <p:cNvPr id="15" name="Imagen 14">
            <a:extLst>
              <a:ext uri="{FF2B5EF4-FFF2-40B4-BE49-F238E27FC236}">
                <a16:creationId xmlns:a16="http://schemas.microsoft.com/office/drawing/2014/main" id="{622AD5C6-ACB0-7933-0759-6439D721DD8C}"/>
              </a:ext>
            </a:extLst>
          </p:cNvPr>
          <p:cNvPicPr>
            <a:picLocks noChangeAspect="1"/>
          </p:cNvPicPr>
          <p:nvPr/>
        </p:nvPicPr>
        <p:blipFill>
          <a:blip r:embed="rId4"/>
          <a:srcRect l="974"/>
          <a:stretch>
            <a:fillRect/>
          </a:stretch>
        </p:blipFill>
        <p:spPr>
          <a:xfrm>
            <a:off x="4547283" y="1483666"/>
            <a:ext cx="2733675" cy="1776608"/>
          </a:xfrm>
          <a:prstGeom prst="rect">
            <a:avLst/>
          </a:prstGeom>
        </p:spPr>
      </p:pic>
      <p:pic>
        <p:nvPicPr>
          <p:cNvPr id="17" name="Imagen 16">
            <a:extLst>
              <a:ext uri="{FF2B5EF4-FFF2-40B4-BE49-F238E27FC236}">
                <a16:creationId xmlns:a16="http://schemas.microsoft.com/office/drawing/2014/main" id="{470A5007-AAA2-86AE-1E5B-A8D8A40AA689}"/>
              </a:ext>
            </a:extLst>
          </p:cNvPr>
          <p:cNvPicPr>
            <a:picLocks noChangeAspect="1"/>
          </p:cNvPicPr>
          <p:nvPr/>
        </p:nvPicPr>
        <p:blipFill>
          <a:blip r:embed="rId5"/>
          <a:srcRect l="7528" r="10291"/>
          <a:stretch>
            <a:fillRect/>
          </a:stretch>
        </p:blipFill>
        <p:spPr>
          <a:xfrm>
            <a:off x="9344742" y="1483666"/>
            <a:ext cx="1247776" cy="2577098"/>
          </a:xfrm>
          <a:prstGeom prst="rect">
            <a:avLst/>
          </a:prstGeom>
        </p:spPr>
      </p:pic>
      <p:pic>
        <p:nvPicPr>
          <p:cNvPr id="19" name="Imagen 18">
            <a:extLst>
              <a:ext uri="{FF2B5EF4-FFF2-40B4-BE49-F238E27FC236}">
                <a16:creationId xmlns:a16="http://schemas.microsoft.com/office/drawing/2014/main" id="{F72657D8-C15B-6935-C05C-58D8EC87F3BA}"/>
              </a:ext>
            </a:extLst>
          </p:cNvPr>
          <p:cNvPicPr>
            <a:picLocks noChangeAspect="1"/>
          </p:cNvPicPr>
          <p:nvPr/>
        </p:nvPicPr>
        <p:blipFill>
          <a:blip r:embed="rId6"/>
          <a:stretch>
            <a:fillRect/>
          </a:stretch>
        </p:blipFill>
        <p:spPr>
          <a:xfrm>
            <a:off x="4524443" y="3260274"/>
            <a:ext cx="2940632" cy="1265873"/>
          </a:xfrm>
          <a:prstGeom prst="rect">
            <a:avLst/>
          </a:prstGeom>
        </p:spPr>
      </p:pic>
      <p:pic>
        <p:nvPicPr>
          <p:cNvPr id="21" name="Imagen 20">
            <a:extLst>
              <a:ext uri="{FF2B5EF4-FFF2-40B4-BE49-F238E27FC236}">
                <a16:creationId xmlns:a16="http://schemas.microsoft.com/office/drawing/2014/main" id="{2F9F47D4-7F01-13A8-CC33-446569E617E3}"/>
              </a:ext>
            </a:extLst>
          </p:cNvPr>
          <p:cNvPicPr>
            <a:picLocks noChangeAspect="1"/>
          </p:cNvPicPr>
          <p:nvPr/>
        </p:nvPicPr>
        <p:blipFill>
          <a:blip r:embed="rId7"/>
          <a:srcRect r="5188"/>
          <a:stretch>
            <a:fillRect/>
          </a:stretch>
        </p:blipFill>
        <p:spPr>
          <a:xfrm>
            <a:off x="7295570" y="1483666"/>
            <a:ext cx="1990725" cy="1776608"/>
          </a:xfrm>
          <a:prstGeom prst="rect">
            <a:avLst/>
          </a:prstGeom>
        </p:spPr>
      </p:pic>
      <p:pic>
        <p:nvPicPr>
          <p:cNvPr id="23" name="Imagen 22">
            <a:extLst>
              <a:ext uri="{FF2B5EF4-FFF2-40B4-BE49-F238E27FC236}">
                <a16:creationId xmlns:a16="http://schemas.microsoft.com/office/drawing/2014/main" id="{B97DC94D-F7DD-9D38-9CF2-EF607EC95B3F}"/>
              </a:ext>
            </a:extLst>
          </p:cNvPr>
          <p:cNvPicPr>
            <a:picLocks noChangeAspect="1"/>
          </p:cNvPicPr>
          <p:nvPr/>
        </p:nvPicPr>
        <p:blipFill>
          <a:blip r:embed="rId8"/>
          <a:srcRect l="4606"/>
          <a:stretch>
            <a:fillRect/>
          </a:stretch>
        </p:blipFill>
        <p:spPr>
          <a:xfrm>
            <a:off x="7429829" y="3267613"/>
            <a:ext cx="1850444" cy="3071812"/>
          </a:xfrm>
          <a:prstGeom prst="rect">
            <a:avLst/>
          </a:prstGeom>
        </p:spPr>
      </p:pic>
      <p:pic>
        <p:nvPicPr>
          <p:cNvPr id="33" name="Imagen 32">
            <a:extLst>
              <a:ext uri="{FF2B5EF4-FFF2-40B4-BE49-F238E27FC236}">
                <a16:creationId xmlns:a16="http://schemas.microsoft.com/office/drawing/2014/main" id="{F7AFD74E-5932-593B-F5D2-92A592CBB793}"/>
              </a:ext>
            </a:extLst>
          </p:cNvPr>
          <p:cNvPicPr>
            <a:picLocks noChangeAspect="1"/>
          </p:cNvPicPr>
          <p:nvPr/>
        </p:nvPicPr>
        <p:blipFill>
          <a:blip r:embed="rId9"/>
          <a:stretch>
            <a:fillRect/>
          </a:stretch>
        </p:blipFill>
        <p:spPr>
          <a:xfrm>
            <a:off x="4443804" y="4521688"/>
            <a:ext cx="2940632" cy="1805939"/>
          </a:xfrm>
          <a:prstGeom prst="rect">
            <a:avLst/>
          </a:prstGeom>
        </p:spPr>
      </p:pic>
      <p:pic>
        <p:nvPicPr>
          <p:cNvPr id="35" name="Imagen 34">
            <a:extLst>
              <a:ext uri="{FF2B5EF4-FFF2-40B4-BE49-F238E27FC236}">
                <a16:creationId xmlns:a16="http://schemas.microsoft.com/office/drawing/2014/main" id="{CDB7DE4F-1225-4E55-8A9F-86805BA349B7}"/>
              </a:ext>
            </a:extLst>
          </p:cNvPr>
          <p:cNvPicPr>
            <a:picLocks noChangeAspect="1"/>
          </p:cNvPicPr>
          <p:nvPr/>
        </p:nvPicPr>
        <p:blipFill>
          <a:blip r:embed="rId10"/>
          <a:stretch>
            <a:fillRect/>
          </a:stretch>
        </p:blipFill>
        <p:spPr>
          <a:xfrm>
            <a:off x="9344743" y="4070351"/>
            <a:ext cx="1247775" cy="2276413"/>
          </a:xfrm>
          <a:prstGeom prst="rect">
            <a:avLst/>
          </a:prstGeom>
        </p:spPr>
      </p:pic>
    </p:spTree>
    <p:extLst>
      <p:ext uri="{BB962C8B-B14F-4D97-AF65-F5344CB8AC3E}">
        <p14:creationId xmlns:p14="http://schemas.microsoft.com/office/powerpoint/2010/main" val="3069481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F48CA-A093-9AA3-CCF3-E933B52E98F1}"/>
            </a:ext>
          </a:extLst>
        </p:cNvPr>
        <p:cNvGrpSpPr/>
        <p:nvPr/>
      </p:nvGrpSpPr>
      <p:grpSpPr>
        <a:xfrm>
          <a:off x="0" y="0"/>
          <a:ext cx="0" cy="0"/>
          <a:chOff x="0" y="0"/>
          <a:chExt cx="0" cy="0"/>
        </a:xfrm>
      </p:grpSpPr>
      <p:sp>
        <p:nvSpPr>
          <p:cNvPr id="27" name="Marcador de pie de página 26">
            <a:extLst>
              <a:ext uri="{FF2B5EF4-FFF2-40B4-BE49-F238E27FC236}">
                <a16:creationId xmlns:a16="http://schemas.microsoft.com/office/drawing/2014/main" id="{64CD5BD4-3900-D6BA-0FFE-17DE0E9EF055}"/>
              </a:ext>
            </a:extLst>
          </p:cNvPr>
          <p:cNvSpPr>
            <a:spLocks noGrp="1"/>
          </p:cNvSpPr>
          <p:nvPr>
            <p:ph type="ftr" sz="quarter" idx="76"/>
          </p:nvPr>
        </p:nvSpPr>
        <p:spPr>
          <a:xfrm>
            <a:off x="271873" y="6493086"/>
            <a:ext cx="4114800" cy="365125"/>
          </a:xfrm>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8A938384-18B2-D26F-2618-4C9DF69AF367}"/>
              </a:ext>
            </a:extLst>
          </p:cNvPr>
          <p:cNvSpPr>
            <a:spLocks noGrp="1"/>
          </p:cNvSpPr>
          <p:nvPr>
            <p:ph type="sldNum" sz="quarter" idx="77"/>
          </p:nvPr>
        </p:nvSpPr>
        <p:spPr>
          <a:xfrm>
            <a:off x="11354189" y="6462128"/>
            <a:ext cx="458592" cy="365125"/>
          </a:xfrm>
        </p:spPr>
        <p:txBody>
          <a:bodyPr/>
          <a:lstStyle/>
          <a:p>
            <a:fld id="{47FEACEE-25B4-4A2D-B147-27296E36371D}" type="slidenum">
              <a:rPr lang="es-CO" noProof="0" smtClean="0"/>
              <a:pPr/>
              <a:t>26</a:t>
            </a:fld>
            <a:endParaRPr lang="es-CO" noProof="0"/>
          </a:p>
        </p:txBody>
      </p:sp>
      <p:graphicFrame>
        <p:nvGraphicFramePr>
          <p:cNvPr id="29" name="Tabla 28">
            <a:extLst>
              <a:ext uri="{FF2B5EF4-FFF2-40B4-BE49-F238E27FC236}">
                <a16:creationId xmlns:a16="http://schemas.microsoft.com/office/drawing/2014/main" id="{B408D2B8-2CC7-D1EA-E4A5-39C45456B594}"/>
              </a:ext>
            </a:extLst>
          </p:cNvPr>
          <p:cNvGraphicFramePr>
            <a:graphicFrameLocks noGrp="1"/>
          </p:cNvGraphicFramePr>
          <p:nvPr>
            <p:extLst>
              <p:ext uri="{D42A27DB-BD31-4B8C-83A1-F6EECF244321}">
                <p14:modId xmlns:p14="http://schemas.microsoft.com/office/powerpoint/2010/main" val="3047953496"/>
              </p:ext>
            </p:extLst>
          </p:nvPr>
        </p:nvGraphicFramePr>
        <p:xfrm>
          <a:off x="137583" y="95250"/>
          <a:ext cx="11939722" cy="6307665"/>
        </p:xfrm>
        <a:graphic>
          <a:graphicData uri="http://schemas.openxmlformats.org/drawingml/2006/table">
            <a:tbl>
              <a:tblPr firstRow="1" bandRow="1">
                <a:tableStyleId>{5C22544A-7EE6-4342-B048-85BDC9FD1C3A}</a:tableStyleId>
              </a:tblPr>
              <a:tblGrid>
                <a:gridCol w="2571908">
                  <a:extLst>
                    <a:ext uri="{9D8B030D-6E8A-4147-A177-3AD203B41FA5}">
                      <a16:colId xmlns:a16="http://schemas.microsoft.com/office/drawing/2014/main" val="1627952153"/>
                    </a:ext>
                  </a:extLst>
                </a:gridCol>
                <a:gridCol w="4180416">
                  <a:extLst>
                    <a:ext uri="{9D8B030D-6E8A-4147-A177-3AD203B41FA5}">
                      <a16:colId xmlns:a16="http://schemas.microsoft.com/office/drawing/2014/main" val="5482507"/>
                    </a:ext>
                  </a:extLst>
                </a:gridCol>
                <a:gridCol w="4542276">
                  <a:extLst>
                    <a:ext uri="{9D8B030D-6E8A-4147-A177-3AD203B41FA5}">
                      <a16:colId xmlns:a16="http://schemas.microsoft.com/office/drawing/2014/main" val="1268907051"/>
                    </a:ext>
                  </a:extLst>
                </a:gridCol>
                <a:gridCol w="645122">
                  <a:extLst>
                    <a:ext uri="{9D8B030D-6E8A-4147-A177-3AD203B41FA5}">
                      <a16:colId xmlns:a16="http://schemas.microsoft.com/office/drawing/2014/main" val="2984826529"/>
                    </a:ext>
                  </a:extLst>
                </a:gridCol>
              </a:tblGrid>
              <a:tr h="437887">
                <a:tc gridSpan="4">
                  <a:txBody>
                    <a:bodyPr/>
                    <a:lstStyle/>
                    <a:p>
                      <a:pPr algn="ctr"/>
                      <a:r>
                        <a:rPr lang="es-CO" sz="2000" noProof="0">
                          <a:latin typeface="Comic Sans MS"/>
                        </a:rPr>
                        <a:t>RECURSOS GRATUIDAD EJECUTADOS DURANTE EL 1er. SEMESTRE DE 2025</a:t>
                      </a:r>
                    </a:p>
                  </a:txBody>
                  <a:tcPr anchor="ctr">
                    <a:solidFill>
                      <a:schemeClr val="accent4">
                        <a:lumMod val="75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18747049"/>
                  </a:ext>
                </a:extLst>
              </a:tr>
              <a:tr h="406609">
                <a:tc>
                  <a:txBody>
                    <a:bodyPr/>
                    <a:lstStyle/>
                    <a:p>
                      <a:pPr algn="ctr"/>
                      <a:r>
                        <a:rPr lang="es-CO" b="1" noProof="0"/>
                        <a:t>CONTRATO No.</a:t>
                      </a:r>
                    </a:p>
                  </a:txBody>
                  <a:tcPr anchor="ctr">
                    <a:solidFill>
                      <a:schemeClr val="tx2">
                        <a:lumMod val="25000"/>
                        <a:lumOff val="75000"/>
                      </a:schemeClr>
                    </a:solidFill>
                  </a:tcPr>
                </a:tc>
                <a:tc>
                  <a:txBody>
                    <a:bodyPr/>
                    <a:lstStyle/>
                    <a:p>
                      <a:pPr lvl="0" algn="ctr">
                        <a:buNone/>
                      </a:pPr>
                      <a:r>
                        <a:rPr lang="es-CO" b="1" noProof="0">
                          <a:solidFill>
                            <a:schemeClr val="bg1"/>
                          </a:solidFill>
                        </a:rPr>
                        <a:t>OBJETO</a:t>
                      </a:r>
                    </a:p>
                  </a:txBody>
                  <a:tcPr anchor="ctr">
                    <a:solidFill>
                      <a:schemeClr val="accent6">
                        <a:lumMod val="75000"/>
                        <a:lumOff val="25000"/>
                      </a:schemeClr>
                    </a:solidFill>
                  </a:tcPr>
                </a:tc>
                <a:tc>
                  <a:txBody>
                    <a:bodyPr/>
                    <a:lstStyle/>
                    <a:p>
                      <a:pPr lvl="0" algn="ctr">
                        <a:buNone/>
                      </a:pPr>
                      <a:r>
                        <a:rPr lang="es-CO" b="1" noProof="0"/>
                        <a:t>EVIDENCIAS FOTOGRÁFICAS</a:t>
                      </a:r>
                      <a:endParaRPr lang="es-CO" noProof="0"/>
                    </a:p>
                  </a:txBody>
                  <a:tcPr anchor="ctr">
                    <a:solidFill>
                      <a:schemeClr val="tx2">
                        <a:lumMod val="25000"/>
                        <a:lumOff val="75000"/>
                      </a:schemeClr>
                    </a:solidFill>
                  </a:tcPr>
                </a:tc>
                <a:tc>
                  <a:txBody>
                    <a:bodyPr/>
                    <a:lstStyle/>
                    <a:p>
                      <a:pPr algn="ctr"/>
                      <a:r>
                        <a:rPr lang="es-CO" sz="1000" b="1" noProof="0">
                          <a:solidFill>
                            <a:schemeClr val="accent6"/>
                          </a:solidFill>
                        </a:rPr>
                        <a:t>ESTADO</a:t>
                      </a:r>
                    </a:p>
                  </a:txBody>
                  <a:tcPr anchor="ctr">
                    <a:solidFill>
                      <a:schemeClr val="accent1">
                        <a:lumMod val="60000"/>
                        <a:lumOff val="40000"/>
                      </a:schemeClr>
                    </a:solidFill>
                  </a:tcPr>
                </a:tc>
                <a:extLst>
                  <a:ext uri="{0D108BD9-81ED-4DB2-BD59-A6C34878D82A}">
                    <a16:rowId xmlns:a16="http://schemas.microsoft.com/office/drawing/2014/main" val="2021470875"/>
                  </a:ext>
                </a:extLst>
              </a:tr>
              <a:tr h="1324091">
                <a:tc>
                  <a:txBody>
                    <a:bodyPr/>
                    <a:lstStyle/>
                    <a:p>
                      <a:pPr lvl="0" algn="ctr">
                        <a:buNone/>
                      </a:pPr>
                      <a:r>
                        <a:rPr lang="es-CO" sz="3200" b="1" i="0" u="none" strike="noStrike" noProof="0">
                          <a:solidFill>
                            <a:srgbClr val="002060"/>
                          </a:solidFill>
                          <a:latin typeface="Comic Sans MS"/>
                        </a:rPr>
                        <a:t>006 </a:t>
                      </a:r>
                      <a:endParaRPr lang="es-CO" sz="3200" b="0" i="0" u="none" strike="noStrike" noProof="0">
                        <a:solidFill>
                          <a:srgbClr val="002060"/>
                        </a:solidFill>
                        <a:latin typeface="Comic Sans MS"/>
                      </a:endParaRPr>
                    </a:p>
                    <a:p>
                      <a:pPr lvl="0">
                        <a:buNone/>
                      </a:pPr>
                      <a:r>
                        <a:rPr lang="es-CO" sz="1400" b="1" i="0" u="none" strike="noStrike" noProof="0">
                          <a:solidFill>
                            <a:srgbClr val="002060"/>
                          </a:solidFill>
                          <a:latin typeface="Comic Sans MS"/>
                        </a:rPr>
                        <a:t>       10/06/2025</a:t>
                      </a:r>
                    </a:p>
                    <a:p>
                      <a:pPr lvl="0" algn="ctr">
                        <a:buNone/>
                      </a:pPr>
                      <a:endParaRPr lang="es-CO" sz="1400" b="1" i="0" u="none" strike="noStrike" kern="1200" noProof="0">
                        <a:solidFill>
                          <a:srgbClr val="002060"/>
                        </a:solidFill>
                        <a:latin typeface="Comic Sans MS"/>
                        <a:ea typeface="+mn-ea"/>
                        <a:cs typeface="+mn-cs"/>
                      </a:endParaRPr>
                    </a:p>
                  </a:txBody>
                  <a:tcPr anchor="ctr">
                    <a:solidFill>
                      <a:schemeClr val="tx2">
                        <a:lumMod val="50000"/>
                        <a:lumOff val="50000"/>
                      </a:schemeClr>
                    </a:solidFill>
                  </a:tcPr>
                </a:tc>
                <a:tc rowSpan="2">
                  <a:txBody>
                    <a:bodyPr/>
                    <a:lstStyle/>
                    <a:p>
                      <a:pPr lvl="0" algn="ctr">
                        <a:lnSpc>
                          <a:spcPct val="100000"/>
                        </a:lnSpc>
                        <a:spcBef>
                          <a:spcPts val="0"/>
                        </a:spcBef>
                        <a:spcAft>
                          <a:spcPts val="0"/>
                        </a:spcAft>
                        <a:buNone/>
                      </a:pPr>
                      <a:r>
                        <a:rPr lang="es-MX" sz="2200" b="1" i="0" u="none" strike="noStrike" noProof="0">
                          <a:solidFill>
                            <a:schemeClr val="accent2">
                              <a:lumMod val="75000"/>
                            </a:schemeClr>
                          </a:solidFill>
                          <a:latin typeface="Comic Sans MS"/>
                        </a:rPr>
                        <a:t>Mantenimiento instalaciones físicas y equipos de transmisión radial: </a:t>
                      </a:r>
                    </a:p>
                    <a:p>
                      <a:pPr marL="285750" lvl="0" indent="-285750" algn="l">
                        <a:lnSpc>
                          <a:spcPct val="100000"/>
                        </a:lnSpc>
                        <a:spcBef>
                          <a:spcPts val="0"/>
                        </a:spcBef>
                        <a:spcAft>
                          <a:spcPts val="0"/>
                        </a:spcAft>
                        <a:buFont typeface="Wingdings" panose="05000000000000000000" pitchFamily="2" charset="2"/>
                        <a:buChar char="ü"/>
                      </a:pPr>
                      <a:r>
                        <a:rPr lang="es-MX" sz="2200" b="1" i="0" u="none" strike="noStrike" noProof="0">
                          <a:solidFill>
                            <a:schemeClr val="accent6"/>
                          </a:solidFill>
                          <a:latin typeface="Comic Sans MS"/>
                        </a:rPr>
                        <a:t>Instalación de tapas en concreto</a:t>
                      </a:r>
                    </a:p>
                    <a:p>
                      <a:pPr marL="285750" lvl="0" indent="-285750" algn="l">
                        <a:lnSpc>
                          <a:spcPct val="100000"/>
                        </a:lnSpc>
                        <a:spcBef>
                          <a:spcPts val="0"/>
                        </a:spcBef>
                        <a:spcAft>
                          <a:spcPts val="0"/>
                        </a:spcAft>
                        <a:buFont typeface="Wingdings" panose="05000000000000000000" pitchFamily="2" charset="2"/>
                        <a:buChar char="ü"/>
                      </a:pPr>
                      <a:r>
                        <a:rPr lang="es-MX" sz="2200" b="1" i="0" u="none" strike="noStrike" noProof="0">
                          <a:solidFill>
                            <a:schemeClr val="accent6"/>
                          </a:solidFill>
                          <a:latin typeface="Comic Sans MS"/>
                        </a:rPr>
                        <a:t>Limpieza de viga canales, placas y techos</a:t>
                      </a:r>
                    </a:p>
                    <a:p>
                      <a:pPr marL="285750" lvl="0" indent="-285750" algn="l">
                        <a:lnSpc>
                          <a:spcPct val="100000"/>
                        </a:lnSpc>
                        <a:spcBef>
                          <a:spcPts val="0"/>
                        </a:spcBef>
                        <a:spcAft>
                          <a:spcPts val="0"/>
                        </a:spcAft>
                        <a:buFont typeface="Wingdings" panose="05000000000000000000" pitchFamily="2" charset="2"/>
                        <a:buChar char="ü"/>
                      </a:pPr>
                      <a:r>
                        <a:rPr lang="es-MX" sz="2200" b="1" i="0" u="none" strike="noStrike" noProof="0">
                          <a:solidFill>
                            <a:schemeClr val="accent6"/>
                          </a:solidFill>
                          <a:latin typeface="Comic Sans MS"/>
                        </a:rPr>
                        <a:t>Desmonte e instalación viga canal.</a:t>
                      </a:r>
                    </a:p>
                    <a:p>
                      <a:pPr marL="285750" lvl="0" indent="-285750" algn="l">
                        <a:lnSpc>
                          <a:spcPct val="100000"/>
                        </a:lnSpc>
                        <a:spcBef>
                          <a:spcPts val="0"/>
                        </a:spcBef>
                        <a:spcAft>
                          <a:spcPts val="0"/>
                        </a:spcAft>
                        <a:buFont typeface="Wingdings" panose="05000000000000000000" pitchFamily="2" charset="2"/>
                        <a:buChar char="ü"/>
                      </a:pPr>
                      <a:r>
                        <a:rPr lang="es-MX" sz="2200" b="1" i="0" u="none" strike="noStrike" noProof="0">
                          <a:solidFill>
                            <a:schemeClr val="accent6"/>
                          </a:solidFill>
                          <a:latin typeface="Comic Sans MS"/>
                        </a:rPr>
                        <a:t>Impermeabilización techos aulas.</a:t>
                      </a:r>
                    </a:p>
                    <a:p>
                      <a:pPr marL="285750" lvl="0" indent="-285750" algn="l">
                        <a:lnSpc>
                          <a:spcPct val="100000"/>
                        </a:lnSpc>
                        <a:spcBef>
                          <a:spcPts val="0"/>
                        </a:spcBef>
                        <a:spcAft>
                          <a:spcPts val="0"/>
                        </a:spcAft>
                        <a:buFont typeface="Wingdings" panose="05000000000000000000" pitchFamily="2" charset="2"/>
                        <a:buChar char="ü"/>
                      </a:pPr>
                      <a:r>
                        <a:rPr lang="es-MX" sz="2200" b="1" i="0" u="none" strike="noStrike" noProof="0">
                          <a:solidFill>
                            <a:schemeClr val="accent6"/>
                          </a:solidFill>
                          <a:latin typeface="Comic Sans MS"/>
                        </a:rPr>
                        <a:t>Guadaña zonas verdes y cerro la Virgen</a:t>
                      </a:r>
                    </a:p>
                    <a:p>
                      <a:pPr marL="285750" lvl="0" indent="-285750" algn="l">
                        <a:lnSpc>
                          <a:spcPct val="100000"/>
                        </a:lnSpc>
                        <a:spcBef>
                          <a:spcPts val="0"/>
                        </a:spcBef>
                        <a:spcAft>
                          <a:spcPts val="0"/>
                        </a:spcAft>
                        <a:buFont typeface="Wingdings" panose="05000000000000000000" pitchFamily="2" charset="2"/>
                        <a:buChar char="ü"/>
                      </a:pPr>
                      <a:r>
                        <a:rPr lang="es-MX" sz="2200" b="1" i="0" u="none" strike="noStrike" noProof="0">
                          <a:solidFill>
                            <a:schemeClr val="accent6"/>
                          </a:solidFill>
                          <a:latin typeface="Comic Sans MS"/>
                        </a:rPr>
                        <a:t>Mantenimiento equipos emisora</a:t>
                      </a:r>
                    </a:p>
                  </a:txBody>
                  <a:tcPr anchor="ctr"/>
                </a:tc>
                <a:tc rowSpan="2">
                  <a:txBody>
                    <a:bodyPr/>
                    <a:lstStyle/>
                    <a:p>
                      <a:endParaRPr lang="es-CO" noProof="0"/>
                    </a:p>
                  </a:txBody>
                  <a:tcPr anchor="ctr"/>
                </a:tc>
                <a:tc rowSpan="2">
                  <a:txBody>
                    <a:bodyPr/>
                    <a:lstStyle/>
                    <a:p>
                      <a:pPr algn="ctr"/>
                      <a:r>
                        <a:rPr lang="es-CO" sz="3600" b="1" noProof="0">
                          <a:solidFill>
                            <a:schemeClr val="bg1"/>
                          </a:solidFill>
                          <a:latin typeface="Comic Sans MS"/>
                        </a:rPr>
                        <a:t>EJECUTADO</a:t>
                      </a:r>
                    </a:p>
                  </a:txBody>
                  <a:tcPr vert="vert270" anchor="ctr">
                    <a:solidFill>
                      <a:schemeClr val="accent1">
                        <a:lumMod val="50000"/>
                      </a:schemeClr>
                    </a:solidFill>
                  </a:tcPr>
                </a:tc>
                <a:extLst>
                  <a:ext uri="{0D108BD9-81ED-4DB2-BD59-A6C34878D82A}">
                    <a16:rowId xmlns:a16="http://schemas.microsoft.com/office/drawing/2014/main" val="1922263981"/>
                  </a:ext>
                </a:extLst>
              </a:tr>
              <a:tr h="41390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0F253E"/>
                          </a:solidFill>
                          <a:effectLst/>
                          <a:highlight>
                            <a:srgbClr val="00FFFF"/>
                          </a:highlight>
                          <a:uLnTx/>
                          <a:uFillTx/>
                          <a:latin typeface="+mn-lt"/>
                          <a:ea typeface="+mn-ea"/>
                          <a:cs typeface="+mn-cs"/>
                        </a:rPr>
                        <a:t>VR. CONTRATADO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a:ln>
                            <a:noFill/>
                          </a:ln>
                          <a:solidFill>
                            <a:srgbClr val="0F253E"/>
                          </a:solidFill>
                          <a:effectLst/>
                          <a:highlight>
                            <a:srgbClr val="00FFFF"/>
                          </a:highlight>
                          <a:uLnTx/>
                          <a:uFillTx/>
                          <a:latin typeface="+mn-lt"/>
                          <a:ea typeface="+mn-ea"/>
                          <a:cs typeface="+mn-cs"/>
                        </a:rPr>
                        <a:t>$16.355.500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3200" b="1" i="0" u="none" strike="noStrike" kern="1200" cap="none" spc="0" normalizeH="0" baseline="0" noProof="0">
                        <a:ln>
                          <a:noFill/>
                        </a:ln>
                        <a:solidFill>
                          <a:srgbClr val="0F253E"/>
                        </a:solidFill>
                        <a:effectLst/>
                        <a:highlight>
                          <a:srgbClr val="FFFF00"/>
                        </a:highligh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a:ln>
                            <a:noFill/>
                          </a:ln>
                          <a:solidFill>
                            <a:schemeClr val="bg1"/>
                          </a:solidFill>
                          <a:effectLst/>
                          <a:highlight>
                            <a:srgbClr val="0E3B05"/>
                          </a:highlight>
                          <a:uLnTx/>
                          <a:uFillTx/>
                          <a:latin typeface="+mn-lt"/>
                          <a:ea typeface="+mn-ea"/>
                          <a:cs typeface="+mn-cs"/>
                        </a:rPr>
                        <a:t>GRATUIDAD</a:t>
                      </a:r>
                      <a:r>
                        <a:rPr kumimoji="0" lang="es-CO" sz="3200" b="1" i="0" u="none" strike="noStrike" kern="1200" cap="none" spc="0" normalizeH="0" baseline="0" noProof="0">
                          <a:ln>
                            <a:noFill/>
                          </a:ln>
                          <a:solidFill>
                            <a:srgbClr val="0F253E"/>
                          </a:solidFill>
                          <a:effectLst/>
                          <a:uLnTx/>
                          <a:uFillTx/>
                          <a:latin typeface="+mn-lt"/>
                          <a:ea typeface="+mn-ea"/>
                          <a:cs typeface="+mn-cs"/>
                        </a:rPr>
                        <a:t> </a:t>
                      </a:r>
                      <a:r>
                        <a:rPr kumimoji="0" lang="es-CO" sz="3200" b="1" i="0" u="none" strike="noStrike" kern="1200" cap="none" spc="0" normalizeH="0" baseline="0" noProof="0">
                          <a:ln>
                            <a:noFill/>
                          </a:ln>
                          <a:solidFill>
                            <a:srgbClr val="0F253E"/>
                          </a:solidFill>
                          <a:effectLst/>
                          <a:highlight>
                            <a:srgbClr val="FFFF00"/>
                          </a:highlight>
                          <a:uLnTx/>
                          <a:uFillTx/>
                          <a:latin typeface="+mn-lt"/>
                          <a:ea typeface="+mn-ea"/>
                          <a:cs typeface="+mn-cs"/>
                        </a:rPr>
                        <a:t>$8.355.500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sng" strike="noStrike" kern="1200" cap="none" spc="0" normalizeH="0" baseline="0" noProof="0">
                          <a:ln>
                            <a:noFill/>
                          </a:ln>
                          <a:solidFill>
                            <a:schemeClr val="accent2">
                              <a:lumMod val="75000"/>
                            </a:schemeClr>
                          </a:solidFill>
                          <a:effectLst/>
                          <a:uLnTx/>
                          <a:uFillTx/>
                          <a:latin typeface="+mn-lt"/>
                          <a:ea typeface="+mn-ea"/>
                          <a:cs typeface="+mn-cs"/>
                        </a:rPr>
                        <a:t>REC. PROPIOS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a:ln>
                            <a:noFill/>
                          </a:ln>
                          <a:solidFill>
                            <a:srgbClr val="0F253E"/>
                          </a:solidFill>
                          <a:effectLst/>
                          <a:uLnTx/>
                          <a:uFillTx/>
                          <a:latin typeface="+mn-lt"/>
                          <a:ea typeface="+mn-ea"/>
                          <a:cs typeface="+mn-cs"/>
                        </a:rPr>
                        <a:t>$8.000.000</a:t>
                      </a:r>
                    </a:p>
                  </a:txBody>
                  <a:tcPr anchor="ctr">
                    <a:solidFill>
                      <a:srgbClr val="FDE9D2"/>
                    </a:solidFill>
                  </a:tcPr>
                </a:tc>
                <a:tc vMerge="1">
                  <a:txBody>
                    <a:bodyPr/>
                    <a:lstStyle/>
                    <a:p>
                      <a:endParaRPr lang="es-CO"/>
                    </a:p>
                  </a:txBody>
                  <a:tcP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400796443"/>
                  </a:ext>
                </a:extLst>
              </a:tr>
            </a:tbl>
          </a:graphicData>
        </a:graphic>
      </p:graphicFrame>
      <p:pic>
        <p:nvPicPr>
          <p:cNvPr id="31" name="Imagen 30">
            <a:extLst>
              <a:ext uri="{FF2B5EF4-FFF2-40B4-BE49-F238E27FC236}">
                <a16:creationId xmlns:a16="http://schemas.microsoft.com/office/drawing/2014/main" id="{6B310F3B-A417-8494-C311-DC9C404C7F30}"/>
              </a:ext>
            </a:extLst>
          </p:cNvPr>
          <p:cNvPicPr>
            <a:picLocks noChangeAspect="1"/>
          </p:cNvPicPr>
          <p:nvPr/>
        </p:nvPicPr>
        <p:blipFill>
          <a:blip r:embed="rId3"/>
          <a:stretch>
            <a:fillRect/>
          </a:stretch>
        </p:blipFill>
        <p:spPr>
          <a:xfrm>
            <a:off x="134290" y="4233"/>
            <a:ext cx="621743" cy="594360"/>
          </a:xfrm>
          <a:prstGeom prst="ellipse">
            <a:avLst/>
          </a:prstGeom>
          <a:ln>
            <a:noFill/>
          </a:ln>
          <a:effectLst>
            <a:softEdge rad="112500"/>
          </a:effectLst>
        </p:spPr>
      </p:pic>
      <p:pic>
        <p:nvPicPr>
          <p:cNvPr id="3" name="Imagen 2">
            <a:extLst>
              <a:ext uri="{FF2B5EF4-FFF2-40B4-BE49-F238E27FC236}">
                <a16:creationId xmlns:a16="http://schemas.microsoft.com/office/drawing/2014/main" id="{2E9D51AA-F69C-3789-A1E3-B26982994628}"/>
              </a:ext>
            </a:extLst>
          </p:cNvPr>
          <p:cNvPicPr>
            <a:picLocks noChangeAspect="1"/>
          </p:cNvPicPr>
          <p:nvPr/>
        </p:nvPicPr>
        <p:blipFill>
          <a:blip r:embed="rId4"/>
          <a:srcRect t="2519"/>
          <a:stretch>
            <a:fillRect/>
          </a:stretch>
        </p:blipFill>
        <p:spPr>
          <a:xfrm>
            <a:off x="6891760" y="1011250"/>
            <a:ext cx="1516549" cy="2422160"/>
          </a:xfrm>
          <a:prstGeom prst="rect">
            <a:avLst/>
          </a:prstGeom>
        </p:spPr>
      </p:pic>
      <p:pic>
        <p:nvPicPr>
          <p:cNvPr id="5" name="Imagen 4">
            <a:extLst>
              <a:ext uri="{FF2B5EF4-FFF2-40B4-BE49-F238E27FC236}">
                <a16:creationId xmlns:a16="http://schemas.microsoft.com/office/drawing/2014/main" id="{162D77E6-8B6B-34BE-F336-D2BE648E6FBA}"/>
              </a:ext>
            </a:extLst>
          </p:cNvPr>
          <p:cNvPicPr>
            <a:picLocks noChangeAspect="1"/>
          </p:cNvPicPr>
          <p:nvPr/>
        </p:nvPicPr>
        <p:blipFill>
          <a:blip r:embed="rId5"/>
          <a:stretch>
            <a:fillRect/>
          </a:stretch>
        </p:blipFill>
        <p:spPr>
          <a:xfrm>
            <a:off x="8322067" y="1011250"/>
            <a:ext cx="1434473" cy="2434059"/>
          </a:xfrm>
          <a:prstGeom prst="rect">
            <a:avLst/>
          </a:prstGeom>
        </p:spPr>
      </p:pic>
      <p:pic>
        <p:nvPicPr>
          <p:cNvPr id="7" name="Imagen 6">
            <a:extLst>
              <a:ext uri="{FF2B5EF4-FFF2-40B4-BE49-F238E27FC236}">
                <a16:creationId xmlns:a16="http://schemas.microsoft.com/office/drawing/2014/main" id="{C4387C72-A12C-5908-0745-52A53048257E}"/>
              </a:ext>
            </a:extLst>
          </p:cNvPr>
          <p:cNvPicPr>
            <a:picLocks noChangeAspect="1"/>
          </p:cNvPicPr>
          <p:nvPr/>
        </p:nvPicPr>
        <p:blipFill>
          <a:blip r:embed="rId6"/>
          <a:stretch>
            <a:fillRect/>
          </a:stretch>
        </p:blipFill>
        <p:spPr>
          <a:xfrm>
            <a:off x="9756540" y="1012534"/>
            <a:ext cx="1632498" cy="2516664"/>
          </a:xfrm>
          <a:prstGeom prst="rect">
            <a:avLst/>
          </a:prstGeom>
        </p:spPr>
      </p:pic>
      <p:pic>
        <p:nvPicPr>
          <p:cNvPr id="9" name="Imagen 8">
            <a:extLst>
              <a:ext uri="{FF2B5EF4-FFF2-40B4-BE49-F238E27FC236}">
                <a16:creationId xmlns:a16="http://schemas.microsoft.com/office/drawing/2014/main" id="{32A24808-AAC4-9310-4B43-7A8D1BB1BE12}"/>
              </a:ext>
            </a:extLst>
          </p:cNvPr>
          <p:cNvPicPr>
            <a:picLocks noChangeAspect="1"/>
          </p:cNvPicPr>
          <p:nvPr/>
        </p:nvPicPr>
        <p:blipFill>
          <a:blip r:embed="rId7"/>
          <a:stretch>
            <a:fillRect/>
          </a:stretch>
        </p:blipFill>
        <p:spPr>
          <a:xfrm>
            <a:off x="6934094" y="3560948"/>
            <a:ext cx="1463804" cy="2853801"/>
          </a:xfrm>
          <a:prstGeom prst="rect">
            <a:avLst/>
          </a:prstGeom>
        </p:spPr>
      </p:pic>
      <p:pic>
        <p:nvPicPr>
          <p:cNvPr id="11" name="Imagen 10">
            <a:extLst>
              <a:ext uri="{FF2B5EF4-FFF2-40B4-BE49-F238E27FC236}">
                <a16:creationId xmlns:a16="http://schemas.microsoft.com/office/drawing/2014/main" id="{14B8915E-C295-F74C-ACB4-0CA85202F833}"/>
              </a:ext>
            </a:extLst>
          </p:cNvPr>
          <p:cNvPicPr>
            <a:picLocks noChangeAspect="1"/>
          </p:cNvPicPr>
          <p:nvPr/>
        </p:nvPicPr>
        <p:blipFill>
          <a:blip r:embed="rId8"/>
          <a:stretch>
            <a:fillRect/>
          </a:stretch>
        </p:blipFill>
        <p:spPr>
          <a:xfrm>
            <a:off x="10060770" y="3556646"/>
            <a:ext cx="1327775" cy="2856076"/>
          </a:xfrm>
          <a:prstGeom prst="rect">
            <a:avLst/>
          </a:prstGeom>
        </p:spPr>
      </p:pic>
      <p:pic>
        <p:nvPicPr>
          <p:cNvPr id="13" name="Imagen 12">
            <a:extLst>
              <a:ext uri="{FF2B5EF4-FFF2-40B4-BE49-F238E27FC236}">
                <a16:creationId xmlns:a16="http://schemas.microsoft.com/office/drawing/2014/main" id="{2A1811A8-2567-8441-D92E-B520B270886F}"/>
              </a:ext>
            </a:extLst>
          </p:cNvPr>
          <p:cNvPicPr>
            <a:picLocks noChangeAspect="1"/>
          </p:cNvPicPr>
          <p:nvPr/>
        </p:nvPicPr>
        <p:blipFill>
          <a:blip r:embed="rId9"/>
          <a:stretch>
            <a:fillRect/>
          </a:stretch>
        </p:blipFill>
        <p:spPr>
          <a:xfrm>
            <a:off x="8409136" y="3518615"/>
            <a:ext cx="1600748" cy="2853802"/>
          </a:xfrm>
          <a:prstGeom prst="rect">
            <a:avLst/>
          </a:prstGeom>
        </p:spPr>
      </p:pic>
    </p:spTree>
    <p:extLst>
      <p:ext uri="{BB962C8B-B14F-4D97-AF65-F5344CB8AC3E}">
        <p14:creationId xmlns:p14="http://schemas.microsoft.com/office/powerpoint/2010/main" val="1855146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8142D-88FB-3A46-4FF4-43F0DC2976C8}"/>
            </a:ext>
          </a:extLst>
        </p:cNvPr>
        <p:cNvGrpSpPr/>
        <p:nvPr/>
      </p:nvGrpSpPr>
      <p:grpSpPr>
        <a:xfrm>
          <a:off x="0" y="0"/>
          <a:ext cx="0" cy="0"/>
          <a:chOff x="0" y="0"/>
          <a:chExt cx="0" cy="0"/>
        </a:xfrm>
      </p:grpSpPr>
      <p:sp>
        <p:nvSpPr>
          <p:cNvPr id="27" name="Marcador de pie de página 26">
            <a:extLst>
              <a:ext uri="{FF2B5EF4-FFF2-40B4-BE49-F238E27FC236}">
                <a16:creationId xmlns:a16="http://schemas.microsoft.com/office/drawing/2014/main" id="{C631D35C-206C-075C-2715-58665B7C9462}"/>
              </a:ext>
            </a:extLst>
          </p:cNvPr>
          <p:cNvSpPr>
            <a:spLocks noGrp="1"/>
          </p:cNvSpPr>
          <p:nvPr>
            <p:ph type="ftr" sz="quarter" idx="76"/>
          </p:nvPr>
        </p:nvSpPr>
        <p:spPr>
          <a:xfrm>
            <a:off x="276679" y="6449339"/>
            <a:ext cx="4114800" cy="365125"/>
          </a:xfrm>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C0947F5E-8538-B160-A067-FD8A47972036}"/>
              </a:ext>
            </a:extLst>
          </p:cNvPr>
          <p:cNvSpPr>
            <a:spLocks noGrp="1"/>
          </p:cNvSpPr>
          <p:nvPr>
            <p:ph type="sldNum" sz="quarter" idx="77"/>
          </p:nvPr>
        </p:nvSpPr>
        <p:spPr>
          <a:xfrm>
            <a:off x="11357454" y="6449338"/>
            <a:ext cx="458592" cy="365125"/>
          </a:xfrm>
        </p:spPr>
        <p:txBody>
          <a:bodyPr/>
          <a:lstStyle/>
          <a:p>
            <a:fld id="{47FEACEE-25B4-4A2D-B147-27296E36371D}" type="slidenum">
              <a:rPr lang="es-CO" noProof="0" smtClean="0"/>
              <a:pPr/>
              <a:t>27</a:t>
            </a:fld>
            <a:endParaRPr lang="es-CO" noProof="0"/>
          </a:p>
        </p:txBody>
      </p:sp>
      <p:graphicFrame>
        <p:nvGraphicFramePr>
          <p:cNvPr id="29" name="Tabla 28">
            <a:extLst>
              <a:ext uri="{FF2B5EF4-FFF2-40B4-BE49-F238E27FC236}">
                <a16:creationId xmlns:a16="http://schemas.microsoft.com/office/drawing/2014/main" id="{E01B1943-0AFD-E789-1707-EEF345EDA8DF}"/>
              </a:ext>
            </a:extLst>
          </p:cNvPr>
          <p:cNvGraphicFramePr>
            <a:graphicFrameLocks noGrp="1"/>
          </p:cNvGraphicFramePr>
          <p:nvPr>
            <p:extLst>
              <p:ext uri="{D42A27DB-BD31-4B8C-83A1-F6EECF244321}">
                <p14:modId xmlns:p14="http://schemas.microsoft.com/office/powerpoint/2010/main" val="2617726220"/>
              </p:ext>
            </p:extLst>
          </p:nvPr>
        </p:nvGraphicFramePr>
        <p:xfrm>
          <a:off x="154379" y="145240"/>
          <a:ext cx="11899126" cy="6614160"/>
        </p:xfrm>
        <a:graphic>
          <a:graphicData uri="http://schemas.openxmlformats.org/drawingml/2006/table">
            <a:tbl>
              <a:tblPr firstRow="1" bandRow="1">
                <a:tableStyleId>{5C22544A-7EE6-4342-B048-85BDC9FD1C3A}</a:tableStyleId>
              </a:tblPr>
              <a:tblGrid>
                <a:gridCol w="2517569">
                  <a:extLst>
                    <a:ext uri="{9D8B030D-6E8A-4147-A177-3AD203B41FA5}">
                      <a16:colId xmlns:a16="http://schemas.microsoft.com/office/drawing/2014/main" val="1627952153"/>
                    </a:ext>
                  </a:extLst>
                </a:gridCol>
                <a:gridCol w="8373619">
                  <a:extLst>
                    <a:ext uri="{9D8B030D-6E8A-4147-A177-3AD203B41FA5}">
                      <a16:colId xmlns:a16="http://schemas.microsoft.com/office/drawing/2014/main" val="5482507"/>
                    </a:ext>
                  </a:extLst>
                </a:gridCol>
                <a:gridCol w="1007938">
                  <a:extLst>
                    <a:ext uri="{9D8B030D-6E8A-4147-A177-3AD203B41FA5}">
                      <a16:colId xmlns:a16="http://schemas.microsoft.com/office/drawing/2014/main" val="2984826529"/>
                    </a:ext>
                  </a:extLst>
                </a:gridCol>
              </a:tblGrid>
              <a:tr h="377665">
                <a:tc gridSpan="3">
                  <a:txBody>
                    <a:bodyPr/>
                    <a:lstStyle/>
                    <a:p>
                      <a:pPr algn="ctr"/>
                      <a:r>
                        <a:rPr lang="es-CO" sz="2000" noProof="0">
                          <a:latin typeface="Comic Sans MS"/>
                        </a:rPr>
                        <a:t>RECURSOS GRATUIDAD EJECUTADOS DURANTE EL 1ER. SEMESTRE DE 2025</a:t>
                      </a:r>
                    </a:p>
                  </a:txBody>
                  <a:tcPr anchor="ctr">
                    <a:solidFill>
                      <a:schemeClr val="accent4">
                        <a:lumMod val="75000"/>
                      </a:schemeClr>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18747049"/>
                  </a:ext>
                </a:extLst>
              </a:tr>
              <a:tr h="551972">
                <a:tc>
                  <a:txBody>
                    <a:bodyPr/>
                    <a:lstStyle/>
                    <a:p>
                      <a:pPr algn="ctr"/>
                      <a:r>
                        <a:rPr lang="es-CO" b="1" noProof="0"/>
                        <a:t>CONTRATO No.</a:t>
                      </a:r>
                    </a:p>
                  </a:txBody>
                  <a:tcPr anchor="ctr">
                    <a:solidFill>
                      <a:schemeClr val="accent4">
                        <a:lumMod val="20000"/>
                        <a:lumOff val="80000"/>
                      </a:schemeClr>
                    </a:solidFill>
                  </a:tcPr>
                </a:tc>
                <a:tc>
                  <a:txBody>
                    <a:bodyPr/>
                    <a:lstStyle/>
                    <a:p>
                      <a:pPr lvl="0" algn="ctr">
                        <a:buNone/>
                      </a:pPr>
                      <a:r>
                        <a:rPr lang="es-CO" sz="3200" b="1" noProof="0">
                          <a:solidFill>
                            <a:schemeClr val="bg1"/>
                          </a:solidFill>
                        </a:rPr>
                        <a:t>OBJETO</a:t>
                      </a:r>
                    </a:p>
                  </a:txBody>
                  <a:tcPr anchor="ctr">
                    <a:solidFill>
                      <a:schemeClr val="accent6">
                        <a:lumMod val="75000"/>
                        <a:lumOff val="25000"/>
                      </a:schemeClr>
                    </a:solidFill>
                  </a:tcPr>
                </a:tc>
                <a:tc>
                  <a:txBody>
                    <a:bodyPr/>
                    <a:lstStyle/>
                    <a:p>
                      <a:pPr algn="ctr"/>
                      <a:r>
                        <a:rPr lang="es-CO" b="1" noProof="0">
                          <a:solidFill>
                            <a:schemeClr val="accent6"/>
                          </a:solidFill>
                        </a:rPr>
                        <a:t>ESTADO</a:t>
                      </a:r>
                    </a:p>
                  </a:txBody>
                  <a:tcPr anchor="ctr">
                    <a:solidFill>
                      <a:schemeClr val="accent1">
                        <a:lumMod val="60000"/>
                        <a:lumOff val="40000"/>
                      </a:schemeClr>
                    </a:solidFill>
                  </a:tcPr>
                </a:tc>
                <a:extLst>
                  <a:ext uri="{0D108BD9-81ED-4DB2-BD59-A6C34878D82A}">
                    <a16:rowId xmlns:a16="http://schemas.microsoft.com/office/drawing/2014/main" val="2021470875"/>
                  </a:ext>
                </a:extLst>
              </a:tr>
              <a:tr h="2293564">
                <a:tc>
                  <a:txBody>
                    <a:bodyPr/>
                    <a:lstStyle/>
                    <a:p>
                      <a:pPr lvl="0" algn="ctr">
                        <a:buNone/>
                      </a:pPr>
                      <a:r>
                        <a:rPr lang="es-CO" sz="3200" b="1" i="0" u="none" strike="noStrike" noProof="0">
                          <a:solidFill>
                            <a:srgbClr val="002060"/>
                          </a:solidFill>
                          <a:latin typeface="Comic Sans MS"/>
                        </a:rPr>
                        <a:t>008 </a:t>
                      </a:r>
                    </a:p>
                    <a:p>
                      <a:pPr lvl="0" algn="ctr">
                        <a:buNone/>
                      </a:pPr>
                      <a:r>
                        <a:rPr lang="es-CO" sz="2400" b="1" i="0" u="none" strike="noStrike" kern="1200" noProof="0">
                          <a:solidFill>
                            <a:srgbClr val="002060"/>
                          </a:solidFill>
                          <a:latin typeface="Comic Sans MS"/>
                          <a:ea typeface="+mn-ea"/>
                          <a:cs typeface="+mn-cs"/>
                        </a:rPr>
                        <a:t>19/06/2025</a:t>
                      </a:r>
                    </a:p>
                  </a:txBody>
                  <a:tcPr anchor="ctr">
                    <a:solidFill>
                      <a:schemeClr val="tx2">
                        <a:lumMod val="25000"/>
                        <a:lumOff val="75000"/>
                      </a:schemeClr>
                    </a:solidFill>
                  </a:tcPr>
                </a:tc>
                <a:tc rowSpan="2">
                  <a:txBody>
                    <a:bodyPr/>
                    <a:lstStyle/>
                    <a:p>
                      <a:pPr lvl="0" algn="ctr">
                        <a:lnSpc>
                          <a:spcPct val="100000"/>
                        </a:lnSpc>
                        <a:spcBef>
                          <a:spcPts val="0"/>
                        </a:spcBef>
                        <a:spcAft>
                          <a:spcPts val="0"/>
                        </a:spcAft>
                        <a:buNone/>
                      </a:pPr>
                      <a:r>
                        <a:rPr lang="es-MX" sz="2400" b="1" i="0" u="none" strike="noStrike" noProof="0">
                          <a:solidFill>
                            <a:srgbClr val="0E3B05"/>
                          </a:solidFill>
                          <a:latin typeface="Comic Sans MS"/>
                        </a:rPr>
                        <a:t>Adecuación de unidades sanitarias y mejoramiento estructural del área de preescolar sede Campestre e instalación de cubierta.</a:t>
                      </a:r>
                    </a:p>
                    <a:p>
                      <a:pPr lvl="0" algn="ctr">
                        <a:lnSpc>
                          <a:spcPct val="100000"/>
                        </a:lnSpc>
                        <a:spcBef>
                          <a:spcPts val="0"/>
                        </a:spcBef>
                        <a:spcAft>
                          <a:spcPts val="0"/>
                        </a:spcAft>
                        <a:buNone/>
                      </a:pPr>
                      <a:endParaRPr lang="es-MX" sz="1100" b="1" i="0" u="none" strike="noStrike" noProof="0">
                        <a:solidFill>
                          <a:srgbClr val="0E3B05"/>
                        </a:solidFill>
                        <a:latin typeface="Comic Sans MS"/>
                      </a:endParaRPr>
                    </a:p>
                    <a:p>
                      <a:pPr lvl="0" algn="ctr">
                        <a:lnSpc>
                          <a:spcPct val="100000"/>
                        </a:lnSpc>
                        <a:spcBef>
                          <a:spcPts val="0"/>
                        </a:spcBef>
                        <a:spcAft>
                          <a:spcPts val="0"/>
                        </a:spcAft>
                        <a:buNone/>
                      </a:pPr>
                      <a:r>
                        <a:rPr lang="es-MX" sz="2000" b="1" i="0" u="sng" strike="noStrike" noProof="0">
                          <a:solidFill>
                            <a:srgbClr val="6C3A04"/>
                          </a:solidFill>
                          <a:highlight>
                            <a:srgbClr val="FFDB69"/>
                          </a:highlight>
                          <a:latin typeface="Comic Sans MS"/>
                        </a:rPr>
                        <a:t>CAMPESTRE</a:t>
                      </a:r>
                    </a:p>
                    <a:p>
                      <a:pPr marL="285750" lvl="0" indent="-285750" algn="l">
                        <a:lnSpc>
                          <a:spcPct val="100000"/>
                        </a:lnSpc>
                        <a:spcBef>
                          <a:spcPts val="0"/>
                        </a:spcBef>
                        <a:spcAft>
                          <a:spcPts val="0"/>
                        </a:spcAft>
                        <a:buFont typeface="Wingdings" panose="05000000000000000000" pitchFamily="2" charset="2"/>
                        <a:buChar char="ü"/>
                      </a:pPr>
                      <a:r>
                        <a:rPr lang="es-MX" sz="2400" b="1" i="0" u="none" strike="noStrike" noProof="0">
                          <a:solidFill>
                            <a:schemeClr val="accent6"/>
                          </a:solidFill>
                          <a:latin typeface="Comic Sans MS"/>
                        </a:rPr>
                        <a:t>Suministro e instalación de inodoros infantiles, enchape baños preescolar.</a:t>
                      </a:r>
                    </a:p>
                    <a:p>
                      <a:pPr marL="285750" lvl="0" indent="-285750" algn="l">
                        <a:lnSpc>
                          <a:spcPct val="100000"/>
                        </a:lnSpc>
                        <a:spcBef>
                          <a:spcPts val="0"/>
                        </a:spcBef>
                        <a:spcAft>
                          <a:spcPts val="0"/>
                        </a:spcAft>
                        <a:buFont typeface="Wingdings" panose="05000000000000000000" pitchFamily="2" charset="2"/>
                        <a:buChar char="ü"/>
                      </a:pPr>
                      <a:r>
                        <a:rPr lang="es-MX" sz="2400" b="1" i="0" u="none" strike="noStrike" noProof="0">
                          <a:solidFill>
                            <a:schemeClr val="accent6"/>
                          </a:solidFill>
                          <a:latin typeface="Comic Sans MS"/>
                        </a:rPr>
                        <a:t>Mantenimiento de cajas de desagüe  y de sus tapas </a:t>
                      </a:r>
                    </a:p>
                    <a:p>
                      <a:pPr marL="285750" lvl="0" indent="-285750" algn="l">
                        <a:lnSpc>
                          <a:spcPct val="100000"/>
                        </a:lnSpc>
                        <a:spcBef>
                          <a:spcPts val="0"/>
                        </a:spcBef>
                        <a:spcAft>
                          <a:spcPts val="0"/>
                        </a:spcAft>
                        <a:buFont typeface="Wingdings" panose="05000000000000000000" pitchFamily="2" charset="2"/>
                        <a:buChar char="ü"/>
                      </a:pPr>
                      <a:r>
                        <a:rPr lang="es-MX" sz="2400" b="1" i="0" u="none" strike="noStrike" noProof="0">
                          <a:solidFill>
                            <a:schemeClr val="accent6"/>
                          </a:solidFill>
                          <a:latin typeface="Comic Sans MS"/>
                        </a:rPr>
                        <a:t>Suministro e instalación válvula retorno en tubería sanitaria</a:t>
                      </a:r>
                    </a:p>
                    <a:p>
                      <a:pPr marL="285750" lvl="0" indent="-285750" algn="l">
                        <a:lnSpc>
                          <a:spcPct val="100000"/>
                        </a:lnSpc>
                        <a:spcBef>
                          <a:spcPts val="0"/>
                        </a:spcBef>
                        <a:spcAft>
                          <a:spcPts val="0"/>
                        </a:spcAft>
                        <a:buFont typeface="Wingdings" panose="05000000000000000000" pitchFamily="2" charset="2"/>
                        <a:buChar char="ü"/>
                      </a:pPr>
                      <a:r>
                        <a:rPr lang="es-MX" sz="2400" b="1" i="0" u="none" strike="noStrike" noProof="0">
                          <a:solidFill>
                            <a:schemeClr val="accent6"/>
                          </a:solidFill>
                          <a:latin typeface="Comic Sans MS"/>
                        </a:rPr>
                        <a:t>Aplicación de sellador antihumedad.</a:t>
                      </a:r>
                    </a:p>
                    <a:p>
                      <a:pPr marL="285750" lvl="0" indent="-285750" algn="l">
                        <a:lnSpc>
                          <a:spcPct val="100000"/>
                        </a:lnSpc>
                        <a:spcBef>
                          <a:spcPts val="0"/>
                        </a:spcBef>
                        <a:spcAft>
                          <a:spcPts val="0"/>
                        </a:spcAft>
                        <a:buFont typeface="Wingdings" panose="05000000000000000000" pitchFamily="2" charset="2"/>
                        <a:buChar char="ü"/>
                      </a:pPr>
                      <a:r>
                        <a:rPr lang="es-MX" sz="2400" b="1" i="0" u="none" strike="noStrike" noProof="0">
                          <a:solidFill>
                            <a:schemeClr val="accent6"/>
                          </a:solidFill>
                          <a:latin typeface="Comic Sans MS"/>
                        </a:rPr>
                        <a:t>Suministro e instalación domo de 6 x 3 </a:t>
                      </a:r>
                      <a:r>
                        <a:rPr lang="es-MX" sz="2400" b="1" i="0" u="none" strike="noStrike" noProof="0" err="1">
                          <a:solidFill>
                            <a:schemeClr val="accent6"/>
                          </a:solidFill>
                          <a:latin typeface="Comic Sans MS"/>
                        </a:rPr>
                        <a:t>mt</a:t>
                      </a:r>
                      <a:r>
                        <a:rPr lang="es-MX" sz="2400" b="1" i="0" u="none" strike="noStrike" noProof="0">
                          <a:solidFill>
                            <a:schemeClr val="accent6"/>
                          </a:solidFill>
                          <a:latin typeface="Comic Sans MS"/>
                        </a:rPr>
                        <a:t>.</a:t>
                      </a:r>
                    </a:p>
                    <a:p>
                      <a:pPr marL="285750" lvl="0" indent="-285750" algn="l">
                        <a:lnSpc>
                          <a:spcPct val="100000"/>
                        </a:lnSpc>
                        <a:spcBef>
                          <a:spcPts val="0"/>
                        </a:spcBef>
                        <a:spcAft>
                          <a:spcPts val="0"/>
                        </a:spcAft>
                        <a:buFont typeface="Wingdings" panose="05000000000000000000" pitchFamily="2" charset="2"/>
                        <a:buChar char="ü"/>
                      </a:pPr>
                      <a:r>
                        <a:rPr lang="es-MX" sz="2400" b="1" i="0" u="none" strike="noStrike" noProof="0">
                          <a:solidFill>
                            <a:schemeClr val="accent6"/>
                          </a:solidFill>
                          <a:latin typeface="Comic Sans MS"/>
                        </a:rPr>
                        <a:t>Mantenimiento divisiones sanitarias y puertas</a:t>
                      </a:r>
                    </a:p>
                    <a:p>
                      <a:pPr lvl="0" algn="ctr">
                        <a:lnSpc>
                          <a:spcPct val="100000"/>
                        </a:lnSpc>
                        <a:spcBef>
                          <a:spcPts val="0"/>
                        </a:spcBef>
                        <a:spcAft>
                          <a:spcPts val="0"/>
                        </a:spcAft>
                        <a:buNone/>
                      </a:pPr>
                      <a:r>
                        <a:rPr lang="es-MX" sz="2000" b="1" i="0" u="sng" strike="noStrike" noProof="0">
                          <a:solidFill>
                            <a:srgbClr val="6C3A04"/>
                          </a:solidFill>
                          <a:highlight>
                            <a:srgbClr val="FFDB69"/>
                          </a:highlight>
                          <a:latin typeface="Comic Sans MS"/>
                        </a:rPr>
                        <a:t>SIMÓN BOLÍVAR</a:t>
                      </a:r>
                    </a:p>
                    <a:p>
                      <a:pPr marL="285750" lvl="0" indent="-285750" algn="l">
                        <a:lnSpc>
                          <a:spcPct val="100000"/>
                        </a:lnSpc>
                        <a:spcBef>
                          <a:spcPts val="0"/>
                        </a:spcBef>
                        <a:spcAft>
                          <a:spcPts val="0"/>
                        </a:spcAft>
                        <a:buFont typeface="Wingdings" panose="05000000000000000000" pitchFamily="2" charset="2"/>
                        <a:buChar char="ü"/>
                      </a:pPr>
                      <a:r>
                        <a:rPr lang="es-MX" sz="2400" b="1" i="0" u="none" strike="noStrike" noProof="0">
                          <a:solidFill>
                            <a:schemeClr val="accent6"/>
                          </a:solidFill>
                          <a:latin typeface="Comic Sans MS"/>
                        </a:rPr>
                        <a:t>Suministro e instalación de cubierta y cambio de tejas en aulas escolares.</a:t>
                      </a:r>
                    </a:p>
                    <a:p>
                      <a:pPr lvl="0" algn="ctr">
                        <a:lnSpc>
                          <a:spcPct val="100000"/>
                        </a:lnSpc>
                        <a:spcBef>
                          <a:spcPts val="0"/>
                        </a:spcBef>
                        <a:spcAft>
                          <a:spcPts val="0"/>
                        </a:spcAft>
                        <a:buNone/>
                      </a:pPr>
                      <a:endParaRPr lang="es-CO" sz="100" b="1" i="0" u="none" strike="noStrike" noProof="0">
                        <a:solidFill>
                          <a:schemeClr val="accent6"/>
                        </a:solidFill>
                        <a:latin typeface="Comic Sans MS"/>
                      </a:endParaRPr>
                    </a:p>
                  </a:txBody>
                  <a:tcPr anchor="ctr"/>
                </a:tc>
                <a:tc rowSpan="2">
                  <a:txBody>
                    <a:bodyPr/>
                    <a:lstStyle/>
                    <a:p>
                      <a:pPr algn="ctr"/>
                      <a:r>
                        <a:rPr lang="es-CO" sz="4000" b="1" kern="1200" noProof="0">
                          <a:solidFill>
                            <a:schemeClr val="accent6"/>
                          </a:solidFill>
                          <a:latin typeface="Comic Sans MS"/>
                          <a:ea typeface="+mn-ea"/>
                          <a:cs typeface="+mn-cs"/>
                        </a:rPr>
                        <a:t>EN EJECUCIÓN</a:t>
                      </a:r>
                    </a:p>
                  </a:txBody>
                  <a:tcPr vert="vert270" anchor="ctr">
                    <a:solidFill>
                      <a:schemeClr val="accent1">
                        <a:lumMod val="40000"/>
                        <a:lumOff val="60000"/>
                      </a:schemeClr>
                    </a:solidFill>
                  </a:tcPr>
                </a:tc>
                <a:extLst>
                  <a:ext uri="{0D108BD9-81ED-4DB2-BD59-A6C34878D82A}">
                    <a16:rowId xmlns:a16="http://schemas.microsoft.com/office/drawing/2014/main" val="784647598"/>
                  </a:ext>
                </a:extLst>
              </a:tr>
              <a:tr h="30808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a:ln>
                            <a:noFill/>
                          </a:ln>
                          <a:solidFill>
                            <a:srgbClr val="0F253E"/>
                          </a:solidFill>
                          <a:effectLst/>
                          <a:uLnTx/>
                          <a:uFillTx/>
                          <a:latin typeface="+mn-lt"/>
                          <a:ea typeface="+mn-ea"/>
                          <a:cs typeface="+mn-cs"/>
                        </a:rPr>
                        <a:t>VR. CONTRATADO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50" b="0" i="0" u="none" strike="noStrike" kern="1200" cap="none" spc="0" normalizeH="0" baseline="0" noProof="0">
                        <a:ln>
                          <a:noFill/>
                        </a:ln>
                        <a:solidFill>
                          <a:srgbClr val="000000"/>
                        </a:solidFill>
                        <a:effectLst/>
                        <a:highlight>
                          <a:srgbClr val="FFFF00"/>
                        </a:highlight>
                        <a:uLnTx/>
                        <a:uFillTx/>
                        <a:latin typeface="+mn-lt"/>
                        <a:ea typeface="+mn-ea"/>
                        <a:cs typeface="+mn-cs"/>
                      </a:endParaRPr>
                    </a:p>
                    <a:p>
                      <a:pPr lvl="0" algn="ctr">
                        <a:buNone/>
                      </a:pPr>
                      <a:r>
                        <a:rPr lang="es-CO" sz="2800" b="1" i="0" u="none" strike="noStrike" kern="1200" noProof="0">
                          <a:solidFill>
                            <a:srgbClr val="002060"/>
                          </a:solidFill>
                          <a:highlight>
                            <a:srgbClr val="FFFF00"/>
                          </a:highlight>
                          <a:latin typeface="Comic Sans MS"/>
                          <a:ea typeface="+mn-ea"/>
                          <a:cs typeface="+mn-cs"/>
                        </a:rPr>
                        <a:t>$24.375.000</a:t>
                      </a:r>
                    </a:p>
                  </a:txBody>
                  <a:tcPr anchor="ctr">
                    <a:solidFill>
                      <a:srgbClr val="FDE9D2"/>
                    </a:solidFill>
                  </a:tcP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246112151"/>
                  </a:ext>
                </a:extLst>
              </a:tr>
            </a:tbl>
          </a:graphicData>
        </a:graphic>
      </p:graphicFrame>
      <p:pic>
        <p:nvPicPr>
          <p:cNvPr id="31" name="Imagen 30">
            <a:extLst>
              <a:ext uri="{FF2B5EF4-FFF2-40B4-BE49-F238E27FC236}">
                <a16:creationId xmlns:a16="http://schemas.microsoft.com/office/drawing/2014/main" id="{1373848A-56E2-7E59-E405-BDFA372E3DD7}"/>
              </a:ext>
            </a:extLst>
          </p:cNvPr>
          <p:cNvPicPr>
            <a:picLocks noChangeAspect="1"/>
          </p:cNvPicPr>
          <p:nvPr/>
        </p:nvPicPr>
        <p:blipFill>
          <a:blip r:embed="rId3"/>
          <a:stretch>
            <a:fillRect/>
          </a:stretch>
        </p:blipFill>
        <p:spPr>
          <a:xfrm>
            <a:off x="276679" y="43536"/>
            <a:ext cx="541262" cy="517423"/>
          </a:xfrm>
          <a:prstGeom prst="ellipse">
            <a:avLst/>
          </a:prstGeom>
          <a:ln>
            <a:noFill/>
          </a:ln>
          <a:effectLst>
            <a:softEdge rad="112500"/>
          </a:effectLst>
        </p:spPr>
      </p:pic>
    </p:spTree>
    <p:extLst>
      <p:ext uri="{BB962C8B-B14F-4D97-AF65-F5344CB8AC3E}">
        <p14:creationId xmlns:p14="http://schemas.microsoft.com/office/powerpoint/2010/main" val="3333246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09C89-1500-E9AC-BD2C-A4AC8CAEB937}"/>
            </a:ext>
          </a:extLst>
        </p:cNvPr>
        <p:cNvGrpSpPr/>
        <p:nvPr/>
      </p:nvGrpSpPr>
      <p:grpSpPr>
        <a:xfrm>
          <a:off x="0" y="0"/>
          <a:ext cx="0" cy="0"/>
          <a:chOff x="0" y="0"/>
          <a:chExt cx="0" cy="0"/>
        </a:xfrm>
      </p:grpSpPr>
      <p:sp>
        <p:nvSpPr>
          <p:cNvPr id="27" name="Marcador de pie de página 26">
            <a:extLst>
              <a:ext uri="{FF2B5EF4-FFF2-40B4-BE49-F238E27FC236}">
                <a16:creationId xmlns:a16="http://schemas.microsoft.com/office/drawing/2014/main" id="{321E53FE-C3C2-FD6C-EF76-C676ECFEF862}"/>
              </a:ext>
            </a:extLst>
          </p:cNvPr>
          <p:cNvSpPr>
            <a:spLocks noGrp="1"/>
          </p:cNvSpPr>
          <p:nvPr>
            <p:ph type="ftr" sz="quarter" idx="76"/>
          </p:nvPr>
        </p:nvSpPr>
        <p:spPr>
          <a:xfrm>
            <a:off x="406478" y="6325382"/>
            <a:ext cx="4114800" cy="365125"/>
          </a:xfrm>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E8405D70-71E0-CDE2-D235-32C78CD25892}"/>
              </a:ext>
            </a:extLst>
          </p:cNvPr>
          <p:cNvSpPr>
            <a:spLocks noGrp="1"/>
          </p:cNvSpPr>
          <p:nvPr>
            <p:ph type="sldNum" sz="quarter" idx="77"/>
          </p:nvPr>
        </p:nvSpPr>
        <p:spPr>
          <a:xfrm>
            <a:off x="11223477" y="6335151"/>
            <a:ext cx="458592" cy="365125"/>
          </a:xfrm>
        </p:spPr>
        <p:txBody>
          <a:bodyPr/>
          <a:lstStyle/>
          <a:p>
            <a:fld id="{47FEACEE-25B4-4A2D-B147-27296E36371D}" type="slidenum">
              <a:rPr lang="es-CO" noProof="0" smtClean="0"/>
              <a:pPr/>
              <a:t>28</a:t>
            </a:fld>
            <a:endParaRPr lang="es-CO" noProof="0"/>
          </a:p>
        </p:txBody>
      </p:sp>
      <p:graphicFrame>
        <p:nvGraphicFramePr>
          <p:cNvPr id="29" name="Tabla 28">
            <a:extLst>
              <a:ext uri="{FF2B5EF4-FFF2-40B4-BE49-F238E27FC236}">
                <a16:creationId xmlns:a16="http://schemas.microsoft.com/office/drawing/2014/main" id="{0ED29613-BE7F-339D-EEBD-DEECADC46863}"/>
              </a:ext>
            </a:extLst>
          </p:cNvPr>
          <p:cNvGraphicFramePr>
            <a:graphicFrameLocks noGrp="1"/>
          </p:cNvGraphicFramePr>
          <p:nvPr>
            <p:extLst>
              <p:ext uri="{D42A27DB-BD31-4B8C-83A1-F6EECF244321}">
                <p14:modId xmlns:p14="http://schemas.microsoft.com/office/powerpoint/2010/main" val="3148863606"/>
              </p:ext>
            </p:extLst>
          </p:nvPr>
        </p:nvGraphicFramePr>
        <p:xfrm>
          <a:off x="275167" y="222250"/>
          <a:ext cx="11641660" cy="6103133"/>
        </p:xfrm>
        <a:graphic>
          <a:graphicData uri="http://schemas.openxmlformats.org/drawingml/2006/table">
            <a:tbl>
              <a:tblPr firstRow="1" bandRow="1">
                <a:tableStyleId>{5C22544A-7EE6-4342-B048-85BDC9FD1C3A}</a:tableStyleId>
              </a:tblPr>
              <a:tblGrid>
                <a:gridCol w="1708012">
                  <a:extLst>
                    <a:ext uri="{9D8B030D-6E8A-4147-A177-3AD203B41FA5}">
                      <a16:colId xmlns:a16="http://schemas.microsoft.com/office/drawing/2014/main" val="1627952153"/>
                    </a:ext>
                  </a:extLst>
                </a:gridCol>
                <a:gridCol w="2244437">
                  <a:extLst>
                    <a:ext uri="{9D8B030D-6E8A-4147-A177-3AD203B41FA5}">
                      <a16:colId xmlns:a16="http://schemas.microsoft.com/office/drawing/2014/main" val="5482507"/>
                    </a:ext>
                  </a:extLst>
                </a:gridCol>
                <a:gridCol w="6353299">
                  <a:extLst>
                    <a:ext uri="{9D8B030D-6E8A-4147-A177-3AD203B41FA5}">
                      <a16:colId xmlns:a16="http://schemas.microsoft.com/office/drawing/2014/main" val="3435746178"/>
                    </a:ext>
                  </a:extLst>
                </a:gridCol>
                <a:gridCol w="1335912">
                  <a:extLst>
                    <a:ext uri="{9D8B030D-6E8A-4147-A177-3AD203B41FA5}">
                      <a16:colId xmlns:a16="http://schemas.microsoft.com/office/drawing/2014/main" val="2984826529"/>
                    </a:ext>
                  </a:extLst>
                </a:gridCol>
              </a:tblGrid>
              <a:tr h="749080">
                <a:tc gridSpan="4">
                  <a:txBody>
                    <a:bodyPr/>
                    <a:lstStyle/>
                    <a:p>
                      <a:pPr algn="ctr"/>
                      <a:r>
                        <a:rPr lang="es-CO" sz="2000" noProof="0">
                          <a:latin typeface="Comic Sans MS"/>
                        </a:rPr>
                        <a:t>RECURSOS GRATUIDAD EJECUTADOS DURANTE EL 1er. SEMESTRE DE 2025</a:t>
                      </a:r>
                    </a:p>
                  </a:txBody>
                  <a:tcPr anchor="ctr">
                    <a:solidFill>
                      <a:schemeClr val="accent4">
                        <a:lumMod val="75000"/>
                      </a:schemeClr>
                    </a:solidFill>
                  </a:tcPr>
                </a:tc>
                <a:tc hMerge="1">
                  <a:txBody>
                    <a:bodyPr/>
                    <a:lstStyle/>
                    <a:p>
                      <a:endParaRPr lang="es-MX"/>
                    </a:p>
                  </a:txBody>
                  <a:tcPr/>
                </a:tc>
                <a:tc hMerge="1">
                  <a:txBody>
                    <a:bodyPr/>
                    <a:lstStyle/>
                    <a:p>
                      <a:endParaRPr lang="es-CO"/>
                    </a:p>
                  </a:txBody>
                  <a:tcPr/>
                </a:tc>
                <a:tc hMerge="1">
                  <a:txBody>
                    <a:bodyPr/>
                    <a:lstStyle/>
                    <a:p>
                      <a:endParaRPr lang="es-MX"/>
                    </a:p>
                  </a:txBody>
                  <a:tcPr/>
                </a:tc>
                <a:extLst>
                  <a:ext uri="{0D108BD9-81ED-4DB2-BD59-A6C34878D82A}">
                    <a16:rowId xmlns:a16="http://schemas.microsoft.com/office/drawing/2014/main" val="2818747049"/>
                  </a:ext>
                </a:extLst>
              </a:tr>
              <a:tr h="721562">
                <a:tc>
                  <a:txBody>
                    <a:bodyPr/>
                    <a:lstStyle/>
                    <a:p>
                      <a:pPr algn="ctr"/>
                      <a:r>
                        <a:rPr lang="es-CO" b="1" noProof="0"/>
                        <a:t>CONTRATO No.</a:t>
                      </a:r>
                    </a:p>
                  </a:txBody>
                  <a:tcPr anchor="ctr">
                    <a:solidFill>
                      <a:schemeClr val="accent4">
                        <a:lumMod val="20000"/>
                        <a:lumOff val="80000"/>
                      </a:schemeClr>
                    </a:solidFill>
                  </a:tcPr>
                </a:tc>
                <a:tc gridSpan="2">
                  <a:txBody>
                    <a:bodyPr/>
                    <a:lstStyle/>
                    <a:p>
                      <a:pPr lvl="0" algn="ctr">
                        <a:buNone/>
                      </a:pPr>
                      <a:r>
                        <a:rPr lang="es-CO" sz="4000" b="1" noProof="0">
                          <a:solidFill>
                            <a:schemeClr val="bg1"/>
                          </a:solidFill>
                        </a:rPr>
                        <a:t>OBJETO</a:t>
                      </a:r>
                    </a:p>
                  </a:txBody>
                  <a:tcPr anchor="ctr">
                    <a:solidFill>
                      <a:schemeClr val="accent6">
                        <a:lumMod val="75000"/>
                        <a:lumOff val="25000"/>
                      </a:schemeClr>
                    </a:solidFill>
                  </a:tcPr>
                </a:tc>
                <a:tc hMerge="1">
                  <a:txBody>
                    <a:bodyPr/>
                    <a:lstStyle/>
                    <a:p>
                      <a:endParaRPr lang="es-CO"/>
                    </a:p>
                  </a:txBody>
                  <a:tcPr/>
                </a:tc>
                <a:tc>
                  <a:txBody>
                    <a:bodyPr/>
                    <a:lstStyle/>
                    <a:p>
                      <a:pPr algn="ctr"/>
                      <a:r>
                        <a:rPr lang="es-CO" b="1" noProof="0">
                          <a:solidFill>
                            <a:schemeClr val="accent6"/>
                          </a:solidFill>
                        </a:rPr>
                        <a:t>ESTADO</a:t>
                      </a:r>
                    </a:p>
                  </a:txBody>
                  <a:tcPr anchor="ctr">
                    <a:solidFill>
                      <a:schemeClr val="accent1">
                        <a:lumMod val="60000"/>
                        <a:lumOff val="40000"/>
                      </a:schemeClr>
                    </a:solidFill>
                  </a:tcPr>
                </a:tc>
                <a:extLst>
                  <a:ext uri="{0D108BD9-81ED-4DB2-BD59-A6C34878D82A}">
                    <a16:rowId xmlns:a16="http://schemas.microsoft.com/office/drawing/2014/main" val="2021470875"/>
                  </a:ext>
                </a:extLst>
              </a:tr>
              <a:tr h="737328">
                <a:tc rowSpan="2">
                  <a:txBody>
                    <a:bodyPr/>
                    <a:lstStyle/>
                    <a:p>
                      <a:pPr lvl="0" algn="ctr">
                        <a:buNone/>
                      </a:pPr>
                      <a:r>
                        <a:rPr lang="es-CO" sz="3200" b="1" i="0" u="none" strike="noStrike" noProof="0">
                          <a:solidFill>
                            <a:schemeClr val="bg1"/>
                          </a:solidFill>
                          <a:latin typeface="Comic Sans MS"/>
                        </a:rPr>
                        <a:t>009 </a:t>
                      </a:r>
                      <a:endParaRPr lang="es-CO" sz="3200" b="0" i="0" u="none" strike="noStrike" noProof="0">
                        <a:solidFill>
                          <a:schemeClr val="bg1"/>
                        </a:solidFill>
                        <a:latin typeface="Comic Sans MS"/>
                      </a:endParaRPr>
                    </a:p>
                    <a:p>
                      <a:pPr lvl="0" algn="ctr">
                        <a:buNone/>
                      </a:pPr>
                      <a:r>
                        <a:rPr lang="es-CO" sz="1400" b="1" i="0" u="none" strike="noStrike" noProof="0">
                          <a:solidFill>
                            <a:schemeClr val="bg1"/>
                          </a:solidFill>
                          <a:latin typeface="Comic Sans MS"/>
                        </a:rPr>
                        <a:t>20/06/2025</a:t>
                      </a:r>
                      <a:endParaRPr lang="es-CO" sz="1400" b="0" i="0" u="none" strike="noStrike" noProof="0">
                        <a:solidFill>
                          <a:schemeClr val="bg1"/>
                        </a:solidFill>
                        <a:latin typeface="Comic Sans MS"/>
                      </a:endParaRPr>
                    </a:p>
                  </a:txBody>
                  <a:tcPr anchor="ctr">
                    <a:solidFill>
                      <a:schemeClr val="accent1">
                        <a:lumMod val="75000"/>
                      </a:schemeClr>
                    </a:solidFill>
                  </a:tcPr>
                </a:tc>
                <a:tc gridSpan="2">
                  <a:txBody>
                    <a:bodyPr/>
                    <a:lstStyle/>
                    <a:p>
                      <a:pPr lvl="0" algn="ctr">
                        <a:lnSpc>
                          <a:spcPct val="100000"/>
                        </a:lnSpc>
                        <a:spcBef>
                          <a:spcPts val="0"/>
                        </a:spcBef>
                        <a:spcAft>
                          <a:spcPts val="0"/>
                        </a:spcAft>
                        <a:buNone/>
                      </a:pPr>
                      <a:r>
                        <a:rPr lang="es-CO" sz="2800" b="1" i="0" u="none" strike="noStrike" noProof="0">
                          <a:solidFill>
                            <a:schemeClr val="accent6"/>
                          </a:solidFill>
                          <a:latin typeface="Comic Sans MS"/>
                        </a:rPr>
                        <a:t>Suministro uniformes deportivos</a:t>
                      </a:r>
                    </a:p>
                  </a:txBody>
                  <a:tcPr anchor="ctr"/>
                </a:tc>
                <a:tc hMerge="1">
                  <a:txBody>
                    <a:bodyPr/>
                    <a:lstStyle/>
                    <a:p>
                      <a:endParaRPr lang="es-CO"/>
                    </a:p>
                  </a:txBody>
                  <a:tcPr/>
                </a:tc>
                <a:tc rowSpan="2">
                  <a:txBody>
                    <a:bodyPr/>
                    <a:lstStyle/>
                    <a:p>
                      <a:pPr algn="ctr"/>
                      <a:r>
                        <a:rPr lang="es-CO" sz="2000" b="1" noProof="0">
                          <a:solidFill>
                            <a:schemeClr val="bg1"/>
                          </a:solidFill>
                          <a:latin typeface="Comic Sans MS"/>
                        </a:rPr>
                        <a:t>EN EJECUCIÓN</a:t>
                      </a:r>
                    </a:p>
                  </a:txBody>
                  <a:tcPr vert="vert270" anchor="ctr">
                    <a:solidFill>
                      <a:schemeClr val="accent1">
                        <a:lumMod val="50000"/>
                      </a:schemeClr>
                    </a:solidFill>
                  </a:tcPr>
                </a:tc>
                <a:extLst>
                  <a:ext uri="{0D108BD9-81ED-4DB2-BD59-A6C34878D82A}">
                    <a16:rowId xmlns:a16="http://schemas.microsoft.com/office/drawing/2014/main" val="1922263981"/>
                  </a:ext>
                </a:extLst>
              </a:tr>
              <a:tr h="1198943">
                <a:tc vMerge="1">
                  <a:txBody>
                    <a:bodyPr/>
                    <a:lstStyle/>
                    <a:p>
                      <a:pPr lvl="0" algn="ctr">
                        <a:buNone/>
                      </a:pPr>
                      <a:endParaRPr lang="es-MX"/>
                    </a:p>
                  </a:txBody>
                  <a:tcPr anchor="ctr"/>
                </a:tc>
                <a:tc gridSpan="2">
                  <a:txBody>
                    <a:bodyPr/>
                    <a:lstStyle/>
                    <a:p>
                      <a:pPr lvl="0" algn="ctr">
                        <a:buNone/>
                      </a:pPr>
                      <a:r>
                        <a:rPr lang="es-CO" sz="2400" b="1" kern="1200" noProof="0">
                          <a:solidFill>
                            <a:schemeClr val="accent6"/>
                          </a:solidFill>
                          <a:latin typeface="+mn-lt"/>
                          <a:ea typeface="+mn-ea"/>
                          <a:cs typeface="+mn-cs"/>
                        </a:rPr>
                        <a:t>VR. CONTRATADO</a:t>
                      </a:r>
                    </a:p>
                    <a:p>
                      <a:pPr lvl="0" algn="ctr">
                        <a:buNone/>
                      </a:pPr>
                      <a:r>
                        <a:rPr lang="es-CO" sz="3200" b="1" i="0" u="none" strike="noStrike" noProof="0">
                          <a:solidFill>
                            <a:schemeClr val="accent6"/>
                          </a:solidFill>
                          <a:highlight>
                            <a:srgbClr val="FFFF00"/>
                          </a:highlight>
                          <a:latin typeface="Abadi"/>
                        </a:rPr>
                        <a:t>$16.736.700</a:t>
                      </a:r>
                      <a:endParaRPr lang="es-CO" sz="3200" b="1" noProof="0">
                        <a:solidFill>
                          <a:schemeClr val="accent6"/>
                        </a:solidFill>
                        <a:highlight>
                          <a:srgbClr val="FFFF00"/>
                        </a:highlight>
                      </a:endParaRPr>
                    </a:p>
                  </a:txBody>
                  <a:tcPr anchor="ctr">
                    <a:solidFill>
                      <a:schemeClr val="accent4">
                        <a:lumMod val="20000"/>
                        <a:lumOff val="80000"/>
                      </a:schemeClr>
                    </a:solidFill>
                  </a:tcPr>
                </a:tc>
                <a:tc hMerge="1">
                  <a:txBody>
                    <a:bodyPr/>
                    <a:lstStyle/>
                    <a:p>
                      <a:endParaRPr lang="es-CO"/>
                    </a:p>
                  </a:txBody>
                  <a:tcPr/>
                </a:tc>
                <a:tc vMerge="1">
                  <a:txBody>
                    <a:bodyPr/>
                    <a:lstStyle/>
                    <a:p>
                      <a:endParaRPr lang="es-MX"/>
                    </a:p>
                  </a:txBody>
                  <a:tcPr anchor="ctr"/>
                </a:tc>
                <a:extLst>
                  <a:ext uri="{0D108BD9-81ED-4DB2-BD59-A6C34878D82A}">
                    <a16:rowId xmlns:a16="http://schemas.microsoft.com/office/drawing/2014/main" val="3712144443"/>
                  </a:ext>
                </a:extLst>
              </a:tr>
              <a:tr h="752372">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a:ln>
                            <a:noFill/>
                          </a:ln>
                          <a:solidFill>
                            <a:schemeClr val="accent5">
                              <a:lumMod val="50000"/>
                            </a:schemeClr>
                          </a:solidFill>
                          <a:effectLst/>
                          <a:uLnTx/>
                          <a:uFillTx/>
                          <a:latin typeface="Comic Sans MS"/>
                          <a:ea typeface="+mn-ea"/>
                          <a:cs typeface="+mn-cs"/>
                        </a:rPr>
                        <a:t>RESOL. 004 </a:t>
                      </a:r>
                      <a:endParaRPr kumimoji="0" lang="es-CO" sz="3200" b="0" i="0" u="none" strike="noStrike" kern="1200" cap="none" spc="0" normalizeH="0" baseline="0" noProof="0">
                        <a:ln>
                          <a:noFill/>
                        </a:ln>
                        <a:solidFill>
                          <a:schemeClr val="accent5">
                            <a:lumMod val="50000"/>
                          </a:schemeClr>
                        </a:solidFill>
                        <a:effectLst/>
                        <a:uLnTx/>
                        <a:uFillTx/>
                        <a:latin typeface="Comic Sans M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chemeClr val="accent5">
                              <a:lumMod val="50000"/>
                            </a:schemeClr>
                          </a:solidFill>
                          <a:effectLst/>
                          <a:uLnTx/>
                          <a:uFillTx/>
                          <a:latin typeface="Comic Sans MS"/>
                          <a:ea typeface="+mn-ea"/>
                          <a:cs typeface="+mn-cs"/>
                        </a:rPr>
                        <a:t>         23/05/2025</a:t>
                      </a:r>
                      <a:endParaRPr lang="es-CO" sz="1400" b="0" i="0" u="none" strike="noStrike" noProof="0">
                        <a:solidFill>
                          <a:schemeClr val="accent5">
                            <a:lumMod val="50000"/>
                          </a:schemeClr>
                        </a:solidFill>
                        <a:latin typeface="Comic Sans MS"/>
                      </a:endParaRPr>
                    </a:p>
                  </a:txBody>
                  <a:tcPr anchor="ctr">
                    <a:solidFill>
                      <a:schemeClr val="accent1">
                        <a:lumMod val="40000"/>
                        <a:lumOff val="60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a:ln>
                            <a:noFill/>
                          </a:ln>
                          <a:solidFill>
                            <a:srgbClr val="0F253E"/>
                          </a:solidFill>
                          <a:effectLst/>
                          <a:uLnTx/>
                          <a:uFillTx/>
                          <a:latin typeface="Comic Sans MS"/>
                          <a:ea typeface="+mn-ea"/>
                          <a:cs typeface="+mn-cs"/>
                        </a:rPr>
                        <a:t>Arriendo lote emisora Colbraulio 89.2 F.M.</a:t>
                      </a:r>
                      <a:endParaRPr lang="es-CO" sz="3600" b="1" noProof="0">
                        <a:solidFill>
                          <a:schemeClr val="accent6"/>
                        </a:solidFill>
                      </a:endParaRPr>
                    </a:p>
                  </a:txBody>
                  <a:tcPr anchor="ctr">
                    <a:solidFill>
                      <a:schemeClr val="bg1">
                        <a:lumMod val="85000"/>
                      </a:schemeClr>
                    </a:solidFill>
                  </a:tcPr>
                </a:tc>
                <a:tc hMerge="1">
                  <a:txBody>
                    <a:bodyPr/>
                    <a:lstStyle/>
                    <a:p>
                      <a:endParaRPr lang="es-CO"/>
                    </a:p>
                  </a:txBody>
                  <a:tcPr/>
                </a:tc>
                <a:tc rowSpan="2">
                  <a:txBody>
                    <a:bodyPr/>
                    <a:lstStyle/>
                    <a:p>
                      <a:pPr algn="ctr"/>
                      <a:r>
                        <a:rPr lang="es-CO" sz="3200" b="1" noProof="0">
                          <a:solidFill>
                            <a:schemeClr val="bg1"/>
                          </a:solidFill>
                          <a:latin typeface="Comic Sans MS"/>
                        </a:rPr>
                        <a:t>N.A.</a:t>
                      </a:r>
                    </a:p>
                  </a:txBody>
                  <a:tcPr vert="vert270" anchor="ctr">
                    <a:solidFill>
                      <a:schemeClr val="accent1">
                        <a:lumMod val="50000"/>
                      </a:schemeClr>
                    </a:solidFill>
                  </a:tcPr>
                </a:tc>
                <a:extLst>
                  <a:ext uri="{0D108BD9-81ED-4DB2-BD59-A6C34878D82A}">
                    <a16:rowId xmlns:a16="http://schemas.microsoft.com/office/drawing/2014/main" val="1525130617"/>
                  </a:ext>
                </a:extLst>
              </a:tr>
              <a:tr h="972540">
                <a:tc vMerge="1">
                  <a:txBody>
                    <a:bodyPr/>
                    <a:lstStyle/>
                    <a:p>
                      <a:endParaRPr lang="es-CO"/>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0F253E"/>
                          </a:solidFill>
                          <a:effectLst/>
                          <a:uLnTx/>
                          <a:uFillTx/>
                          <a:latin typeface="+mn-lt"/>
                          <a:ea typeface="+mn-ea"/>
                          <a:cs typeface="+mn-cs"/>
                        </a:rPr>
                        <a:t>VR. CONTRATADO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a:ln>
                            <a:noFill/>
                          </a:ln>
                          <a:solidFill>
                            <a:srgbClr val="0F253E"/>
                          </a:solidFill>
                          <a:effectLst/>
                          <a:highlight>
                            <a:srgbClr val="FFFF00"/>
                          </a:highlight>
                          <a:uLnTx/>
                          <a:uFillTx/>
                          <a:latin typeface="+mn-lt"/>
                          <a:ea typeface="+mn-ea"/>
                          <a:cs typeface="+mn-cs"/>
                        </a:rPr>
                        <a:t>$8.535.012</a:t>
                      </a:r>
                      <a:endParaRPr lang="es-CO" sz="4000" b="1" noProof="0">
                        <a:solidFill>
                          <a:schemeClr val="accent6"/>
                        </a:solidFill>
                        <a:highlight>
                          <a:srgbClr val="FFFF00"/>
                        </a:highlight>
                      </a:endParaRPr>
                    </a:p>
                  </a:txBody>
                  <a:tcPr anchor="ctr">
                    <a:solidFill>
                      <a:schemeClr val="accent4">
                        <a:lumMod val="20000"/>
                        <a:lumOff val="80000"/>
                      </a:schemeClr>
                    </a:solidFill>
                  </a:tcPr>
                </a:tc>
                <a:tc hMerge="1">
                  <a:txBody>
                    <a:bodyPr/>
                    <a:lstStyle/>
                    <a:p>
                      <a:endParaRPr lang="es-CO"/>
                    </a:p>
                  </a:txBody>
                  <a:tcPr/>
                </a:tc>
                <a:tc vMerge="1">
                  <a:txBody>
                    <a:bodyPr/>
                    <a:lstStyle/>
                    <a:p>
                      <a:endParaRPr lang="es-CO"/>
                    </a:p>
                  </a:txBody>
                  <a:tcPr/>
                </a:tc>
                <a:extLst>
                  <a:ext uri="{0D108BD9-81ED-4DB2-BD59-A6C34878D82A}">
                    <a16:rowId xmlns:a16="http://schemas.microsoft.com/office/drawing/2014/main" val="4161449985"/>
                  </a:ext>
                </a:extLst>
              </a:tr>
              <a:tr h="97130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400" b="1" i="0" u="none" strike="noStrike" noProof="0">
                          <a:solidFill>
                            <a:schemeClr val="bg1"/>
                          </a:solidFill>
                          <a:latin typeface="Comic Sans MS"/>
                        </a:rPr>
                        <a:t>TOTAL RECURSOS GRATUIDAD</a:t>
                      </a:r>
                    </a:p>
                  </a:txBody>
                  <a:tcPr anchor="ctr">
                    <a:solidFill>
                      <a:schemeClr val="tx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CO" sz="4000" b="1" noProof="0">
                        <a:solidFill>
                          <a:schemeClr val="accent6"/>
                        </a:solidFill>
                      </a:endParaRPr>
                    </a:p>
                  </a:txBody>
                  <a:tcPr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4800" b="1" noProof="0">
                          <a:solidFill>
                            <a:schemeClr val="accent6"/>
                          </a:solidFill>
                        </a:rPr>
                        <a:t>$122.689.139</a:t>
                      </a:r>
                    </a:p>
                  </a:txBody>
                  <a:tcPr anchor="ctr">
                    <a:solidFill>
                      <a:schemeClr val="accent1">
                        <a:lumMod val="40000"/>
                        <a:lumOff val="60000"/>
                      </a:schemeClr>
                    </a:solidFill>
                  </a:tcPr>
                </a:tc>
                <a:tc>
                  <a:txBody>
                    <a:bodyPr/>
                    <a:lstStyle/>
                    <a:p>
                      <a:pPr algn="ctr"/>
                      <a:endParaRPr lang="es-CO" sz="3200" b="1" noProof="0">
                        <a:solidFill>
                          <a:schemeClr val="bg1"/>
                        </a:solidFill>
                        <a:latin typeface="Comic Sans MS"/>
                      </a:endParaRPr>
                    </a:p>
                  </a:txBody>
                  <a:tcPr vert="vert270" anchor="ctr">
                    <a:solidFill>
                      <a:schemeClr val="accent1">
                        <a:lumMod val="50000"/>
                      </a:schemeClr>
                    </a:solidFill>
                  </a:tcPr>
                </a:tc>
                <a:extLst>
                  <a:ext uri="{0D108BD9-81ED-4DB2-BD59-A6C34878D82A}">
                    <a16:rowId xmlns:a16="http://schemas.microsoft.com/office/drawing/2014/main" val="1184902972"/>
                  </a:ext>
                </a:extLst>
              </a:tr>
            </a:tbl>
          </a:graphicData>
        </a:graphic>
      </p:graphicFrame>
      <p:pic>
        <p:nvPicPr>
          <p:cNvPr id="31" name="Imagen 30">
            <a:extLst>
              <a:ext uri="{FF2B5EF4-FFF2-40B4-BE49-F238E27FC236}">
                <a16:creationId xmlns:a16="http://schemas.microsoft.com/office/drawing/2014/main" id="{C6F709A4-5806-927C-2D01-DF638167B578}"/>
              </a:ext>
            </a:extLst>
          </p:cNvPr>
          <p:cNvPicPr>
            <a:picLocks noChangeAspect="1"/>
          </p:cNvPicPr>
          <p:nvPr/>
        </p:nvPicPr>
        <p:blipFill>
          <a:blip r:embed="rId3"/>
          <a:stretch>
            <a:fillRect/>
          </a:stretch>
        </p:blipFill>
        <p:spPr>
          <a:xfrm>
            <a:off x="275167" y="167493"/>
            <a:ext cx="846584" cy="809298"/>
          </a:xfrm>
          <a:prstGeom prst="ellipse">
            <a:avLst/>
          </a:prstGeom>
          <a:ln>
            <a:noFill/>
          </a:ln>
          <a:effectLst>
            <a:softEdge rad="112500"/>
          </a:effectLst>
        </p:spPr>
      </p:pic>
    </p:spTree>
    <p:extLst>
      <p:ext uri="{BB962C8B-B14F-4D97-AF65-F5344CB8AC3E}">
        <p14:creationId xmlns:p14="http://schemas.microsoft.com/office/powerpoint/2010/main" val="1426307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D7114-3707-4CAC-9F14-2CB1BFAC8947}"/>
            </a:ext>
          </a:extLst>
        </p:cNvPr>
        <p:cNvGrpSpPr/>
        <p:nvPr/>
      </p:nvGrpSpPr>
      <p:grpSpPr>
        <a:xfrm>
          <a:off x="0" y="0"/>
          <a:ext cx="0" cy="0"/>
          <a:chOff x="0" y="0"/>
          <a:chExt cx="0" cy="0"/>
        </a:xfrm>
      </p:grpSpPr>
      <p:sp>
        <p:nvSpPr>
          <p:cNvPr id="27" name="Marcador de pie de página 26">
            <a:extLst>
              <a:ext uri="{FF2B5EF4-FFF2-40B4-BE49-F238E27FC236}">
                <a16:creationId xmlns:a16="http://schemas.microsoft.com/office/drawing/2014/main" id="{DD54459A-BEE9-2212-4D8B-EC320195A785}"/>
              </a:ext>
            </a:extLst>
          </p:cNvPr>
          <p:cNvSpPr>
            <a:spLocks noGrp="1"/>
          </p:cNvSpPr>
          <p:nvPr>
            <p:ph type="ftr" sz="quarter" idx="76"/>
          </p:nvPr>
        </p:nvSpPr>
        <p:spPr>
          <a:xfrm>
            <a:off x="406478" y="6325382"/>
            <a:ext cx="4114800" cy="365125"/>
          </a:xfrm>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5B1E831A-B643-660D-4EAF-86D4E731308A}"/>
              </a:ext>
            </a:extLst>
          </p:cNvPr>
          <p:cNvSpPr>
            <a:spLocks noGrp="1"/>
          </p:cNvSpPr>
          <p:nvPr>
            <p:ph type="sldNum" sz="quarter" idx="77"/>
          </p:nvPr>
        </p:nvSpPr>
        <p:spPr>
          <a:xfrm>
            <a:off x="11330938" y="6325382"/>
            <a:ext cx="458592" cy="365125"/>
          </a:xfrm>
        </p:spPr>
        <p:txBody>
          <a:bodyPr/>
          <a:lstStyle/>
          <a:p>
            <a:fld id="{47FEACEE-25B4-4A2D-B147-27296E36371D}" type="slidenum">
              <a:rPr lang="es-CO" noProof="0" smtClean="0"/>
              <a:pPr/>
              <a:t>29</a:t>
            </a:fld>
            <a:endParaRPr lang="es-CO" noProof="0"/>
          </a:p>
        </p:txBody>
      </p:sp>
      <p:graphicFrame>
        <p:nvGraphicFramePr>
          <p:cNvPr id="29" name="Tabla 28">
            <a:extLst>
              <a:ext uri="{FF2B5EF4-FFF2-40B4-BE49-F238E27FC236}">
                <a16:creationId xmlns:a16="http://schemas.microsoft.com/office/drawing/2014/main" id="{95B1052D-54E9-C167-EDEA-CB2135C500E7}"/>
              </a:ext>
            </a:extLst>
          </p:cNvPr>
          <p:cNvGraphicFramePr>
            <a:graphicFrameLocks noGrp="1"/>
          </p:cNvGraphicFramePr>
          <p:nvPr>
            <p:extLst>
              <p:ext uri="{D42A27DB-BD31-4B8C-83A1-F6EECF244321}">
                <p14:modId xmlns:p14="http://schemas.microsoft.com/office/powerpoint/2010/main" val="1308906271"/>
              </p:ext>
            </p:extLst>
          </p:nvPr>
        </p:nvGraphicFramePr>
        <p:xfrm>
          <a:off x="275167" y="169333"/>
          <a:ext cx="11641654" cy="6127192"/>
        </p:xfrm>
        <a:graphic>
          <a:graphicData uri="http://schemas.openxmlformats.org/drawingml/2006/table">
            <a:tbl>
              <a:tblPr firstRow="1" bandRow="1">
                <a:tableStyleId>{5C22544A-7EE6-4342-B048-85BDC9FD1C3A}</a:tableStyleId>
              </a:tblPr>
              <a:tblGrid>
                <a:gridCol w="1375832">
                  <a:extLst>
                    <a:ext uri="{9D8B030D-6E8A-4147-A177-3AD203B41FA5}">
                      <a16:colId xmlns:a16="http://schemas.microsoft.com/office/drawing/2014/main" val="1627952153"/>
                    </a:ext>
                  </a:extLst>
                </a:gridCol>
                <a:gridCol w="2707245">
                  <a:extLst>
                    <a:ext uri="{9D8B030D-6E8A-4147-A177-3AD203B41FA5}">
                      <a16:colId xmlns:a16="http://schemas.microsoft.com/office/drawing/2014/main" val="5482507"/>
                    </a:ext>
                  </a:extLst>
                </a:gridCol>
                <a:gridCol w="6329548">
                  <a:extLst>
                    <a:ext uri="{9D8B030D-6E8A-4147-A177-3AD203B41FA5}">
                      <a16:colId xmlns:a16="http://schemas.microsoft.com/office/drawing/2014/main" val="1268907051"/>
                    </a:ext>
                  </a:extLst>
                </a:gridCol>
                <a:gridCol w="1229029">
                  <a:extLst>
                    <a:ext uri="{9D8B030D-6E8A-4147-A177-3AD203B41FA5}">
                      <a16:colId xmlns:a16="http://schemas.microsoft.com/office/drawing/2014/main" val="2984826529"/>
                    </a:ext>
                  </a:extLst>
                </a:gridCol>
              </a:tblGrid>
              <a:tr h="645345">
                <a:tc gridSpan="4">
                  <a:txBody>
                    <a:bodyPr/>
                    <a:lstStyle/>
                    <a:p>
                      <a:pPr algn="ctr"/>
                      <a:r>
                        <a:rPr lang="es-CO" sz="2000" noProof="0">
                          <a:latin typeface="Comic Sans MS"/>
                        </a:rPr>
                        <a:t>RECURSOS DE TRANSFERENCIAS MUNICIPALES</a:t>
                      </a:r>
                      <a:endParaRPr lang="es-CO" noProof="0"/>
                    </a:p>
                    <a:p>
                      <a:pPr lvl="0" algn="ctr">
                        <a:buNone/>
                      </a:pPr>
                      <a:r>
                        <a:rPr lang="es-CO" sz="2000" noProof="0">
                          <a:latin typeface="Comic Sans MS"/>
                        </a:rPr>
                        <a:t> 1ER. SEMESTRE DE 2025</a:t>
                      </a:r>
                      <a:endParaRPr lang="es-CO" noProof="0"/>
                    </a:p>
                  </a:txBody>
                  <a:tcPr anchor="ctr">
                    <a:solidFill>
                      <a:srgbClr val="851007"/>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18747049"/>
                  </a:ext>
                </a:extLst>
              </a:tr>
              <a:tr h="589228">
                <a:tc>
                  <a:txBody>
                    <a:bodyPr/>
                    <a:lstStyle/>
                    <a:p>
                      <a:pPr algn="ctr"/>
                      <a:r>
                        <a:rPr lang="es-CO" b="1" noProof="0"/>
                        <a:t>CONTRATO No.</a:t>
                      </a:r>
                    </a:p>
                  </a:txBody>
                  <a:tcPr anchor="ctr">
                    <a:solidFill>
                      <a:schemeClr val="accent2">
                        <a:lumMod val="20000"/>
                        <a:lumOff val="80000"/>
                      </a:schemeClr>
                    </a:solidFill>
                  </a:tcPr>
                </a:tc>
                <a:tc>
                  <a:txBody>
                    <a:bodyPr/>
                    <a:lstStyle/>
                    <a:p>
                      <a:pPr lvl="0" algn="ctr">
                        <a:buNone/>
                      </a:pPr>
                      <a:r>
                        <a:rPr lang="es-CO" b="1" noProof="0">
                          <a:solidFill>
                            <a:schemeClr val="bg1"/>
                          </a:solidFill>
                        </a:rPr>
                        <a:t>OBJETO</a:t>
                      </a:r>
                    </a:p>
                  </a:txBody>
                  <a:tcPr anchor="ctr">
                    <a:solidFill>
                      <a:schemeClr val="accent4">
                        <a:lumMod val="75000"/>
                      </a:schemeClr>
                    </a:solidFill>
                  </a:tcPr>
                </a:tc>
                <a:tc>
                  <a:txBody>
                    <a:bodyPr/>
                    <a:lstStyle/>
                    <a:p>
                      <a:pPr lvl="0" algn="ctr">
                        <a:buNone/>
                      </a:pPr>
                      <a:r>
                        <a:rPr lang="es-CO" sz="2000" b="1" noProof="0"/>
                        <a:t>EVIDENCIAS FOTOGRÁFICAS</a:t>
                      </a:r>
                      <a:endParaRPr lang="es-CO" sz="2000" noProof="0"/>
                    </a:p>
                  </a:txBody>
                  <a:tcPr anchor="ctr">
                    <a:solidFill>
                      <a:schemeClr val="accent2">
                        <a:lumMod val="20000"/>
                        <a:lumOff val="80000"/>
                      </a:schemeClr>
                    </a:solidFill>
                  </a:tcPr>
                </a:tc>
                <a:tc>
                  <a:txBody>
                    <a:bodyPr/>
                    <a:lstStyle/>
                    <a:p>
                      <a:pPr algn="ctr"/>
                      <a:r>
                        <a:rPr lang="es-CO" b="1" noProof="0">
                          <a:solidFill>
                            <a:schemeClr val="bg1"/>
                          </a:solidFill>
                        </a:rPr>
                        <a:t>ESTADO</a:t>
                      </a:r>
                    </a:p>
                  </a:txBody>
                  <a:tcPr anchor="ctr">
                    <a:solidFill>
                      <a:schemeClr val="accent4">
                        <a:lumMod val="75000"/>
                      </a:schemeClr>
                    </a:solidFill>
                  </a:tcPr>
                </a:tc>
                <a:extLst>
                  <a:ext uri="{0D108BD9-81ED-4DB2-BD59-A6C34878D82A}">
                    <a16:rowId xmlns:a16="http://schemas.microsoft.com/office/drawing/2014/main" val="2021470875"/>
                  </a:ext>
                </a:extLst>
              </a:tr>
              <a:tr h="2598109">
                <a:tc rowSpan="2">
                  <a:txBody>
                    <a:bodyPr/>
                    <a:lstStyle/>
                    <a:p>
                      <a:pPr lvl="0" algn="ctr">
                        <a:buNone/>
                      </a:pPr>
                      <a:r>
                        <a:rPr lang="es-CO" sz="3200" b="1" i="0" u="none" strike="noStrike" noProof="0">
                          <a:solidFill>
                            <a:schemeClr val="bg1"/>
                          </a:solidFill>
                          <a:latin typeface="Comic Sans MS"/>
                        </a:rPr>
                        <a:t>005 </a:t>
                      </a:r>
                      <a:endParaRPr lang="es-CO" sz="3200" b="0" i="0" u="none" strike="noStrike" noProof="0">
                        <a:solidFill>
                          <a:schemeClr val="bg1"/>
                        </a:solidFill>
                        <a:latin typeface="Comic Sans MS"/>
                      </a:endParaRPr>
                    </a:p>
                    <a:p>
                      <a:pPr lvl="0">
                        <a:buNone/>
                      </a:pPr>
                      <a:r>
                        <a:rPr lang="es-CO" sz="1400" b="1" i="0" u="none" strike="noStrike" noProof="0">
                          <a:solidFill>
                            <a:schemeClr val="bg1"/>
                          </a:solidFill>
                          <a:latin typeface="Comic Sans MS"/>
                        </a:rPr>
                        <a:t>14/15/2025</a:t>
                      </a:r>
                      <a:endParaRPr lang="es-CO" sz="1400" b="0" i="0" u="none" strike="noStrike" noProof="0">
                        <a:solidFill>
                          <a:schemeClr val="bg1"/>
                        </a:solidFill>
                        <a:latin typeface="Comic Sans MS"/>
                      </a:endParaRPr>
                    </a:p>
                  </a:txBody>
                  <a:tcPr anchor="ctr">
                    <a:solidFill>
                      <a:schemeClr val="accent4">
                        <a:lumMod val="75000"/>
                      </a:schemeClr>
                    </a:solidFill>
                  </a:tcPr>
                </a:tc>
                <a:tc>
                  <a:txBody>
                    <a:bodyPr/>
                    <a:lstStyle/>
                    <a:p>
                      <a:pPr lvl="0" algn="ctr">
                        <a:lnSpc>
                          <a:spcPct val="100000"/>
                        </a:lnSpc>
                        <a:spcBef>
                          <a:spcPts val="0"/>
                        </a:spcBef>
                        <a:spcAft>
                          <a:spcPts val="0"/>
                        </a:spcAft>
                        <a:buNone/>
                      </a:pPr>
                      <a:endParaRPr lang="es-CO" sz="2400" b="1" i="0" u="none" strike="noStrike" noProof="0">
                        <a:solidFill>
                          <a:schemeClr val="accent6"/>
                        </a:solidFill>
                        <a:latin typeface="Comic Sans MS"/>
                      </a:endParaRPr>
                    </a:p>
                    <a:p>
                      <a:pPr lvl="0" algn="ctr">
                        <a:lnSpc>
                          <a:spcPct val="100000"/>
                        </a:lnSpc>
                        <a:spcBef>
                          <a:spcPts val="0"/>
                        </a:spcBef>
                        <a:spcAft>
                          <a:spcPts val="0"/>
                        </a:spcAft>
                        <a:buNone/>
                      </a:pPr>
                      <a:r>
                        <a:rPr lang="es-CO" sz="2400" b="1" i="0" u="none" strike="noStrike" noProof="0">
                          <a:solidFill>
                            <a:schemeClr val="accent6"/>
                          </a:solidFill>
                          <a:latin typeface="Comic Sans MS"/>
                        </a:rPr>
                        <a:t>Suministro e instalación de un parque infantil metálico en la sede Simón Bolívar</a:t>
                      </a:r>
                      <a:endParaRPr lang="es-CO" sz="1800" b="1" i="0" u="none" strike="noStrike" noProof="0">
                        <a:solidFill>
                          <a:schemeClr val="accent6"/>
                        </a:solidFill>
                        <a:latin typeface="Comic Sans MS"/>
                      </a:endParaRPr>
                    </a:p>
                  </a:txBody>
                  <a:tcPr anchor="ctr"/>
                </a:tc>
                <a:tc rowSpan="2">
                  <a:txBody>
                    <a:bodyPr/>
                    <a:lstStyle/>
                    <a:p>
                      <a:endParaRPr lang="es-CO" noProof="0"/>
                    </a:p>
                  </a:txBody>
                  <a:tcPr anchor="ctr"/>
                </a:tc>
                <a:tc rowSpan="2">
                  <a:txBody>
                    <a:bodyPr/>
                    <a:lstStyle/>
                    <a:p>
                      <a:pPr lvl="0" algn="ctr">
                        <a:buNone/>
                      </a:pPr>
                      <a:r>
                        <a:rPr lang="es-CO" sz="2400" b="1" noProof="0">
                          <a:solidFill>
                            <a:schemeClr val="bg1"/>
                          </a:solidFill>
                          <a:latin typeface="Comic Sans MS"/>
                        </a:rPr>
                        <a:t>EJECUTADO</a:t>
                      </a:r>
                    </a:p>
                  </a:txBody>
                  <a:tcPr vert="vert270" anchor="ctr">
                    <a:solidFill>
                      <a:schemeClr val="accent2">
                        <a:lumMod val="75000"/>
                      </a:schemeClr>
                    </a:solidFill>
                  </a:tcPr>
                </a:tc>
                <a:extLst>
                  <a:ext uri="{0D108BD9-81ED-4DB2-BD59-A6C34878D82A}">
                    <a16:rowId xmlns:a16="http://schemas.microsoft.com/office/drawing/2014/main" val="1922263981"/>
                  </a:ext>
                </a:extLst>
              </a:tr>
              <a:tr h="1128472">
                <a:tc vMerge="1">
                  <a:txBody>
                    <a:bodyPr/>
                    <a:lstStyle/>
                    <a:p>
                      <a:pPr lvl="0" algn="ctr">
                        <a:buNone/>
                      </a:pPr>
                      <a:endParaRPr lang="es-MX"/>
                    </a:p>
                  </a:txBody>
                  <a:tcPr anchor="ctr"/>
                </a:tc>
                <a:tc>
                  <a:txBody>
                    <a:bodyPr/>
                    <a:lstStyle/>
                    <a:p>
                      <a:pPr lvl="0" algn="ctr">
                        <a:buNone/>
                      </a:pPr>
                      <a:r>
                        <a:rPr lang="es-CO" sz="2400" b="1" kern="1200" noProof="0">
                          <a:solidFill>
                            <a:schemeClr val="accent6"/>
                          </a:solidFill>
                          <a:latin typeface="+mn-lt"/>
                          <a:ea typeface="+mn-ea"/>
                          <a:cs typeface="+mn-cs"/>
                        </a:rPr>
                        <a:t>VR. CONTRATADO</a:t>
                      </a:r>
                    </a:p>
                    <a:p>
                      <a:pPr lvl="0" algn="ctr">
                        <a:buNone/>
                      </a:pPr>
                      <a:r>
                        <a:rPr lang="es-CO" sz="3200" b="1" i="0" u="none" strike="noStrike" noProof="0">
                          <a:solidFill>
                            <a:schemeClr val="accent6"/>
                          </a:solidFill>
                          <a:highlight>
                            <a:srgbClr val="00FFFF"/>
                          </a:highlight>
                          <a:latin typeface="Abadi"/>
                        </a:rPr>
                        <a:t>$28.450.000</a:t>
                      </a:r>
                      <a:endParaRPr lang="es-CO" sz="3200" b="1" noProof="0">
                        <a:solidFill>
                          <a:schemeClr val="accent6"/>
                        </a:solidFill>
                        <a:highlight>
                          <a:srgbClr val="00FFFF"/>
                        </a:highlight>
                      </a:endParaRPr>
                    </a:p>
                  </a:txBody>
                  <a:tcPr anchor="ctr">
                    <a:solidFill>
                      <a:schemeClr val="accent4">
                        <a:lumMod val="20000"/>
                        <a:lumOff val="80000"/>
                      </a:schemeClr>
                    </a:solidFill>
                  </a:tcPr>
                </a:tc>
                <a:tc vMerge="1">
                  <a:txBody>
                    <a:bodyPr/>
                    <a:lstStyle/>
                    <a:p>
                      <a:endParaRPr lang="es-ES"/>
                    </a:p>
                  </a:txBody>
                  <a:tcPr anchor="ctr"/>
                </a:tc>
                <a:tc vMerge="1">
                  <a:txBody>
                    <a:bodyPr/>
                    <a:lstStyle/>
                    <a:p>
                      <a:endParaRPr lang="es-MX"/>
                    </a:p>
                  </a:txBody>
                  <a:tcPr anchor="ctr"/>
                </a:tc>
                <a:extLst>
                  <a:ext uri="{0D108BD9-81ED-4DB2-BD59-A6C34878D82A}">
                    <a16:rowId xmlns:a16="http://schemas.microsoft.com/office/drawing/2014/main" val="3712144443"/>
                  </a:ext>
                </a:extLst>
              </a:tr>
              <a:tr h="925930">
                <a:tc gridSpan="2">
                  <a:txBody>
                    <a:bodyPr/>
                    <a:lstStyle/>
                    <a:p>
                      <a:pPr lvl="0">
                        <a:buNone/>
                      </a:pPr>
                      <a:r>
                        <a:rPr lang="es-CO" sz="2000" b="1" i="0" u="none" strike="noStrike" kern="1200" noProof="0">
                          <a:solidFill>
                            <a:schemeClr val="bg1"/>
                          </a:solidFill>
                          <a:latin typeface="Comic Sans MS"/>
                          <a:ea typeface="+mn-ea"/>
                          <a:cs typeface="+mn-cs"/>
                        </a:rPr>
                        <a:t>TOTAL EJECUTADO TRANSFERENCIAS MUNICIPALES</a:t>
                      </a:r>
                    </a:p>
                  </a:txBody>
                  <a:tcPr anchor="ctr">
                    <a:solidFill>
                      <a:schemeClr val="accent2">
                        <a:lumMod val="75000"/>
                      </a:schemeClr>
                    </a:solidFill>
                  </a:tcPr>
                </a:tc>
                <a:tc hMerge="1">
                  <a:txBody>
                    <a:bodyPr/>
                    <a:lstStyle/>
                    <a:p>
                      <a:endParaRPr lang="es-MX"/>
                    </a:p>
                  </a:txBody>
                  <a:tcPr anchor="ctr">
                    <a:solidFill>
                      <a:schemeClr val="accent4">
                        <a:lumMod val="20000"/>
                        <a:lumOff val="80000"/>
                      </a:schemeClr>
                    </a:solidFill>
                  </a:tcPr>
                </a:tc>
                <a:tc gridSpan="2">
                  <a:txBody>
                    <a:bodyPr/>
                    <a:lstStyle/>
                    <a:p>
                      <a:pPr lvl="0" algn="ctr">
                        <a:buNone/>
                      </a:pPr>
                      <a:r>
                        <a:rPr lang="es-CO" sz="3600" b="1" i="0" u="none" strike="noStrike" noProof="0">
                          <a:solidFill>
                            <a:schemeClr val="accent2">
                              <a:lumMod val="75000"/>
                            </a:schemeClr>
                          </a:solidFill>
                          <a:latin typeface="Comic Sans MS"/>
                        </a:rPr>
                        <a:t>$28.450.000</a:t>
                      </a:r>
                      <a:endParaRPr lang="es-CO" sz="3600" b="0" i="0" u="none" strike="noStrike" noProof="0">
                        <a:solidFill>
                          <a:schemeClr val="accent2">
                            <a:lumMod val="75000"/>
                          </a:schemeClr>
                        </a:solidFill>
                        <a:latin typeface="Comic Sans MS"/>
                      </a:endParaRPr>
                    </a:p>
                  </a:txBody>
                  <a:tcPr anchor="ctr">
                    <a:solidFill>
                      <a:schemeClr val="accent4">
                        <a:lumMod val="20000"/>
                        <a:lumOff val="80000"/>
                      </a:schemeClr>
                    </a:solidFill>
                  </a:tcPr>
                </a:tc>
                <a:tc hMerge="1">
                  <a:txBody>
                    <a:bodyPr/>
                    <a:lstStyle/>
                    <a:p>
                      <a:endParaRPr lang="es-MX"/>
                    </a:p>
                  </a:txBody>
                  <a:tcPr anchor="ctr">
                    <a:solidFill>
                      <a:schemeClr val="accent1">
                        <a:lumMod val="40000"/>
                        <a:lumOff val="60000"/>
                      </a:schemeClr>
                    </a:solidFill>
                  </a:tcPr>
                </a:tc>
                <a:extLst>
                  <a:ext uri="{0D108BD9-81ED-4DB2-BD59-A6C34878D82A}">
                    <a16:rowId xmlns:a16="http://schemas.microsoft.com/office/drawing/2014/main" val="3927037269"/>
                  </a:ext>
                </a:extLst>
              </a:tr>
            </a:tbl>
          </a:graphicData>
        </a:graphic>
      </p:graphicFrame>
      <p:pic>
        <p:nvPicPr>
          <p:cNvPr id="31" name="Imagen 30">
            <a:extLst>
              <a:ext uri="{FF2B5EF4-FFF2-40B4-BE49-F238E27FC236}">
                <a16:creationId xmlns:a16="http://schemas.microsoft.com/office/drawing/2014/main" id="{7B9D25E4-FABC-B4A2-58F7-25EE9520379E}"/>
              </a:ext>
            </a:extLst>
          </p:cNvPr>
          <p:cNvPicPr>
            <a:picLocks noChangeAspect="1"/>
          </p:cNvPicPr>
          <p:nvPr/>
        </p:nvPicPr>
        <p:blipFill>
          <a:blip r:embed="rId3"/>
          <a:stretch>
            <a:fillRect/>
          </a:stretch>
        </p:blipFill>
        <p:spPr>
          <a:xfrm>
            <a:off x="278464" y="166931"/>
            <a:ext cx="719584" cy="682298"/>
          </a:xfrm>
          <a:prstGeom prst="ellipse">
            <a:avLst/>
          </a:prstGeom>
          <a:ln>
            <a:noFill/>
          </a:ln>
          <a:effectLst>
            <a:softEdge rad="112500"/>
          </a:effectLst>
        </p:spPr>
      </p:pic>
      <p:pic>
        <p:nvPicPr>
          <p:cNvPr id="9" name="Imagen 8">
            <a:extLst>
              <a:ext uri="{FF2B5EF4-FFF2-40B4-BE49-F238E27FC236}">
                <a16:creationId xmlns:a16="http://schemas.microsoft.com/office/drawing/2014/main" id="{4D07B283-6D5F-9C73-5262-99B9F43A15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5745" y="1620981"/>
            <a:ext cx="3099460" cy="3663538"/>
          </a:xfrm>
          <a:prstGeom prst="rect">
            <a:avLst/>
          </a:prstGeom>
          <a:noFill/>
          <a:ln>
            <a:noFill/>
          </a:ln>
        </p:spPr>
      </p:pic>
      <p:pic>
        <p:nvPicPr>
          <p:cNvPr id="10" name="Imagen 9">
            <a:extLst>
              <a:ext uri="{FF2B5EF4-FFF2-40B4-BE49-F238E27FC236}">
                <a16:creationId xmlns:a16="http://schemas.microsoft.com/office/drawing/2014/main" id="{E365F627-2309-EB4A-209F-AF1570BFFBF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8331" y="1597231"/>
            <a:ext cx="2980707" cy="3663539"/>
          </a:xfrm>
          <a:prstGeom prst="rect">
            <a:avLst/>
          </a:prstGeom>
          <a:noFill/>
          <a:ln>
            <a:noFill/>
          </a:ln>
        </p:spPr>
      </p:pic>
    </p:spTree>
    <p:extLst>
      <p:ext uri="{BB962C8B-B14F-4D97-AF65-F5344CB8AC3E}">
        <p14:creationId xmlns:p14="http://schemas.microsoft.com/office/powerpoint/2010/main" val="1578553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D18537-D028-9E9C-FB87-93F24955DFC7}"/>
              </a:ext>
            </a:extLst>
          </p:cNvPr>
          <p:cNvSpPr>
            <a:spLocks noGrp="1"/>
          </p:cNvSpPr>
          <p:nvPr>
            <p:ph type="title"/>
          </p:nvPr>
        </p:nvSpPr>
        <p:spPr>
          <a:xfrm>
            <a:off x="775444" y="344600"/>
            <a:ext cx="10999265" cy="835816"/>
          </a:xfrm>
          <a:solidFill>
            <a:schemeClr val="accent4">
              <a:lumMod val="20000"/>
              <a:lumOff val="80000"/>
            </a:schemeClr>
          </a:solidFill>
          <a:ln>
            <a:solidFill>
              <a:srgbClr val="851007"/>
            </a:solidFill>
          </a:ln>
        </p:spPr>
        <p:txBody>
          <a:bodyPr/>
          <a:lstStyle/>
          <a:p>
            <a:r>
              <a:rPr lang="es-CO" noProof="0">
                <a:solidFill>
                  <a:schemeClr val="accent2">
                    <a:lumMod val="50000"/>
                  </a:schemeClr>
                </a:solidFill>
              </a:rPr>
              <a:t>¿QUÉ ES LA RENDICIÓN DE CUENTAS?</a:t>
            </a:r>
          </a:p>
        </p:txBody>
      </p:sp>
      <p:sp>
        <p:nvSpPr>
          <p:cNvPr id="20" name="Text Placeholder 19">
            <a:extLst>
              <a:ext uri="{FF2B5EF4-FFF2-40B4-BE49-F238E27FC236}">
                <a16:creationId xmlns:a16="http://schemas.microsoft.com/office/drawing/2014/main" id="{CC0093B1-77CC-1E61-FB22-E136F94EABD2}"/>
              </a:ext>
            </a:extLst>
          </p:cNvPr>
          <p:cNvSpPr>
            <a:spLocks noGrp="1"/>
          </p:cNvSpPr>
          <p:nvPr>
            <p:ph type="body" sz="quarter" idx="28"/>
          </p:nvPr>
        </p:nvSpPr>
        <p:spPr>
          <a:xfrm>
            <a:off x="254452" y="1182926"/>
            <a:ext cx="7327448" cy="5030442"/>
          </a:xfrm>
        </p:spPr>
        <p:txBody>
          <a:bodyPr vert="horz" lIns="91440" tIns="45720" rIns="91440" bIns="45720" rtlCol="0" anchor="t">
            <a:noAutofit/>
          </a:bodyPr>
          <a:lstStyle/>
          <a:p>
            <a:pPr marL="457200" indent="-457200" algn="just" defTabSz="180975">
              <a:buFont typeface="Wingdings" panose="05000000000000000000" pitchFamily="2" charset="2"/>
              <a:buChar char="ü"/>
            </a:pPr>
            <a:r>
              <a:rPr lang="es-CO" sz="2800" noProof="0">
                <a:solidFill>
                  <a:srgbClr val="000000"/>
                </a:solidFill>
              </a:rPr>
              <a:t>La Institución Educativa Braulio González de  Yopal  presenta su informe de gestión del primer semestre de 2025, destacando la importancia de la rendición de cuentas a la ciudadanía.</a:t>
            </a:r>
            <a:endParaRPr lang="es-CO" sz="2800" noProof="0"/>
          </a:p>
          <a:p>
            <a:pPr marL="457200" indent="-457200" algn="just" defTabSz="895350">
              <a:buFont typeface="Wingdings" panose="05000000000000000000" pitchFamily="2" charset="2"/>
              <a:buChar char="ü"/>
            </a:pPr>
            <a:r>
              <a:rPr lang="es-CO" sz="2800" noProof="0">
                <a:solidFill>
                  <a:srgbClr val="000000"/>
                </a:solidFill>
              </a:rPr>
              <a:t>El informe resalta el impacto positivo en la comunidad y la formación integral de los estudiantes</a:t>
            </a:r>
            <a:r>
              <a:rPr lang="es-CO" sz="2400" noProof="0">
                <a:solidFill>
                  <a:srgbClr val="000000"/>
                </a:solidFill>
              </a:rPr>
              <a:t>.</a:t>
            </a:r>
          </a:p>
          <a:p>
            <a:pPr marL="457200" indent="-457200" algn="just" defTabSz="895350">
              <a:buFont typeface="Wingdings" panose="05000000000000000000" pitchFamily="2" charset="2"/>
              <a:buChar char="ü"/>
            </a:pPr>
            <a:r>
              <a:rPr lang="es-CO" sz="2800" noProof="0">
                <a:solidFill>
                  <a:srgbClr val="000000"/>
                </a:solidFill>
              </a:rPr>
              <a:t>La institución enfatiza la transparencia, el desarrollo sostenible y el compromiso con la educación como derechos fundamentales</a:t>
            </a:r>
            <a:endParaRPr lang="es-CO" sz="2800" noProof="0"/>
          </a:p>
          <a:p>
            <a:endParaRPr lang="es-CO" sz="1000" noProof="0"/>
          </a:p>
          <a:p>
            <a:endParaRPr lang="es-CO" sz="1000" noProof="0"/>
          </a:p>
        </p:txBody>
      </p:sp>
      <p:sp>
        <p:nvSpPr>
          <p:cNvPr id="4" name="Footer Placeholder 3">
            <a:extLst>
              <a:ext uri="{FF2B5EF4-FFF2-40B4-BE49-F238E27FC236}">
                <a16:creationId xmlns:a16="http://schemas.microsoft.com/office/drawing/2014/main" id="{0A01EC1F-42C9-66C4-9D49-F6AF79D5BE91}"/>
              </a:ext>
            </a:extLst>
          </p:cNvPr>
          <p:cNvSpPr>
            <a:spLocks noGrp="1"/>
          </p:cNvSpPr>
          <p:nvPr>
            <p:ph type="ftr" sz="quarter" idx="52"/>
          </p:nvPr>
        </p:nvSpPr>
        <p:spPr>
          <a:xfrm>
            <a:off x="484632" y="6403535"/>
            <a:ext cx="4114800" cy="365125"/>
          </a:xfrm>
        </p:spPr>
        <p:txBody>
          <a:bodyPr/>
          <a:lstStyle/>
          <a:p>
            <a:r>
              <a:rPr lang="es-CO" noProof="0">
                <a:solidFill>
                  <a:srgbClr val="08290D"/>
                </a:solidFill>
              </a:rPr>
              <a:t>RENDICIÓN DE CUENTAS 1°. SEMESTRE 2025</a:t>
            </a:r>
          </a:p>
        </p:txBody>
      </p:sp>
      <p:pic>
        <p:nvPicPr>
          <p:cNvPr id="12" name="Picture Placeholder 11">
            <a:extLst>
              <a:ext uri="{FF2B5EF4-FFF2-40B4-BE49-F238E27FC236}">
                <a16:creationId xmlns:a16="http://schemas.microsoft.com/office/drawing/2014/main" id="{8C4B5C6A-45B4-1976-622A-4CEB4E3211BC}"/>
              </a:ext>
            </a:extLst>
          </p:cNvPr>
          <p:cNvPicPr>
            <a:picLocks noGrp="1" noChangeAspect="1"/>
          </p:cNvPicPr>
          <p:nvPr>
            <p:ph type="pic" sz="quarter" idx="51"/>
          </p:nvPr>
        </p:nvPicPr>
        <p:blipFill rotWithShape="1">
          <a:blip r:embed="rId3"/>
          <a:srcRect/>
          <a:stretch/>
        </p:blipFill>
        <p:spPr>
          <a:xfrm>
            <a:off x="7805492" y="1538073"/>
            <a:ext cx="3975386" cy="3790808"/>
          </a:xfrm>
        </p:spPr>
      </p:pic>
      <p:sp>
        <p:nvSpPr>
          <p:cNvPr id="6" name="Freeform: Shape 5">
            <a:extLst>
              <a:ext uri="{FF2B5EF4-FFF2-40B4-BE49-F238E27FC236}">
                <a16:creationId xmlns:a16="http://schemas.microsoft.com/office/drawing/2014/main" id="{D91FB993-29E1-3DBD-8335-7970016F8DE7}"/>
              </a:ext>
              <a:ext uri="{C183D7F6-B498-43B3-948B-1728B52AA6E4}">
                <adec:decorative xmlns:adec="http://schemas.microsoft.com/office/drawing/2017/decorative" val="1"/>
              </a:ext>
            </a:extLst>
          </p:cNvPr>
          <p:cNvSpPr/>
          <p:nvPr/>
        </p:nvSpPr>
        <p:spPr>
          <a:xfrm>
            <a:off x="7809480" y="4009235"/>
            <a:ext cx="1633172" cy="190784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C95B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7D952"/>
              </a:solidFill>
              <a:effectLst/>
              <a:uLnTx/>
              <a:uFillTx/>
              <a:latin typeface="Posterama Text SemiBold"/>
              <a:ea typeface="+mn-ea"/>
              <a:cs typeface="+mn-cs"/>
            </a:endParaRPr>
          </a:p>
        </p:txBody>
      </p:sp>
      <p:sp>
        <p:nvSpPr>
          <p:cNvPr id="7" name="Slide Number Placeholder 6">
            <a:extLst>
              <a:ext uri="{FF2B5EF4-FFF2-40B4-BE49-F238E27FC236}">
                <a16:creationId xmlns:a16="http://schemas.microsoft.com/office/drawing/2014/main" id="{7D6767F8-4670-E83D-85F4-1446B8B9D466}"/>
              </a:ext>
            </a:extLst>
          </p:cNvPr>
          <p:cNvSpPr>
            <a:spLocks noGrp="1"/>
          </p:cNvSpPr>
          <p:nvPr>
            <p:ph type="sldNum" sz="quarter" idx="53"/>
          </p:nvPr>
        </p:nvSpPr>
        <p:spPr>
          <a:xfrm>
            <a:off x="11272323" y="6325382"/>
            <a:ext cx="458592" cy="365125"/>
          </a:xfrm>
        </p:spPr>
        <p:txBody>
          <a:bodyPr/>
          <a:lstStyle/>
          <a:p>
            <a:fld id="{47FEACEE-25B4-4A2D-B147-27296E36371D}" type="slidenum">
              <a:rPr lang="es-CO" noProof="0" smtClean="0"/>
              <a:pPr/>
              <a:t>3</a:t>
            </a:fld>
            <a:endParaRPr lang="es-CO" noProof="0"/>
          </a:p>
        </p:txBody>
      </p:sp>
      <p:pic>
        <p:nvPicPr>
          <p:cNvPr id="3" name="Imagen 2">
            <a:extLst>
              <a:ext uri="{FF2B5EF4-FFF2-40B4-BE49-F238E27FC236}">
                <a16:creationId xmlns:a16="http://schemas.microsoft.com/office/drawing/2014/main" id="{6D32B3B0-F9E3-03C8-2303-009D23FC3D10}"/>
              </a:ext>
            </a:extLst>
          </p:cNvPr>
          <p:cNvPicPr>
            <a:picLocks noChangeAspect="1"/>
          </p:cNvPicPr>
          <p:nvPr/>
        </p:nvPicPr>
        <p:blipFill>
          <a:blip r:embed="rId4"/>
          <a:stretch>
            <a:fillRect/>
          </a:stretch>
        </p:blipFill>
        <p:spPr>
          <a:xfrm>
            <a:off x="3794" y="174507"/>
            <a:ext cx="848546" cy="743590"/>
          </a:xfrm>
          <a:prstGeom prst="rect">
            <a:avLst/>
          </a:prstGeom>
        </p:spPr>
      </p:pic>
    </p:spTree>
    <p:extLst>
      <p:ext uri="{BB962C8B-B14F-4D97-AF65-F5344CB8AC3E}">
        <p14:creationId xmlns:p14="http://schemas.microsoft.com/office/powerpoint/2010/main" val="77554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C9BD4-5D6D-D177-7528-A05C31C0DFBA}"/>
            </a:ext>
          </a:extLst>
        </p:cNvPr>
        <p:cNvGrpSpPr/>
        <p:nvPr/>
      </p:nvGrpSpPr>
      <p:grpSpPr>
        <a:xfrm>
          <a:off x="0" y="0"/>
          <a:ext cx="0" cy="0"/>
          <a:chOff x="0" y="0"/>
          <a:chExt cx="0" cy="0"/>
        </a:xfrm>
      </p:grpSpPr>
      <p:sp>
        <p:nvSpPr>
          <p:cNvPr id="27" name="Marcador de pie de página 26">
            <a:extLst>
              <a:ext uri="{FF2B5EF4-FFF2-40B4-BE49-F238E27FC236}">
                <a16:creationId xmlns:a16="http://schemas.microsoft.com/office/drawing/2014/main" id="{473B9D08-4688-CF0A-CA97-738BC050AAE2}"/>
              </a:ext>
            </a:extLst>
          </p:cNvPr>
          <p:cNvSpPr>
            <a:spLocks noGrp="1"/>
          </p:cNvSpPr>
          <p:nvPr>
            <p:ph type="ftr" sz="quarter" idx="76"/>
          </p:nvPr>
        </p:nvSpPr>
        <p:spPr>
          <a:xfrm>
            <a:off x="416247" y="6491459"/>
            <a:ext cx="4114800" cy="365125"/>
          </a:xfrm>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7958D89C-AA6C-5525-37DD-A50073AF412C}"/>
              </a:ext>
            </a:extLst>
          </p:cNvPr>
          <p:cNvSpPr>
            <a:spLocks noGrp="1"/>
          </p:cNvSpPr>
          <p:nvPr>
            <p:ph type="sldNum" sz="quarter" idx="77"/>
          </p:nvPr>
        </p:nvSpPr>
        <p:spPr>
          <a:xfrm>
            <a:off x="11632104" y="6491458"/>
            <a:ext cx="458592" cy="365125"/>
          </a:xfrm>
        </p:spPr>
        <p:txBody>
          <a:bodyPr/>
          <a:lstStyle/>
          <a:p>
            <a:fld id="{47FEACEE-25B4-4A2D-B147-27296E36371D}" type="slidenum">
              <a:rPr lang="es-CO" noProof="0" smtClean="0"/>
              <a:pPr/>
              <a:t>30</a:t>
            </a:fld>
            <a:endParaRPr lang="es-CO" noProof="0"/>
          </a:p>
        </p:txBody>
      </p:sp>
      <p:graphicFrame>
        <p:nvGraphicFramePr>
          <p:cNvPr id="29" name="Tabla 28">
            <a:extLst>
              <a:ext uri="{FF2B5EF4-FFF2-40B4-BE49-F238E27FC236}">
                <a16:creationId xmlns:a16="http://schemas.microsoft.com/office/drawing/2014/main" id="{1F83A544-0AA3-ED59-F942-C07EC36432DE}"/>
              </a:ext>
            </a:extLst>
          </p:cNvPr>
          <p:cNvGraphicFramePr>
            <a:graphicFrameLocks noGrp="1"/>
          </p:cNvGraphicFramePr>
          <p:nvPr>
            <p:extLst>
              <p:ext uri="{D42A27DB-BD31-4B8C-83A1-F6EECF244321}">
                <p14:modId xmlns:p14="http://schemas.microsoft.com/office/powerpoint/2010/main" val="3758963214"/>
              </p:ext>
            </p:extLst>
          </p:nvPr>
        </p:nvGraphicFramePr>
        <p:xfrm>
          <a:off x="190888" y="88551"/>
          <a:ext cx="11823053" cy="6444784"/>
        </p:xfrm>
        <a:graphic>
          <a:graphicData uri="http://schemas.openxmlformats.org/drawingml/2006/table">
            <a:tbl>
              <a:tblPr firstRow="1" bandRow="1">
                <a:tableStyleId>{5C22544A-7EE6-4342-B048-85BDC9FD1C3A}</a:tableStyleId>
              </a:tblPr>
              <a:tblGrid>
                <a:gridCol w="2302766">
                  <a:extLst>
                    <a:ext uri="{9D8B030D-6E8A-4147-A177-3AD203B41FA5}">
                      <a16:colId xmlns:a16="http://schemas.microsoft.com/office/drawing/2014/main" val="1627952153"/>
                    </a:ext>
                  </a:extLst>
                </a:gridCol>
                <a:gridCol w="3682999">
                  <a:extLst>
                    <a:ext uri="{9D8B030D-6E8A-4147-A177-3AD203B41FA5}">
                      <a16:colId xmlns:a16="http://schemas.microsoft.com/office/drawing/2014/main" val="5482507"/>
                    </a:ext>
                  </a:extLst>
                </a:gridCol>
                <a:gridCol w="5280378">
                  <a:extLst>
                    <a:ext uri="{9D8B030D-6E8A-4147-A177-3AD203B41FA5}">
                      <a16:colId xmlns:a16="http://schemas.microsoft.com/office/drawing/2014/main" val="1268907051"/>
                    </a:ext>
                  </a:extLst>
                </a:gridCol>
                <a:gridCol w="556910">
                  <a:extLst>
                    <a:ext uri="{9D8B030D-6E8A-4147-A177-3AD203B41FA5}">
                      <a16:colId xmlns:a16="http://schemas.microsoft.com/office/drawing/2014/main" val="2984826529"/>
                    </a:ext>
                  </a:extLst>
                </a:gridCol>
              </a:tblGrid>
              <a:tr h="549144">
                <a:tc gridSpan="4">
                  <a:txBody>
                    <a:bodyPr/>
                    <a:lstStyle/>
                    <a:p>
                      <a:pPr algn="ctr"/>
                      <a:r>
                        <a:rPr lang="es-CO" sz="2000" noProof="0">
                          <a:solidFill>
                            <a:schemeClr val="bg1"/>
                          </a:solidFill>
                          <a:latin typeface="Comic Sans MS"/>
                        </a:rPr>
                        <a:t>RECURSOS PROPIOS EJECUTADOS DURANTE EL 1er. SEMESTRE DE 2025</a:t>
                      </a:r>
                    </a:p>
                  </a:txBody>
                  <a:tcPr anchor="ctr">
                    <a:solidFill>
                      <a:srgbClr val="104A4A"/>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18747049"/>
                  </a:ext>
                </a:extLst>
              </a:tr>
              <a:tr h="507700">
                <a:tc>
                  <a:txBody>
                    <a:bodyPr/>
                    <a:lstStyle/>
                    <a:p>
                      <a:pPr algn="ctr"/>
                      <a:r>
                        <a:rPr lang="es-CO" b="1" noProof="0">
                          <a:solidFill>
                            <a:srgbClr val="002060"/>
                          </a:solidFill>
                        </a:rPr>
                        <a:t>CONTRATO No.</a:t>
                      </a:r>
                    </a:p>
                  </a:txBody>
                  <a:tcPr anchor="ctr">
                    <a:solidFill>
                      <a:srgbClr val="E6F7E7"/>
                    </a:solidFill>
                  </a:tcPr>
                </a:tc>
                <a:tc>
                  <a:txBody>
                    <a:bodyPr/>
                    <a:lstStyle/>
                    <a:p>
                      <a:pPr lvl="0" algn="ctr">
                        <a:buNone/>
                      </a:pPr>
                      <a:r>
                        <a:rPr lang="es-CO" b="1" noProof="0">
                          <a:solidFill>
                            <a:srgbClr val="002060"/>
                          </a:solidFill>
                        </a:rPr>
                        <a:t>OBJETO</a:t>
                      </a:r>
                    </a:p>
                  </a:txBody>
                  <a:tcPr anchor="ctr">
                    <a:solidFill>
                      <a:schemeClr val="accent4">
                        <a:lumMod val="60000"/>
                        <a:lumOff val="40000"/>
                      </a:schemeClr>
                    </a:solidFill>
                  </a:tcPr>
                </a:tc>
                <a:tc>
                  <a:txBody>
                    <a:bodyPr/>
                    <a:lstStyle/>
                    <a:p>
                      <a:pPr lvl="0" algn="ctr">
                        <a:buNone/>
                      </a:pPr>
                      <a:r>
                        <a:rPr lang="es-CO" b="1" noProof="0"/>
                        <a:t>EVIDENCIAS FOTOGRÁFICAS</a:t>
                      </a:r>
                      <a:endParaRPr lang="es-CO" noProof="0"/>
                    </a:p>
                  </a:txBody>
                  <a:tcPr anchor="ctr">
                    <a:solidFill>
                      <a:srgbClr val="92D050"/>
                    </a:solidFill>
                  </a:tcPr>
                </a:tc>
                <a:tc>
                  <a:txBody>
                    <a:bodyPr/>
                    <a:lstStyle/>
                    <a:p>
                      <a:pPr algn="ctr"/>
                      <a:r>
                        <a:rPr lang="es-CO" sz="1400" b="1" kern="1200" noProof="0">
                          <a:solidFill>
                            <a:srgbClr val="002060"/>
                          </a:solidFill>
                          <a:latin typeface="+mn-lt"/>
                          <a:ea typeface="+mn-ea"/>
                          <a:cs typeface="+mn-cs"/>
                        </a:rPr>
                        <a:t>ESTADO</a:t>
                      </a:r>
                      <a:endParaRPr lang="es-CO" sz="1400" b="1" noProof="0">
                        <a:solidFill>
                          <a:schemeClr val="accent6"/>
                        </a:solidFill>
                      </a:endParaRPr>
                    </a:p>
                  </a:txBody>
                  <a:tcPr anchor="ctr">
                    <a:solidFill>
                      <a:srgbClr val="D9FADC"/>
                    </a:solidFill>
                  </a:tcPr>
                </a:tc>
                <a:extLst>
                  <a:ext uri="{0D108BD9-81ED-4DB2-BD59-A6C34878D82A}">
                    <a16:rowId xmlns:a16="http://schemas.microsoft.com/office/drawing/2014/main" val="2021470875"/>
                  </a:ext>
                </a:extLst>
              </a:tr>
              <a:tr h="1046484">
                <a:tc rowSpan="2">
                  <a:txBody>
                    <a:bodyPr/>
                    <a:lstStyle/>
                    <a:p>
                      <a:pPr lvl="0" algn="ctr">
                        <a:buNone/>
                      </a:pPr>
                      <a:r>
                        <a:rPr lang="es-CO" sz="4000" b="1" i="0" u="none" strike="noStrike" noProof="0">
                          <a:solidFill>
                            <a:schemeClr val="bg1"/>
                          </a:solidFill>
                          <a:latin typeface="Comic Sans MS"/>
                        </a:rPr>
                        <a:t>  001 </a:t>
                      </a:r>
                      <a:endParaRPr lang="es-CO" sz="4000" b="0" i="0" u="none" strike="noStrike" noProof="0">
                        <a:solidFill>
                          <a:schemeClr val="bg1"/>
                        </a:solidFill>
                        <a:latin typeface="Comic Sans MS"/>
                      </a:endParaRPr>
                    </a:p>
                    <a:p>
                      <a:pPr lvl="0" algn="ctr">
                        <a:buNone/>
                      </a:pPr>
                      <a:r>
                        <a:rPr lang="es-CO" sz="1800" b="1" i="0" u="none" strike="noStrike" noProof="0">
                          <a:solidFill>
                            <a:schemeClr val="bg1"/>
                          </a:solidFill>
                          <a:latin typeface="Comic Sans MS"/>
                        </a:rPr>
                        <a:t>  14/03/2025   </a:t>
                      </a:r>
                    </a:p>
                    <a:p>
                      <a:pPr lvl="0">
                        <a:buNone/>
                      </a:pPr>
                      <a:r>
                        <a:rPr lang="es-CO" sz="1800" b="1" i="0" u="none" strike="noStrike" noProof="0">
                          <a:solidFill>
                            <a:schemeClr val="bg1"/>
                          </a:solidFill>
                          <a:latin typeface="Comic Sans MS"/>
                        </a:rPr>
                        <a:t>           </a:t>
                      </a:r>
                    </a:p>
                    <a:p>
                      <a:pPr lvl="0">
                        <a:buNone/>
                      </a:pPr>
                      <a:endParaRPr lang="es-CO" sz="2000" b="1" i="0" u="none" strike="noStrike" noProof="0">
                        <a:solidFill>
                          <a:schemeClr val="bg1"/>
                        </a:solidFill>
                        <a:latin typeface="Comic Sans MS"/>
                      </a:endParaRPr>
                    </a:p>
                    <a:p>
                      <a:pPr lvl="0" algn="ctr">
                        <a:buNone/>
                      </a:pPr>
                      <a:r>
                        <a:rPr lang="es-CO" sz="2400" b="1" i="0" u="none" strike="noStrike" noProof="0">
                          <a:solidFill>
                            <a:schemeClr val="bg1"/>
                          </a:solidFill>
                          <a:latin typeface="Comic Sans MS"/>
                        </a:rPr>
                        <a:t>  </a:t>
                      </a:r>
                      <a:r>
                        <a:rPr lang="es-CO" sz="1800" b="1" i="0" u="none" strike="noStrike" noProof="0">
                          <a:solidFill>
                            <a:schemeClr val="bg1"/>
                          </a:solidFill>
                          <a:latin typeface="Comic Sans MS"/>
                        </a:rPr>
                        <a:t>VR. CONTRATADO</a:t>
                      </a:r>
                      <a:endParaRPr lang="es-CO" sz="2400" b="1" i="0" u="none" strike="noStrike" noProof="0">
                        <a:solidFill>
                          <a:schemeClr val="bg1"/>
                        </a:solidFill>
                        <a:latin typeface="Comic Sans MS"/>
                      </a:endParaRPr>
                    </a:p>
                    <a:p>
                      <a:pPr lvl="0">
                        <a:buNone/>
                      </a:pPr>
                      <a:r>
                        <a:rPr lang="es-CO" sz="2800" b="1" i="0" u="none" strike="noStrike" noProof="0">
                          <a:solidFill>
                            <a:schemeClr val="bg1"/>
                          </a:solidFill>
                          <a:latin typeface="Comic Sans MS"/>
                        </a:rPr>
                        <a:t>   </a:t>
                      </a:r>
                      <a:r>
                        <a:rPr lang="es-CO" sz="2800" b="1" i="0" u="none" strike="noStrike" noProof="0">
                          <a:solidFill>
                            <a:schemeClr val="tx2"/>
                          </a:solidFill>
                          <a:highlight>
                            <a:srgbClr val="00FFFF"/>
                          </a:highlight>
                          <a:latin typeface="Comic Sans MS"/>
                        </a:rPr>
                        <a:t>$9.803.960</a:t>
                      </a:r>
                    </a:p>
                  </a:txBody>
                  <a:tcPr anchor="ctr">
                    <a:solidFill>
                      <a:srgbClr val="154F2F"/>
                    </a:solidFill>
                  </a:tcPr>
                </a:tc>
                <a:tc>
                  <a:txBody>
                    <a:bodyPr/>
                    <a:lstStyle/>
                    <a:p>
                      <a:pPr lvl="0" algn="ctr">
                        <a:lnSpc>
                          <a:spcPct val="100000"/>
                        </a:lnSpc>
                        <a:spcBef>
                          <a:spcPts val="0"/>
                        </a:spcBef>
                        <a:spcAft>
                          <a:spcPts val="0"/>
                        </a:spcAft>
                        <a:buNone/>
                      </a:pPr>
                      <a:r>
                        <a:rPr lang="es-CO" sz="1800" b="1" i="0" u="none" strike="noStrike" noProof="0">
                          <a:solidFill>
                            <a:schemeClr val="accent6"/>
                          </a:solidFill>
                          <a:latin typeface="Comic Sans MS"/>
                        </a:rPr>
                        <a:t>Mantenimiento de redes eléctricas y obras menores de infraestructura </a:t>
                      </a:r>
                    </a:p>
                  </a:txBody>
                  <a:tcPr anchor="ctr">
                    <a:solidFill>
                      <a:srgbClr val="D9FADC"/>
                    </a:solidFill>
                  </a:tcPr>
                </a:tc>
                <a:tc rowSpan="2">
                  <a:txBody>
                    <a:bodyPr/>
                    <a:lstStyle/>
                    <a:p>
                      <a:endParaRPr lang="es-CO" noProof="0"/>
                    </a:p>
                  </a:txBody>
                  <a:tcPr anchor="ctr">
                    <a:solidFill>
                      <a:srgbClr val="D9FADC"/>
                    </a:solidFill>
                  </a:tcPr>
                </a:tc>
                <a:tc rowSpan="2">
                  <a:txBody>
                    <a:bodyPr/>
                    <a:lstStyle/>
                    <a:p>
                      <a:pPr algn="ctr"/>
                      <a:r>
                        <a:rPr lang="es-CO" sz="2400" b="1" noProof="0">
                          <a:solidFill>
                            <a:schemeClr val="bg1"/>
                          </a:solidFill>
                          <a:latin typeface="Comic Sans MS"/>
                        </a:rPr>
                        <a:t>EJECUTADO</a:t>
                      </a:r>
                    </a:p>
                  </a:txBody>
                  <a:tcPr vert="vert270" anchor="ctr">
                    <a:solidFill>
                      <a:srgbClr val="154F2F"/>
                    </a:solidFill>
                  </a:tcPr>
                </a:tc>
                <a:extLst>
                  <a:ext uri="{0D108BD9-81ED-4DB2-BD59-A6C34878D82A}">
                    <a16:rowId xmlns:a16="http://schemas.microsoft.com/office/drawing/2014/main" val="1922263981"/>
                  </a:ext>
                </a:extLst>
              </a:tr>
              <a:tr h="4330996">
                <a:tc vMerge="1">
                  <a:txBody>
                    <a:bodyPr/>
                    <a:lstStyle/>
                    <a:p>
                      <a:pPr lvl="0" algn="ctr">
                        <a:buNone/>
                      </a:pPr>
                      <a:endParaRPr lang="es-MX"/>
                    </a:p>
                  </a:txBody>
                  <a:tcPr anchor="ctr"/>
                </a:tc>
                <a:tc>
                  <a:txBody>
                    <a:bodyPr/>
                    <a:lstStyle/>
                    <a:p>
                      <a:pPr lvl="0" algn="ctr">
                        <a:buNone/>
                      </a:pPr>
                      <a:r>
                        <a:rPr lang="es-CO" sz="2400" b="1" noProof="0" dirty="0">
                          <a:solidFill>
                            <a:schemeClr val="bg1"/>
                          </a:solidFill>
                          <a:highlight>
                            <a:srgbClr val="000000"/>
                          </a:highlight>
                        </a:rPr>
                        <a:t>Sede Centro</a:t>
                      </a:r>
                      <a:r>
                        <a:rPr lang="es-CO" sz="2400" b="1" noProof="0" dirty="0">
                          <a:solidFill>
                            <a:schemeClr val="accent6"/>
                          </a:solidFill>
                          <a:highlight>
                            <a:srgbClr val="000000"/>
                          </a:highlight>
                        </a:rPr>
                        <a:t>: </a:t>
                      </a:r>
                    </a:p>
                    <a:p>
                      <a:pPr marL="285750" lvl="0" indent="-285750" algn="l">
                        <a:buFont typeface="Wingdings" panose="05000000000000000000" pitchFamily="2" charset="2"/>
                        <a:buChar char="§"/>
                      </a:pPr>
                      <a:r>
                        <a:rPr lang="es-CO" sz="1800" b="1" noProof="0" dirty="0">
                          <a:solidFill>
                            <a:schemeClr val="accent6"/>
                          </a:solidFill>
                        </a:rPr>
                        <a:t>Suministro, e instalación cable eléctrico No. 04 y No. 12</a:t>
                      </a:r>
                    </a:p>
                    <a:p>
                      <a:pPr marL="285750" lvl="0" indent="-285750" algn="l">
                        <a:buFont typeface="Wingdings" panose="05000000000000000000" pitchFamily="2" charset="2"/>
                        <a:buChar char="§"/>
                      </a:pPr>
                      <a:r>
                        <a:rPr lang="es-CO" sz="1800" b="1" noProof="0" dirty="0">
                          <a:solidFill>
                            <a:schemeClr val="accent6"/>
                          </a:solidFill>
                        </a:rPr>
                        <a:t>Poda de 4 árboles</a:t>
                      </a:r>
                    </a:p>
                    <a:p>
                      <a:pPr marL="285750" lvl="0" indent="-285750" algn="l">
                        <a:buFont typeface="Wingdings" panose="05000000000000000000" pitchFamily="2" charset="2"/>
                        <a:buChar char="§"/>
                      </a:pPr>
                      <a:r>
                        <a:rPr lang="es-CO" sz="1800" b="1" noProof="0" dirty="0">
                          <a:solidFill>
                            <a:schemeClr val="accent6"/>
                          </a:solidFill>
                        </a:rPr>
                        <a:t>Instalación de tableros acrílicos y ventiladores.</a:t>
                      </a:r>
                    </a:p>
                    <a:p>
                      <a:pPr marL="342900" lvl="0" indent="-342900" algn="l">
                        <a:buFont typeface="Wingdings" panose="05000000000000000000" pitchFamily="2" charset="2"/>
                        <a:buChar char="§"/>
                      </a:pPr>
                      <a:r>
                        <a:rPr lang="es-CO" sz="1800" b="1" noProof="0" dirty="0">
                          <a:solidFill>
                            <a:schemeClr val="accent6"/>
                          </a:solidFill>
                        </a:rPr>
                        <a:t>Demolición e instalación baldosa unidad sanitaria docentes, cambio de chapas.</a:t>
                      </a:r>
                    </a:p>
                    <a:p>
                      <a:pPr marL="342900" lvl="0" indent="-342900" algn="l">
                        <a:buFont typeface="Wingdings" panose="05000000000000000000" pitchFamily="2" charset="2"/>
                        <a:buChar char="§"/>
                      </a:pPr>
                      <a:r>
                        <a:rPr lang="es-CO" sz="1800" b="1" noProof="0" dirty="0">
                          <a:solidFill>
                            <a:schemeClr val="accent6"/>
                          </a:solidFill>
                        </a:rPr>
                        <a:t>Control de insectos: Fumigación</a:t>
                      </a:r>
                    </a:p>
                    <a:p>
                      <a:pPr marL="342900" lvl="0" indent="-342900" algn="l">
                        <a:buFont typeface="Wingdings" panose="05000000000000000000" pitchFamily="2" charset="2"/>
                        <a:buChar char="§"/>
                      </a:pPr>
                      <a:r>
                        <a:rPr lang="es-CO" sz="1800" b="1" noProof="0" dirty="0">
                          <a:solidFill>
                            <a:schemeClr val="accent6"/>
                          </a:solidFill>
                        </a:rPr>
                        <a:t>Transporte de mobiliario escolar.</a:t>
                      </a:r>
                    </a:p>
                    <a:p>
                      <a:pPr marL="342900" lvl="0" indent="-342900" algn="l">
                        <a:buFont typeface="Wingdings" panose="05000000000000000000" pitchFamily="2" charset="2"/>
                        <a:buChar char="§"/>
                      </a:pPr>
                      <a:r>
                        <a:rPr lang="es-CO" sz="1800" b="1" noProof="0" dirty="0">
                          <a:solidFill>
                            <a:schemeClr val="accent6"/>
                          </a:solidFill>
                        </a:rPr>
                        <a:t>Revisión y mantenimiento equipos emisora.</a:t>
                      </a:r>
                      <a:endParaRPr lang="es-CO" sz="2400" b="1" kern="1200" noProof="0" dirty="0">
                        <a:solidFill>
                          <a:schemeClr val="accent6"/>
                        </a:solidFill>
                        <a:latin typeface="+mn-lt"/>
                        <a:ea typeface="+mn-ea"/>
                        <a:cs typeface="+mn-cs"/>
                      </a:endParaRPr>
                    </a:p>
                  </a:txBody>
                  <a:tcPr marL="36000" marR="36000" anchor="ctr">
                    <a:solidFill>
                      <a:schemeClr val="accent4">
                        <a:lumMod val="20000"/>
                        <a:lumOff val="80000"/>
                      </a:schemeClr>
                    </a:solidFill>
                  </a:tcPr>
                </a:tc>
                <a:tc vMerge="1">
                  <a:txBody>
                    <a:bodyPr/>
                    <a:lstStyle/>
                    <a:p>
                      <a:endParaRPr lang="es-ES"/>
                    </a:p>
                  </a:txBody>
                  <a:tcPr anchor="ctr"/>
                </a:tc>
                <a:tc vMerge="1">
                  <a:txBody>
                    <a:bodyPr/>
                    <a:lstStyle/>
                    <a:p>
                      <a:endParaRPr lang="es-MX"/>
                    </a:p>
                  </a:txBody>
                  <a:tcPr anchor="ctr"/>
                </a:tc>
                <a:extLst>
                  <a:ext uri="{0D108BD9-81ED-4DB2-BD59-A6C34878D82A}">
                    <a16:rowId xmlns:a16="http://schemas.microsoft.com/office/drawing/2014/main" val="3712144443"/>
                  </a:ext>
                </a:extLst>
              </a:tr>
            </a:tbl>
          </a:graphicData>
        </a:graphic>
      </p:graphicFrame>
      <p:pic>
        <p:nvPicPr>
          <p:cNvPr id="31" name="Imagen 30">
            <a:extLst>
              <a:ext uri="{FF2B5EF4-FFF2-40B4-BE49-F238E27FC236}">
                <a16:creationId xmlns:a16="http://schemas.microsoft.com/office/drawing/2014/main" id="{4B09A7C3-9A98-EC83-93D2-C20A766E521F}"/>
              </a:ext>
            </a:extLst>
          </p:cNvPr>
          <p:cNvPicPr>
            <a:picLocks noChangeAspect="1"/>
          </p:cNvPicPr>
          <p:nvPr/>
        </p:nvPicPr>
        <p:blipFill>
          <a:blip r:embed="rId3"/>
          <a:stretch>
            <a:fillRect/>
          </a:stretch>
        </p:blipFill>
        <p:spPr>
          <a:xfrm>
            <a:off x="189744" y="-1687"/>
            <a:ext cx="778200" cy="750683"/>
          </a:xfrm>
          <a:prstGeom prst="ellipse">
            <a:avLst/>
          </a:prstGeom>
          <a:ln>
            <a:noFill/>
          </a:ln>
          <a:effectLst>
            <a:softEdge rad="112500"/>
          </a:effectLst>
        </p:spPr>
      </p:pic>
      <p:pic>
        <p:nvPicPr>
          <p:cNvPr id="3" name="Imagen 2">
            <a:extLst>
              <a:ext uri="{FF2B5EF4-FFF2-40B4-BE49-F238E27FC236}">
                <a16:creationId xmlns:a16="http://schemas.microsoft.com/office/drawing/2014/main" id="{4D732779-31DD-4C52-3794-A32E5ECACBFA}"/>
              </a:ext>
            </a:extLst>
          </p:cNvPr>
          <p:cNvPicPr>
            <a:picLocks noChangeAspect="1"/>
          </p:cNvPicPr>
          <p:nvPr/>
        </p:nvPicPr>
        <p:blipFill>
          <a:blip r:embed="rId4"/>
          <a:stretch>
            <a:fillRect/>
          </a:stretch>
        </p:blipFill>
        <p:spPr>
          <a:xfrm>
            <a:off x="6321058" y="1175071"/>
            <a:ext cx="1804853" cy="2547299"/>
          </a:xfrm>
          <a:prstGeom prst="rect">
            <a:avLst/>
          </a:prstGeom>
        </p:spPr>
      </p:pic>
      <p:pic>
        <p:nvPicPr>
          <p:cNvPr id="7" name="Imagen 6">
            <a:extLst>
              <a:ext uri="{FF2B5EF4-FFF2-40B4-BE49-F238E27FC236}">
                <a16:creationId xmlns:a16="http://schemas.microsoft.com/office/drawing/2014/main" id="{48E4E0E1-E23C-F755-61F2-89C52691E11C}"/>
              </a:ext>
            </a:extLst>
          </p:cNvPr>
          <p:cNvPicPr>
            <a:picLocks noChangeAspect="1"/>
          </p:cNvPicPr>
          <p:nvPr/>
        </p:nvPicPr>
        <p:blipFill>
          <a:blip r:embed="rId5"/>
          <a:stretch>
            <a:fillRect/>
          </a:stretch>
        </p:blipFill>
        <p:spPr>
          <a:xfrm>
            <a:off x="8135154" y="1133751"/>
            <a:ext cx="1505003" cy="2611458"/>
          </a:xfrm>
          <a:prstGeom prst="rect">
            <a:avLst/>
          </a:prstGeom>
        </p:spPr>
      </p:pic>
      <p:pic>
        <p:nvPicPr>
          <p:cNvPr id="9" name="Imagen 8">
            <a:extLst>
              <a:ext uri="{FF2B5EF4-FFF2-40B4-BE49-F238E27FC236}">
                <a16:creationId xmlns:a16="http://schemas.microsoft.com/office/drawing/2014/main" id="{82896DB3-87F1-49A3-14CD-5E460A4A0E9C}"/>
              </a:ext>
            </a:extLst>
          </p:cNvPr>
          <p:cNvPicPr>
            <a:picLocks noChangeAspect="1"/>
          </p:cNvPicPr>
          <p:nvPr/>
        </p:nvPicPr>
        <p:blipFill>
          <a:blip r:embed="rId6"/>
          <a:stretch>
            <a:fillRect/>
          </a:stretch>
        </p:blipFill>
        <p:spPr>
          <a:xfrm>
            <a:off x="8094161" y="3855728"/>
            <a:ext cx="1725772" cy="2611458"/>
          </a:xfrm>
          <a:prstGeom prst="rect">
            <a:avLst/>
          </a:prstGeom>
        </p:spPr>
      </p:pic>
      <p:pic>
        <p:nvPicPr>
          <p:cNvPr id="11" name="Imagen 10">
            <a:extLst>
              <a:ext uri="{FF2B5EF4-FFF2-40B4-BE49-F238E27FC236}">
                <a16:creationId xmlns:a16="http://schemas.microsoft.com/office/drawing/2014/main" id="{B823C1F3-A458-6C0F-3A8C-D908F9D8A238}"/>
              </a:ext>
            </a:extLst>
          </p:cNvPr>
          <p:cNvPicPr>
            <a:picLocks noChangeAspect="1"/>
          </p:cNvPicPr>
          <p:nvPr/>
        </p:nvPicPr>
        <p:blipFill>
          <a:blip r:embed="rId7"/>
          <a:stretch>
            <a:fillRect/>
          </a:stretch>
        </p:blipFill>
        <p:spPr>
          <a:xfrm>
            <a:off x="9818593" y="3855728"/>
            <a:ext cx="1583548" cy="2633666"/>
          </a:xfrm>
          <a:prstGeom prst="rect">
            <a:avLst/>
          </a:prstGeom>
        </p:spPr>
      </p:pic>
      <p:pic>
        <p:nvPicPr>
          <p:cNvPr id="13" name="Imagen 12">
            <a:extLst>
              <a:ext uri="{FF2B5EF4-FFF2-40B4-BE49-F238E27FC236}">
                <a16:creationId xmlns:a16="http://schemas.microsoft.com/office/drawing/2014/main" id="{2C433AEF-2F07-7C91-243B-6ABCD032F8C0}"/>
              </a:ext>
            </a:extLst>
          </p:cNvPr>
          <p:cNvPicPr>
            <a:picLocks noChangeAspect="1"/>
          </p:cNvPicPr>
          <p:nvPr/>
        </p:nvPicPr>
        <p:blipFill>
          <a:blip r:embed="rId8"/>
          <a:stretch>
            <a:fillRect/>
          </a:stretch>
        </p:blipFill>
        <p:spPr>
          <a:xfrm>
            <a:off x="9640195" y="1176743"/>
            <a:ext cx="1752958" cy="2611458"/>
          </a:xfrm>
          <a:prstGeom prst="rect">
            <a:avLst/>
          </a:prstGeom>
        </p:spPr>
      </p:pic>
      <p:pic>
        <p:nvPicPr>
          <p:cNvPr id="4" name="Imagen 3">
            <a:extLst>
              <a:ext uri="{FF2B5EF4-FFF2-40B4-BE49-F238E27FC236}">
                <a16:creationId xmlns:a16="http://schemas.microsoft.com/office/drawing/2014/main" id="{E57CA7CF-C0EF-1D52-705E-15301451E7ED}"/>
              </a:ext>
            </a:extLst>
          </p:cNvPr>
          <p:cNvPicPr>
            <a:picLocks noChangeAspect="1"/>
          </p:cNvPicPr>
          <p:nvPr/>
        </p:nvPicPr>
        <p:blipFill>
          <a:blip r:embed="rId9"/>
          <a:stretch>
            <a:fillRect/>
          </a:stretch>
        </p:blipFill>
        <p:spPr>
          <a:xfrm>
            <a:off x="6401546" y="3745869"/>
            <a:ext cx="1725772" cy="2680026"/>
          </a:xfrm>
          <a:prstGeom prst="rect">
            <a:avLst/>
          </a:prstGeom>
        </p:spPr>
      </p:pic>
    </p:spTree>
    <p:extLst>
      <p:ext uri="{BB962C8B-B14F-4D97-AF65-F5344CB8AC3E}">
        <p14:creationId xmlns:p14="http://schemas.microsoft.com/office/powerpoint/2010/main" val="417261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6B09A-8C90-A9E6-62A4-9B23B6FC65D3}"/>
            </a:ext>
          </a:extLst>
        </p:cNvPr>
        <p:cNvGrpSpPr/>
        <p:nvPr/>
      </p:nvGrpSpPr>
      <p:grpSpPr>
        <a:xfrm>
          <a:off x="0" y="0"/>
          <a:ext cx="0" cy="0"/>
          <a:chOff x="0" y="0"/>
          <a:chExt cx="0" cy="0"/>
        </a:xfrm>
      </p:grpSpPr>
      <p:sp>
        <p:nvSpPr>
          <p:cNvPr id="27" name="Marcador de pie de página 26">
            <a:extLst>
              <a:ext uri="{FF2B5EF4-FFF2-40B4-BE49-F238E27FC236}">
                <a16:creationId xmlns:a16="http://schemas.microsoft.com/office/drawing/2014/main" id="{7DE924E3-7878-F434-977E-26AA485FA582}"/>
              </a:ext>
            </a:extLst>
          </p:cNvPr>
          <p:cNvSpPr>
            <a:spLocks noGrp="1"/>
          </p:cNvSpPr>
          <p:nvPr>
            <p:ph type="ftr" sz="quarter" idx="76"/>
          </p:nvPr>
        </p:nvSpPr>
        <p:spPr>
          <a:xfrm>
            <a:off x="416247" y="6491459"/>
            <a:ext cx="4114800" cy="365125"/>
          </a:xfrm>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FB14F915-D14C-F1CE-33D5-372BCE9FF286}"/>
              </a:ext>
            </a:extLst>
          </p:cNvPr>
          <p:cNvSpPr>
            <a:spLocks noGrp="1"/>
          </p:cNvSpPr>
          <p:nvPr>
            <p:ph type="sldNum" sz="quarter" idx="77"/>
          </p:nvPr>
        </p:nvSpPr>
        <p:spPr>
          <a:xfrm>
            <a:off x="11632104" y="6491458"/>
            <a:ext cx="458592" cy="365125"/>
          </a:xfrm>
        </p:spPr>
        <p:txBody>
          <a:bodyPr/>
          <a:lstStyle/>
          <a:p>
            <a:fld id="{47FEACEE-25B4-4A2D-B147-27296E36371D}" type="slidenum">
              <a:rPr lang="es-CO" noProof="0" smtClean="0"/>
              <a:pPr/>
              <a:t>31</a:t>
            </a:fld>
            <a:endParaRPr lang="es-CO" noProof="0"/>
          </a:p>
        </p:txBody>
      </p:sp>
      <p:graphicFrame>
        <p:nvGraphicFramePr>
          <p:cNvPr id="29" name="Tabla 28">
            <a:extLst>
              <a:ext uri="{FF2B5EF4-FFF2-40B4-BE49-F238E27FC236}">
                <a16:creationId xmlns:a16="http://schemas.microsoft.com/office/drawing/2014/main" id="{570F7AA3-BB20-B680-3F20-F9FF91045E38}"/>
              </a:ext>
            </a:extLst>
          </p:cNvPr>
          <p:cNvGraphicFramePr>
            <a:graphicFrameLocks noGrp="1"/>
          </p:cNvGraphicFramePr>
          <p:nvPr>
            <p:extLst>
              <p:ext uri="{D42A27DB-BD31-4B8C-83A1-F6EECF244321}">
                <p14:modId xmlns:p14="http://schemas.microsoft.com/office/powerpoint/2010/main" val="4050175127"/>
              </p:ext>
            </p:extLst>
          </p:nvPr>
        </p:nvGraphicFramePr>
        <p:xfrm>
          <a:off x="190888" y="88551"/>
          <a:ext cx="11791315" cy="6402907"/>
        </p:xfrm>
        <a:graphic>
          <a:graphicData uri="http://schemas.openxmlformats.org/drawingml/2006/table">
            <a:tbl>
              <a:tblPr firstRow="1" bandRow="1">
                <a:tableStyleId>{5C22544A-7EE6-4342-B048-85BDC9FD1C3A}</a:tableStyleId>
              </a:tblPr>
              <a:tblGrid>
                <a:gridCol w="2362307">
                  <a:extLst>
                    <a:ext uri="{9D8B030D-6E8A-4147-A177-3AD203B41FA5}">
                      <a16:colId xmlns:a16="http://schemas.microsoft.com/office/drawing/2014/main" val="1627952153"/>
                    </a:ext>
                  </a:extLst>
                </a:gridCol>
                <a:gridCol w="4001984">
                  <a:extLst>
                    <a:ext uri="{9D8B030D-6E8A-4147-A177-3AD203B41FA5}">
                      <a16:colId xmlns:a16="http://schemas.microsoft.com/office/drawing/2014/main" val="5482507"/>
                    </a:ext>
                  </a:extLst>
                </a:gridCol>
                <a:gridCol w="4524499">
                  <a:extLst>
                    <a:ext uri="{9D8B030D-6E8A-4147-A177-3AD203B41FA5}">
                      <a16:colId xmlns:a16="http://schemas.microsoft.com/office/drawing/2014/main" val="1268907051"/>
                    </a:ext>
                  </a:extLst>
                </a:gridCol>
                <a:gridCol w="902525">
                  <a:extLst>
                    <a:ext uri="{9D8B030D-6E8A-4147-A177-3AD203B41FA5}">
                      <a16:colId xmlns:a16="http://schemas.microsoft.com/office/drawing/2014/main" val="2984826529"/>
                    </a:ext>
                  </a:extLst>
                </a:gridCol>
              </a:tblGrid>
              <a:tr h="632092">
                <a:tc gridSpan="4">
                  <a:txBody>
                    <a:bodyPr/>
                    <a:lstStyle/>
                    <a:p>
                      <a:pPr algn="ctr"/>
                      <a:r>
                        <a:rPr lang="es-CO" sz="2000" noProof="0">
                          <a:solidFill>
                            <a:schemeClr val="bg1"/>
                          </a:solidFill>
                          <a:latin typeface="Comic Sans MS"/>
                        </a:rPr>
                        <a:t>RECURSOS PROPIOS EJECUTADOS DURANTE EL 1er. SEMESTRE DE 2025</a:t>
                      </a:r>
                    </a:p>
                  </a:txBody>
                  <a:tcPr anchor="ctr">
                    <a:solidFill>
                      <a:srgbClr val="104A4A"/>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18747049"/>
                  </a:ext>
                </a:extLst>
              </a:tr>
              <a:tr h="436242">
                <a:tc>
                  <a:txBody>
                    <a:bodyPr/>
                    <a:lstStyle/>
                    <a:p>
                      <a:pPr algn="ctr"/>
                      <a:r>
                        <a:rPr lang="es-CO" b="1" noProof="0">
                          <a:solidFill>
                            <a:srgbClr val="002060"/>
                          </a:solidFill>
                        </a:rPr>
                        <a:t>CONTRATO No.</a:t>
                      </a:r>
                    </a:p>
                  </a:txBody>
                  <a:tcPr anchor="ctr">
                    <a:solidFill>
                      <a:srgbClr val="E6F7E7"/>
                    </a:solidFill>
                  </a:tcPr>
                </a:tc>
                <a:tc>
                  <a:txBody>
                    <a:bodyPr/>
                    <a:lstStyle/>
                    <a:p>
                      <a:pPr lvl="0" algn="ctr">
                        <a:buNone/>
                      </a:pPr>
                      <a:r>
                        <a:rPr lang="es-CO" b="1" noProof="0">
                          <a:solidFill>
                            <a:srgbClr val="002060"/>
                          </a:solidFill>
                        </a:rPr>
                        <a:t>OBJETO</a:t>
                      </a:r>
                    </a:p>
                  </a:txBody>
                  <a:tcPr anchor="ctr">
                    <a:solidFill>
                      <a:schemeClr val="accent4">
                        <a:lumMod val="60000"/>
                        <a:lumOff val="40000"/>
                      </a:schemeClr>
                    </a:solidFill>
                  </a:tcPr>
                </a:tc>
                <a:tc>
                  <a:txBody>
                    <a:bodyPr/>
                    <a:lstStyle/>
                    <a:p>
                      <a:pPr lvl="0" algn="ctr">
                        <a:buNone/>
                      </a:pPr>
                      <a:r>
                        <a:rPr lang="es-CO" b="1" noProof="0"/>
                        <a:t>EVIDENCIAS FOTOGRÁFICAS</a:t>
                      </a:r>
                      <a:endParaRPr lang="es-CO" noProof="0"/>
                    </a:p>
                  </a:txBody>
                  <a:tcPr anchor="ctr">
                    <a:solidFill>
                      <a:srgbClr val="92D050"/>
                    </a:solidFill>
                  </a:tcPr>
                </a:tc>
                <a:tc>
                  <a:txBody>
                    <a:bodyPr/>
                    <a:lstStyle/>
                    <a:p>
                      <a:pPr algn="ctr"/>
                      <a:r>
                        <a:rPr lang="es-CO" sz="1400" b="1" kern="1200" noProof="0">
                          <a:solidFill>
                            <a:srgbClr val="002060"/>
                          </a:solidFill>
                          <a:latin typeface="+mn-lt"/>
                          <a:ea typeface="+mn-ea"/>
                          <a:cs typeface="+mn-cs"/>
                        </a:rPr>
                        <a:t>ESTADO</a:t>
                      </a:r>
                      <a:endParaRPr lang="es-CO" sz="1400" b="1" noProof="0">
                        <a:solidFill>
                          <a:schemeClr val="accent6"/>
                        </a:solidFill>
                      </a:endParaRPr>
                    </a:p>
                  </a:txBody>
                  <a:tcPr anchor="ctr">
                    <a:solidFill>
                      <a:srgbClr val="D9FADC"/>
                    </a:solidFill>
                  </a:tcPr>
                </a:tc>
                <a:extLst>
                  <a:ext uri="{0D108BD9-81ED-4DB2-BD59-A6C34878D82A}">
                    <a16:rowId xmlns:a16="http://schemas.microsoft.com/office/drawing/2014/main" val="2021470875"/>
                  </a:ext>
                </a:extLst>
              </a:tr>
              <a:tr h="1209608">
                <a:tc rowSpan="2">
                  <a:txBody>
                    <a:bodyPr/>
                    <a:lstStyle/>
                    <a:p>
                      <a:pPr lvl="0" algn="ctr">
                        <a:buNone/>
                      </a:pPr>
                      <a:r>
                        <a:rPr lang="es-CO" sz="4000" b="1" i="0" u="none" strike="noStrike" noProof="0">
                          <a:solidFill>
                            <a:schemeClr val="bg1"/>
                          </a:solidFill>
                          <a:latin typeface="Comic Sans MS"/>
                        </a:rPr>
                        <a:t>  001 </a:t>
                      </a:r>
                      <a:endParaRPr lang="es-CO" sz="4000" b="0" i="0" u="none" strike="noStrike" noProof="0">
                        <a:solidFill>
                          <a:schemeClr val="bg1"/>
                        </a:solidFill>
                        <a:latin typeface="Comic Sans MS"/>
                      </a:endParaRPr>
                    </a:p>
                    <a:p>
                      <a:pPr lvl="0" algn="ctr">
                        <a:buNone/>
                      </a:pPr>
                      <a:r>
                        <a:rPr lang="es-CO" sz="1800" b="1" i="0" u="none" strike="noStrike" noProof="0">
                          <a:solidFill>
                            <a:schemeClr val="bg1"/>
                          </a:solidFill>
                          <a:latin typeface="Comic Sans MS"/>
                        </a:rPr>
                        <a:t>  14/03/2025   </a:t>
                      </a:r>
                    </a:p>
                    <a:p>
                      <a:pPr lvl="0">
                        <a:buNone/>
                      </a:pPr>
                      <a:r>
                        <a:rPr lang="es-CO" sz="1800" b="1" i="0" u="none" strike="noStrike" noProof="0">
                          <a:solidFill>
                            <a:schemeClr val="bg1"/>
                          </a:solidFill>
                          <a:latin typeface="Comic Sans MS"/>
                        </a:rPr>
                        <a:t>           </a:t>
                      </a:r>
                    </a:p>
                  </a:txBody>
                  <a:tcPr anchor="ctr">
                    <a:solidFill>
                      <a:srgbClr val="154F2F"/>
                    </a:solidFill>
                  </a:tcPr>
                </a:tc>
                <a:tc>
                  <a:txBody>
                    <a:bodyPr/>
                    <a:lstStyle/>
                    <a:p>
                      <a:pPr lvl="0" algn="ctr">
                        <a:lnSpc>
                          <a:spcPct val="100000"/>
                        </a:lnSpc>
                        <a:spcBef>
                          <a:spcPts val="0"/>
                        </a:spcBef>
                        <a:spcAft>
                          <a:spcPts val="0"/>
                        </a:spcAft>
                        <a:buNone/>
                      </a:pPr>
                      <a:r>
                        <a:rPr lang="es-CO" sz="1800" b="1" i="0" u="none" strike="noStrike" noProof="0">
                          <a:solidFill>
                            <a:schemeClr val="accent6"/>
                          </a:solidFill>
                          <a:latin typeface="Comic Sans MS"/>
                        </a:rPr>
                        <a:t>Mantenimiento de redes eléctricas y obras menores de infraestructura </a:t>
                      </a:r>
                    </a:p>
                  </a:txBody>
                  <a:tcPr anchor="ctr">
                    <a:solidFill>
                      <a:srgbClr val="D9FADC"/>
                    </a:solidFill>
                  </a:tcPr>
                </a:tc>
                <a:tc rowSpan="2">
                  <a:txBody>
                    <a:bodyPr/>
                    <a:lstStyle/>
                    <a:p>
                      <a:endParaRPr lang="es-CO" noProof="0"/>
                    </a:p>
                  </a:txBody>
                  <a:tcPr anchor="ctr">
                    <a:solidFill>
                      <a:srgbClr val="D9FADC"/>
                    </a:solidFill>
                  </a:tcPr>
                </a:tc>
                <a:tc rowSpan="2">
                  <a:txBody>
                    <a:bodyPr/>
                    <a:lstStyle/>
                    <a:p>
                      <a:pPr algn="ctr"/>
                      <a:r>
                        <a:rPr lang="es-CO" sz="2000" b="1" noProof="0">
                          <a:solidFill>
                            <a:schemeClr val="bg1"/>
                          </a:solidFill>
                          <a:latin typeface="Comic Sans MS"/>
                        </a:rPr>
                        <a:t>EJECUTADO</a:t>
                      </a:r>
                    </a:p>
                  </a:txBody>
                  <a:tcPr vert="vert270" anchor="ctr">
                    <a:solidFill>
                      <a:srgbClr val="154F2F"/>
                    </a:solidFill>
                  </a:tcPr>
                </a:tc>
                <a:extLst>
                  <a:ext uri="{0D108BD9-81ED-4DB2-BD59-A6C34878D82A}">
                    <a16:rowId xmlns:a16="http://schemas.microsoft.com/office/drawing/2014/main" val="1922263981"/>
                  </a:ext>
                </a:extLst>
              </a:tr>
              <a:tr h="4124965">
                <a:tc vMerge="1">
                  <a:txBody>
                    <a:bodyPr/>
                    <a:lstStyle/>
                    <a:p>
                      <a:pPr lvl="0" algn="ctr">
                        <a:buNone/>
                      </a:pPr>
                      <a:endParaRPr lang="es-MX"/>
                    </a:p>
                  </a:txBody>
                  <a:tcPr anchor="ctr"/>
                </a:tc>
                <a:tc>
                  <a:txBody>
                    <a:bodyPr/>
                    <a:lstStyle/>
                    <a:p>
                      <a:pPr marL="0" lvl="0" indent="0" algn="ctr" defTabSz="914400" rtl="0" eaLnBrk="1" latinLnBrk="0" hangingPunct="1">
                        <a:buFont typeface="Wingdings" panose="05000000000000000000" pitchFamily="2" charset="2"/>
                        <a:buNone/>
                      </a:pPr>
                      <a:r>
                        <a:rPr lang="es-CO" sz="2400" b="1" kern="1200" noProof="0">
                          <a:solidFill>
                            <a:schemeClr val="bg1"/>
                          </a:solidFill>
                          <a:highlight>
                            <a:srgbClr val="000000"/>
                          </a:highlight>
                          <a:latin typeface="+mn-lt"/>
                          <a:ea typeface="+mn-ea"/>
                          <a:cs typeface="+mn-cs"/>
                        </a:rPr>
                        <a:t>Sede Simón Bolívar:</a:t>
                      </a:r>
                    </a:p>
                    <a:p>
                      <a:pPr marL="342900" lvl="0" indent="-342900" algn="l" defTabSz="914400" rtl="0" eaLnBrk="1" latinLnBrk="0" hangingPunct="1">
                        <a:buFont typeface="Arial" panose="020B0604020202020204" pitchFamily="34" charset="0"/>
                        <a:buChar char="•"/>
                      </a:pPr>
                      <a:r>
                        <a:rPr lang="es-CO" sz="2400" b="1" kern="1200" noProof="0">
                          <a:solidFill>
                            <a:schemeClr val="accent6"/>
                          </a:solidFill>
                          <a:latin typeface="+mn-lt"/>
                          <a:ea typeface="+mn-ea"/>
                          <a:cs typeface="+mn-cs"/>
                        </a:rPr>
                        <a:t>Desconexión de cableado y reconexión de acometidas.</a:t>
                      </a:r>
                    </a:p>
                    <a:p>
                      <a:pPr marL="342900" lvl="0" indent="-342900" algn="l" defTabSz="914400" rtl="0" eaLnBrk="1" latinLnBrk="0" hangingPunct="1">
                        <a:buFont typeface="Arial" panose="020B0604020202020204" pitchFamily="34" charset="0"/>
                        <a:buChar char="•"/>
                      </a:pPr>
                      <a:r>
                        <a:rPr lang="es-CO" sz="2400" b="1" kern="1200" noProof="0">
                          <a:solidFill>
                            <a:schemeClr val="accent6"/>
                          </a:solidFill>
                          <a:latin typeface="+mn-lt"/>
                          <a:ea typeface="+mn-ea"/>
                          <a:cs typeface="+mn-cs"/>
                        </a:rPr>
                        <a:t>Suministro e instalación de cable No. 4 AWG</a:t>
                      </a:r>
                    </a:p>
                    <a:p>
                      <a:pPr marL="342900" lvl="0" indent="-342900" algn="l" defTabSz="914400" rtl="0" eaLnBrk="1" latinLnBrk="0" hangingPunct="1">
                        <a:buFont typeface="Arial" panose="020B0604020202020204" pitchFamily="34" charset="0"/>
                        <a:buChar char="•"/>
                      </a:pPr>
                      <a:r>
                        <a:rPr lang="es-CO" sz="2400" b="1" kern="1200" noProof="0">
                          <a:solidFill>
                            <a:schemeClr val="accent6"/>
                          </a:solidFill>
                          <a:latin typeface="+mn-lt"/>
                          <a:ea typeface="+mn-ea"/>
                          <a:cs typeface="+mn-cs"/>
                        </a:rPr>
                        <a:t>Suministro e instalación de rodamientos y cheque electrobomba.</a:t>
                      </a:r>
                    </a:p>
                    <a:p>
                      <a:pPr marL="342900" lvl="0" indent="-342900" algn="l" defTabSz="914400" rtl="0" eaLnBrk="1" latinLnBrk="0" hangingPunct="1">
                        <a:buFont typeface="Arial" panose="020B0604020202020204" pitchFamily="34" charset="0"/>
                        <a:buChar char="•"/>
                      </a:pPr>
                      <a:r>
                        <a:rPr lang="es-CO" sz="2400" b="1" kern="1200" noProof="0">
                          <a:solidFill>
                            <a:schemeClr val="accent6"/>
                          </a:solidFill>
                          <a:latin typeface="+mn-lt"/>
                          <a:ea typeface="+mn-ea"/>
                          <a:cs typeface="+mn-cs"/>
                        </a:rPr>
                        <a:t>Instalación de aire acondicionado</a:t>
                      </a:r>
                    </a:p>
                  </a:txBody>
                  <a:tcPr marL="36000" marR="36000" anchor="ctr">
                    <a:solidFill>
                      <a:schemeClr val="accent4">
                        <a:lumMod val="20000"/>
                        <a:lumOff val="80000"/>
                      </a:schemeClr>
                    </a:solidFill>
                  </a:tcPr>
                </a:tc>
                <a:tc vMerge="1">
                  <a:txBody>
                    <a:bodyPr/>
                    <a:lstStyle/>
                    <a:p>
                      <a:endParaRPr lang="es-ES"/>
                    </a:p>
                  </a:txBody>
                  <a:tcPr anchor="ctr"/>
                </a:tc>
                <a:tc vMerge="1">
                  <a:txBody>
                    <a:bodyPr/>
                    <a:lstStyle/>
                    <a:p>
                      <a:endParaRPr lang="es-MX"/>
                    </a:p>
                  </a:txBody>
                  <a:tcPr anchor="ctr"/>
                </a:tc>
                <a:extLst>
                  <a:ext uri="{0D108BD9-81ED-4DB2-BD59-A6C34878D82A}">
                    <a16:rowId xmlns:a16="http://schemas.microsoft.com/office/drawing/2014/main" val="3712144443"/>
                  </a:ext>
                </a:extLst>
              </a:tr>
            </a:tbl>
          </a:graphicData>
        </a:graphic>
      </p:graphicFrame>
      <p:pic>
        <p:nvPicPr>
          <p:cNvPr id="31" name="Imagen 30">
            <a:extLst>
              <a:ext uri="{FF2B5EF4-FFF2-40B4-BE49-F238E27FC236}">
                <a16:creationId xmlns:a16="http://schemas.microsoft.com/office/drawing/2014/main" id="{8DC3F029-CF1E-EF0F-6E01-66952E8B5C07}"/>
              </a:ext>
            </a:extLst>
          </p:cNvPr>
          <p:cNvPicPr>
            <a:picLocks noChangeAspect="1"/>
          </p:cNvPicPr>
          <p:nvPr/>
        </p:nvPicPr>
        <p:blipFill>
          <a:blip r:embed="rId3"/>
          <a:stretch>
            <a:fillRect/>
          </a:stretch>
        </p:blipFill>
        <p:spPr>
          <a:xfrm>
            <a:off x="209797" y="88550"/>
            <a:ext cx="778200" cy="750683"/>
          </a:xfrm>
          <a:prstGeom prst="ellipse">
            <a:avLst/>
          </a:prstGeom>
          <a:ln>
            <a:noFill/>
          </a:ln>
          <a:effectLst>
            <a:softEdge rad="112500"/>
          </a:effectLst>
        </p:spPr>
      </p:pic>
      <p:pic>
        <p:nvPicPr>
          <p:cNvPr id="15" name="Imagen 14">
            <a:extLst>
              <a:ext uri="{FF2B5EF4-FFF2-40B4-BE49-F238E27FC236}">
                <a16:creationId xmlns:a16="http://schemas.microsoft.com/office/drawing/2014/main" id="{061124B1-3067-DCF9-92EB-2AD70A6543E9}"/>
              </a:ext>
            </a:extLst>
          </p:cNvPr>
          <p:cNvPicPr>
            <a:picLocks noChangeAspect="1"/>
          </p:cNvPicPr>
          <p:nvPr/>
        </p:nvPicPr>
        <p:blipFill>
          <a:blip r:embed="rId4"/>
          <a:stretch>
            <a:fillRect/>
          </a:stretch>
        </p:blipFill>
        <p:spPr>
          <a:xfrm>
            <a:off x="6695213" y="3702052"/>
            <a:ext cx="1433963" cy="2611458"/>
          </a:xfrm>
          <a:prstGeom prst="rect">
            <a:avLst/>
          </a:prstGeom>
        </p:spPr>
      </p:pic>
      <p:pic>
        <p:nvPicPr>
          <p:cNvPr id="17" name="Imagen 16">
            <a:extLst>
              <a:ext uri="{FF2B5EF4-FFF2-40B4-BE49-F238E27FC236}">
                <a16:creationId xmlns:a16="http://schemas.microsoft.com/office/drawing/2014/main" id="{D4BA0774-1FB6-A453-B1EE-1EBB3A0CB89F}"/>
              </a:ext>
            </a:extLst>
          </p:cNvPr>
          <p:cNvPicPr>
            <a:picLocks noChangeAspect="1"/>
          </p:cNvPicPr>
          <p:nvPr/>
        </p:nvPicPr>
        <p:blipFill>
          <a:blip r:embed="rId5"/>
          <a:stretch>
            <a:fillRect/>
          </a:stretch>
        </p:blipFill>
        <p:spPr>
          <a:xfrm>
            <a:off x="8183423" y="3687248"/>
            <a:ext cx="1309413" cy="2626262"/>
          </a:xfrm>
          <a:prstGeom prst="rect">
            <a:avLst/>
          </a:prstGeom>
        </p:spPr>
      </p:pic>
      <p:pic>
        <p:nvPicPr>
          <p:cNvPr id="19" name="Imagen 18">
            <a:extLst>
              <a:ext uri="{FF2B5EF4-FFF2-40B4-BE49-F238E27FC236}">
                <a16:creationId xmlns:a16="http://schemas.microsoft.com/office/drawing/2014/main" id="{B2FB80AE-F952-F4E6-458F-F388FEE369FF}"/>
              </a:ext>
            </a:extLst>
          </p:cNvPr>
          <p:cNvPicPr>
            <a:picLocks noChangeAspect="1"/>
          </p:cNvPicPr>
          <p:nvPr/>
        </p:nvPicPr>
        <p:blipFill>
          <a:blip r:embed="rId6"/>
          <a:stretch>
            <a:fillRect/>
          </a:stretch>
        </p:blipFill>
        <p:spPr>
          <a:xfrm>
            <a:off x="9601329" y="3687248"/>
            <a:ext cx="1370358" cy="2626262"/>
          </a:xfrm>
          <a:prstGeom prst="rect">
            <a:avLst/>
          </a:prstGeom>
        </p:spPr>
      </p:pic>
      <p:pic>
        <p:nvPicPr>
          <p:cNvPr id="4" name="Imagen 3">
            <a:extLst>
              <a:ext uri="{FF2B5EF4-FFF2-40B4-BE49-F238E27FC236}">
                <a16:creationId xmlns:a16="http://schemas.microsoft.com/office/drawing/2014/main" id="{CDD96399-5739-AA4C-BE5A-4792EFA957D6}"/>
              </a:ext>
            </a:extLst>
          </p:cNvPr>
          <p:cNvPicPr>
            <a:picLocks noChangeAspect="1"/>
          </p:cNvPicPr>
          <p:nvPr/>
        </p:nvPicPr>
        <p:blipFill>
          <a:blip r:embed="rId7"/>
          <a:stretch>
            <a:fillRect/>
          </a:stretch>
        </p:blipFill>
        <p:spPr>
          <a:xfrm>
            <a:off x="6695213" y="1288255"/>
            <a:ext cx="4276474" cy="2398991"/>
          </a:xfrm>
          <a:prstGeom prst="rect">
            <a:avLst/>
          </a:prstGeom>
        </p:spPr>
      </p:pic>
    </p:spTree>
    <p:extLst>
      <p:ext uri="{BB962C8B-B14F-4D97-AF65-F5344CB8AC3E}">
        <p14:creationId xmlns:p14="http://schemas.microsoft.com/office/powerpoint/2010/main" val="1526640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57B7D-129A-EF49-F7EC-9449D11AD54F}"/>
            </a:ext>
          </a:extLst>
        </p:cNvPr>
        <p:cNvGrpSpPr/>
        <p:nvPr/>
      </p:nvGrpSpPr>
      <p:grpSpPr>
        <a:xfrm>
          <a:off x="0" y="0"/>
          <a:ext cx="0" cy="0"/>
          <a:chOff x="0" y="0"/>
          <a:chExt cx="0" cy="0"/>
        </a:xfrm>
      </p:grpSpPr>
      <p:sp>
        <p:nvSpPr>
          <p:cNvPr id="27" name="Marcador de pie de página 26">
            <a:extLst>
              <a:ext uri="{FF2B5EF4-FFF2-40B4-BE49-F238E27FC236}">
                <a16:creationId xmlns:a16="http://schemas.microsoft.com/office/drawing/2014/main" id="{2B2FECA6-F19B-2E2F-7B8F-E2652380737A}"/>
              </a:ext>
            </a:extLst>
          </p:cNvPr>
          <p:cNvSpPr>
            <a:spLocks noGrp="1"/>
          </p:cNvSpPr>
          <p:nvPr>
            <p:ph type="ftr" sz="quarter" idx="76"/>
          </p:nvPr>
        </p:nvSpPr>
        <p:spPr>
          <a:xfrm>
            <a:off x="275169" y="6449077"/>
            <a:ext cx="4114800" cy="365125"/>
          </a:xfrm>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3A8A8F44-164C-9C18-DB0D-57145D46BBBE}"/>
              </a:ext>
            </a:extLst>
          </p:cNvPr>
          <p:cNvSpPr>
            <a:spLocks noGrp="1"/>
          </p:cNvSpPr>
          <p:nvPr>
            <p:ph type="sldNum" sz="quarter" idx="77"/>
          </p:nvPr>
        </p:nvSpPr>
        <p:spPr>
          <a:xfrm>
            <a:off x="11458238" y="6325382"/>
            <a:ext cx="458592" cy="365125"/>
          </a:xfrm>
        </p:spPr>
        <p:txBody>
          <a:bodyPr/>
          <a:lstStyle/>
          <a:p>
            <a:fld id="{47FEACEE-25B4-4A2D-B147-27296E36371D}" type="slidenum">
              <a:rPr lang="es-CO" noProof="0" smtClean="0"/>
              <a:pPr/>
              <a:t>32</a:t>
            </a:fld>
            <a:endParaRPr lang="es-CO" noProof="0"/>
          </a:p>
        </p:txBody>
      </p:sp>
      <p:graphicFrame>
        <p:nvGraphicFramePr>
          <p:cNvPr id="29" name="Tabla 28">
            <a:extLst>
              <a:ext uri="{FF2B5EF4-FFF2-40B4-BE49-F238E27FC236}">
                <a16:creationId xmlns:a16="http://schemas.microsoft.com/office/drawing/2014/main" id="{46BA3431-347B-621F-98EC-C847DF60537E}"/>
              </a:ext>
            </a:extLst>
          </p:cNvPr>
          <p:cNvGraphicFramePr>
            <a:graphicFrameLocks noGrp="1"/>
          </p:cNvGraphicFramePr>
          <p:nvPr>
            <p:extLst>
              <p:ext uri="{D42A27DB-BD31-4B8C-83A1-F6EECF244321}">
                <p14:modId xmlns:p14="http://schemas.microsoft.com/office/powerpoint/2010/main" val="3430250517"/>
              </p:ext>
            </p:extLst>
          </p:nvPr>
        </p:nvGraphicFramePr>
        <p:xfrm>
          <a:off x="275169" y="187169"/>
          <a:ext cx="11641661" cy="6261907"/>
        </p:xfrm>
        <a:graphic>
          <a:graphicData uri="http://schemas.openxmlformats.org/drawingml/2006/table">
            <a:tbl>
              <a:tblPr firstRow="1" bandRow="1">
                <a:tableStyleId>{5C22544A-7EE6-4342-B048-85BDC9FD1C3A}</a:tableStyleId>
              </a:tblPr>
              <a:tblGrid>
                <a:gridCol w="1375832">
                  <a:extLst>
                    <a:ext uri="{9D8B030D-6E8A-4147-A177-3AD203B41FA5}">
                      <a16:colId xmlns:a16="http://schemas.microsoft.com/office/drawing/2014/main" val="1627952153"/>
                    </a:ext>
                  </a:extLst>
                </a:gridCol>
                <a:gridCol w="3307081">
                  <a:extLst>
                    <a:ext uri="{9D8B030D-6E8A-4147-A177-3AD203B41FA5}">
                      <a16:colId xmlns:a16="http://schemas.microsoft.com/office/drawing/2014/main" val="5482507"/>
                    </a:ext>
                  </a:extLst>
                </a:gridCol>
                <a:gridCol w="5800962">
                  <a:extLst>
                    <a:ext uri="{9D8B030D-6E8A-4147-A177-3AD203B41FA5}">
                      <a16:colId xmlns:a16="http://schemas.microsoft.com/office/drawing/2014/main" val="1268907051"/>
                    </a:ext>
                  </a:extLst>
                </a:gridCol>
                <a:gridCol w="1157786">
                  <a:extLst>
                    <a:ext uri="{9D8B030D-6E8A-4147-A177-3AD203B41FA5}">
                      <a16:colId xmlns:a16="http://schemas.microsoft.com/office/drawing/2014/main" val="2984826529"/>
                    </a:ext>
                  </a:extLst>
                </a:gridCol>
              </a:tblGrid>
              <a:tr h="927333">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1" i="0" u="none" strike="noStrike" kern="1200" cap="none" spc="0" normalizeH="0" baseline="0" noProof="0">
                          <a:ln>
                            <a:noFill/>
                          </a:ln>
                          <a:solidFill>
                            <a:srgbClr val="FFFFFF"/>
                          </a:solidFill>
                          <a:effectLst/>
                          <a:uLnTx/>
                          <a:uFillTx/>
                          <a:latin typeface="Comic Sans MS"/>
                          <a:ea typeface="+mn-ea"/>
                          <a:cs typeface="+mn-cs"/>
                        </a:rPr>
                        <a:t>RECURSOS PROPIOS EJECUTADOS DURANTE EL 1er. SEMESTRE DE 2025</a:t>
                      </a:r>
                    </a:p>
                  </a:txBody>
                  <a:tcPr anchor="ctr">
                    <a:solidFill>
                      <a:srgbClr val="0E3B05"/>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18747049"/>
                  </a:ext>
                </a:extLst>
              </a:tr>
              <a:tr h="831023">
                <a:tc>
                  <a:txBody>
                    <a:bodyPr/>
                    <a:lstStyle/>
                    <a:p>
                      <a:pPr algn="ctr"/>
                      <a:r>
                        <a:rPr lang="es-CO" b="1" noProof="0"/>
                        <a:t>CONTRATO No.</a:t>
                      </a:r>
                    </a:p>
                  </a:txBody>
                  <a:tcPr anchor="ctr">
                    <a:solidFill>
                      <a:srgbClr val="DBF2C7"/>
                    </a:solidFill>
                  </a:tcPr>
                </a:tc>
                <a:tc>
                  <a:txBody>
                    <a:bodyPr/>
                    <a:lstStyle/>
                    <a:p>
                      <a:pPr lvl="0" algn="ctr">
                        <a:buNone/>
                      </a:pPr>
                      <a:r>
                        <a:rPr lang="es-CO" b="1" noProof="0">
                          <a:solidFill>
                            <a:schemeClr val="bg1"/>
                          </a:solidFill>
                        </a:rPr>
                        <a:t>OBJETO</a:t>
                      </a:r>
                    </a:p>
                  </a:txBody>
                  <a:tcPr anchor="ctr">
                    <a:solidFill>
                      <a:srgbClr val="154F2F"/>
                    </a:solidFill>
                  </a:tcPr>
                </a:tc>
                <a:tc>
                  <a:txBody>
                    <a:bodyPr/>
                    <a:lstStyle/>
                    <a:p>
                      <a:pPr lvl="0" algn="ctr">
                        <a:buNone/>
                      </a:pPr>
                      <a:r>
                        <a:rPr lang="es-CO" b="1" noProof="0"/>
                        <a:t>EVIDENCIAS FOTOGRÁFICAS</a:t>
                      </a:r>
                      <a:endParaRPr lang="es-CO" noProof="0"/>
                    </a:p>
                  </a:txBody>
                  <a:tcPr anchor="ctr">
                    <a:solidFill>
                      <a:schemeClr val="accent4">
                        <a:lumMod val="20000"/>
                        <a:lumOff val="80000"/>
                      </a:schemeClr>
                    </a:solidFill>
                  </a:tcPr>
                </a:tc>
                <a:tc>
                  <a:txBody>
                    <a:bodyPr/>
                    <a:lstStyle/>
                    <a:p>
                      <a:pPr algn="ctr"/>
                      <a:r>
                        <a:rPr lang="es-CO" b="1" noProof="0">
                          <a:solidFill>
                            <a:schemeClr val="accent6"/>
                          </a:solidFill>
                        </a:rPr>
                        <a:t>ESTADO</a:t>
                      </a:r>
                    </a:p>
                  </a:txBody>
                  <a:tcPr anchor="ctr">
                    <a:solidFill>
                      <a:srgbClr val="DBF2C7"/>
                    </a:solidFill>
                  </a:tcPr>
                </a:tc>
                <a:extLst>
                  <a:ext uri="{0D108BD9-81ED-4DB2-BD59-A6C34878D82A}">
                    <a16:rowId xmlns:a16="http://schemas.microsoft.com/office/drawing/2014/main" val="2021470875"/>
                  </a:ext>
                </a:extLst>
              </a:tr>
              <a:tr h="1273242">
                <a:tc rowSpan="2">
                  <a:txBody>
                    <a:bodyPr/>
                    <a:lstStyle/>
                    <a:p>
                      <a:pPr lvl="0" algn="ctr">
                        <a:buNone/>
                      </a:pPr>
                      <a:r>
                        <a:rPr lang="es-CO" sz="3200" b="1" i="0" u="none" strike="noStrike" noProof="0">
                          <a:solidFill>
                            <a:schemeClr val="bg1"/>
                          </a:solidFill>
                          <a:latin typeface="Comic Sans MS"/>
                        </a:rPr>
                        <a:t>007 </a:t>
                      </a:r>
                      <a:endParaRPr lang="es-CO" sz="3200" b="0" i="0" u="none" strike="noStrike" noProof="0">
                        <a:solidFill>
                          <a:schemeClr val="bg1"/>
                        </a:solidFill>
                        <a:latin typeface="Comic Sans MS"/>
                      </a:endParaRPr>
                    </a:p>
                    <a:p>
                      <a:pPr lvl="0">
                        <a:buNone/>
                      </a:pPr>
                      <a:r>
                        <a:rPr lang="es-CO" sz="1400" b="1" i="0" u="none" strike="noStrike" noProof="0">
                          <a:solidFill>
                            <a:schemeClr val="bg1"/>
                          </a:solidFill>
                          <a:latin typeface="Comic Sans MS"/>
                        </a:rPr>
                        <a:t>10/06/2025</a:t>
                      </a:r>
                      <a:endParaRPr lang="es-CO" sz="1400" b="0" i="0" u="none" strike="noStrike" noProof="0">
                        <a:solidFill>
                          <a:schemeClr val="bg1"/>
                        </a:solidFill>
                        <a:latin typeface="Comic Sans MS"/>
                      </a:endParaRPr>
                    </a:p>
                  </a:txBody>
                  <a:tcPr anchor="ctr">
                    <a:solidFill>
                      <a:srgbClr val="154F2F"/>
                    </a:solidFill>
                  </a:tcPr>
                </a:tc>
                <a:tc>
                  <a:txBody>
                    <a:bodyPr/>
                    <a:lstStyle/>
                    <a:p>
                      <a:pPr lvl="0" algn="ctr">
                        <a:lnSpc>
                          <a:spcPct val="100000"/>
                        </a:lnSpc>
                        <a:spcBef>
                          <a:spcPts val="0"/>
                        </a:spcBef>
                        <a:spcAft>
                          <a:spcPts val="0"/>
                        </a:spcAft>
                        <a:buNone/>
                      </a:pPr>
                      <a:r>
                        <a:rPr lang="es-CO" sz="2400" b="1" i="0" u="none" strike="noStrike" noProof="0">
                          <a:solidFill>
                            <a:schemeClr val="accent6"/>
                          </a:solidFill>
                          <a:latin typeface="Comic Sans MS"/>
                        </a:rPr>
                        <a:t>Suministro de refrigerios jornada pedagógica.</a:t>
                      </a:r>
                    </a:p>
                  </a:txBody>
                  <a:tcPr anchor="ctr"/>
                </a:tc>
                <a:tc rowSpan="2">
                  <a:txBody>
                    <a:bodyPr/>
                    <a:lstStyle/>
                    <a:p>
                      <a:endParaRPr lang="es-CO" noProof="0"/>
                    </a:p>
                  </a:txBody>
                  <a:tcPr anchor="ctr"/>
                </a:tc>
                <a:tc rowSpan="2">
                  <a:txBody>
                    <a:bodyPr/>
                    <a:lstStyle/>
                    <a:p>
                      <a:pPr algn="ctr"/>
                      <a:r>
                        <a:rPr lang="es-CO" sz="2800" b="1" noProof="0">
                          <a:solidFill>
                            <a:schemeClr val="bg1"/>
                          </a:solidFill>
                          <a:latin typeface="Comic Sans MS"/>
                        </a:rPr>
                        <a:t>EJECUTADO</a:t>
                      </a:r>
                    </a:p>
                  </a:txBody>
                  <a:tcPr vert="vert270" anchor="ctr">
                    <a:solidFill>
                      <a:srgbClr val="154F2F"/>
                    </a:solidFill>
                  </a:tcPr>
                </a:tc>
                <a:extLst>
                  <a:ext uri="{0D108BD9-81ED-4DB2-BD59-A6C34878D82A}">
                    <a16:rowId xmlns:a16="http://schemas.microsoft.com/office/drawing/2014/main" val="1922263981"/>
                  </a:ext>
                </a:extLst>
              </a:tr>
              <a:tr h="3230309">
                <a:tc vMerge="1">
                  <a:txBody>
                    <a:bodyPr/>
                    <a:lstStyle/>
                    <a:p>
                      <a:pPr lvl="0" algn="ctr">
                        <a:buNone/>
                      </a:pPr>
                      <a:endParaRPr lang="es-MX"/>
                    </a:p>
                  </a:txBody>
                  <a:tcPr anchor="ctr"/>
                </a:tc>
                <a:tc>
                  <a:txBody>
                    <a:bodyPr/>
                    <a:lstStyle/>
                    <a:p>
                      <a:pPr lvl="0" algn="ctr">
                        <a:buNone/>
                      </a:pPr>
                      <a:endParaRPr lang="es-CO" sz="1100" b="1" kern="1200" noProof="0">
                        <a:solidFill>
                          <a:schemeClr val="accent6"/>
                        </a:solidFill>
                        <a:latin typeface="+mn-lt"/>
                        <a:ea typeface="+mn-ea"/>
                        <a:cs typeface="+mn-cs"/>
                      </a:endParaRPr>
                    </a:p>
                    <a:p>
                      <a:pPr lvl="0" algn="ctr">
                        <a:buNone/>
                      </a:pPr>
                      <a:r>
                        <a:rPr lang="es-CO" sz="1800" b="1" kern="1200" noProof="0">
                          <a:solidFill>
                            <a:schemeClr val="accent6"/>
                          </a:solidFill>
                          <a:latin typeface="+mn-lt"/>
                          <a:ea typeface="+mn-ea"/>
                          <a:cs typeface="+mn-cs"/>
                        </a:rPr>
                        <a:t>VR. CONTRATADO</a:t>
                      </a:r>
                    </a:p>
                    <a:p>
                      <a:pPr lvl="0" algn="ctr">
                        <a:buNone/>
                      </a:pPr>
                      <a:r>
                        <a:rPr lang="es-CO" sz="3200" b="1" i="0" u="none" strike="noStrike" noProof="0">
                          <a:solidFill>
                            <a:schemeClr val="accent6"/>
                          </a:solidFill>
                          <a:highlight>
                            <a:srgbClr val="00FFFF"/>
                          </a:highlight>
                          <a:latin typeface="Abadi"/>
                        </a:rPr>
                        <a:t>$8.500.000</a:t>
                      </a:r>
                    </a:p>
                    <a:p>
                      <a:pPr lvl="0" algn="ctr">
                        <a:buNone/>
                      </a:pPr>
                      <a:r>
                        <a:rPr lang="es-CO" sz="2400" b="1" i="0" u="none" strike="noStrike" noProof="0">
                          <a:solidFill>
                            <a:schemeClr val="accent6"/>
                          </a:solidFill>
                          <a:latin typeface="Abadi"/>
                        </a:rPr>
                        <a:t> GRAT.:   $2.500.000 </a:t>
                      </a:r>
                      <a:r>
                        <a:rPr lang="es-CO" sz="2400" b="1" noProof="0">
                          <a:solidFill>
                            <a:schemeClr val="tx2">
                              <a:lumMod val="90000"/>
                              <a:lumOff val="10000"/>
                            </a:schemeClr>
                          </a:solidFill>
                          <a:highlight>
                            <a:srgbClr val="FFFF00"/>
                          </a:highlight>
                        </a:rPr>
                        <a:t>REC.PROP:  $6.000.000</a:t>
                      </a:r>
                      <a:endParaRPr lang="es-CO" sz="2400" b="1" noProof="0">
                        <a:solidFill>
                          <a:schemeClr val="accent6"/>
                        </a:solidFill>
                        <a:highlight>
                          <a:srgbClr val="FFFF00"/>
                        </a:highlight>
                      </a:endParaRPr>
                    </a:p>
                  </a:txBody>
                  <a:tcPr anchor="ctr">
                    <a:solidFill>
                      <a:schemeClr val="accent4">
                        <a:lumMod val="20000"/>
                        <a:lumOff val="80000"/>
                      </a:schemeClr>
                    </a:solidFill>
                  </a:tcPr>
                </a:tc>
                <a:tc vMerge="1">
                  <a:txBody>
                    <a:bodyPr/>
                    <a:lstStyle/>
                    <a:p>
                      <a:endParaRPr lang="es-ES"/>
                    </a:p>
                  </a:txBody>
                  <a:tcPr anchor="ctr"/>
                </a:tc>
                <a:tc vMerge="1">
                  <a:txBody>
                    <a:bodyPr/>
                    <a:lstStyle/>
                    <a:p>
                      <a:endParaRPr lang="es-MX"/>
                    </a:p>
                  </a:txBody>
                  <a:tcPr anchor="ctr"/>
                </a:tc>
                <a:extLst>
                  <a:ext uri="{0D108BD9-81ED-4DB2-BD59-A6C34878D82A}">
                    <a16:rowId xmlns:a16="http://schemas.microsoft.com/office/drawing/2014/main" val="3712144443"/>
                  </a:ext>
                </a:extLst>
              </a:tr>
            </a:tbl>
          </a:graphicData>
        </a:graphic>
      </p:graphicFrame>
      <p:pic>
        <p:nvPicPr>
          <p:cNvPr id="31" name="Imagen 30">
            <a:extLst>
              <a:ext uri="{FF2B5EF4-FFF2-40B4-BE49-F238E27FC236}">
                <a16:creationId xmlns:a16="http://schemas.microsoft.com/office/drawing/2014/main" id="{F2B793D3-E6AE-3ADF-DFBF-25EDFDB4BE8C}"/>
              </a:ext>
            </a:extLst>
          </p:cNvPr>
          <p:cNvPicPr>
            <a:picLocks noChangeAspect="1"/>
          </p:cNvPicPr>
          <p:nvPr/>
        </p:nvPicPr>
        <p:blipFill>
          <a:blip r:embed="rId3"/>
          <a:stretch>
            <a:fillRect/>
          </a:stretch>
        </p:blipFill>
        <p:spPr>
          <a:xfrm>
            <a:off x="172631" y="226360"/>
            <a:ext cx="846584" cy="809298"/>
          </a:xfrm>
          <a:prstGeom prst="ellipse">
            <a:avLst/>
          </a:prstGeom>
          <a:ln>
            <a:noFill/>
          </a:ln>
          <a:effectLst>
            <a:softEdge rad="112500"/>
          </a:effectLst>
        </p:spPr>
      </p:pic>
      <p:pic>
        <p:nvPicPr>
          <p:cNvPr id="15" name="Imagen 14">
            <a:extLst>
              <a:ext uri="{FF2B5EF4-FFF2-40B4-BE49-F238E27FC236}">
                <a16:creationId xmlns:a16="http://schemas.microsoft.com/office/drawing/2014/main" id="{36680CBF-60C0-BC9B-43CE-527B3BBCEAC8}"/>
              </a:ext>
            </a:extLst>
          </p:cNvPr>
          <p:cNvPicPr>
            <a:picLocks noChangeAspect="1"/>
          </p:cNvPicPr>
          <p:nvPr/>
        </p:nvPicPr>
        <p:blipFill>
          <a:blip r:embed="rId4"/>
          <a:stretch>
            <a:fillRect/>
          </a:stretch>
        </p:blipFill>
        <p:spPr>
          <a:xfrm>
            <a:off x="5089849" y="1959430"/>
            <a:ext cx="1777919" cy="1898008"/>
          </a:xfrm>
          <a:prstGeom prst="rect">
            <a:avLst/>
          </a:prstGeom>
        </p:spPr>
      </p:pic>
      <p:pic>
        <p:nvPicPr>
          <p:cNvPr id="18" name="Imagen 17">
            <a:extLst>
              <a:ext uri="{FF2B5EF4-FFF2-40B4-BE49-F238E27FC236}">
                <a16:creationId xmlns:a16="http://schemas.microsoft.com/office/drawing/2014/main" id="{C500248E-885C-0A9A-9160-04BA2A86408D}"/>
              </a:ext>
            </a:extLst>
          </p:cNvPr>
          <p:cNvPicPr>
            <a:picLocks noChangeAspect="1"/>
          </p:cNvPicPr>
          <p:nvPr/>
        </p:nvPicPr>
        <p:blipFill>
          <a:blip r:embed="rId5"/>
          <a:srcRect l="6661"/>
          <a:stretch>
            <a:fillRect/>
          </a:stretch>
        </p:blipFill>
        <p:spPr>
          <a:xfrm>
            <a:off x="5027268" y="3857439"/>
            <a:ext cx="1777919" cy="2487259"/>
          </a:xfrm>
          <a:prstGeom prst="rect">
            <a:avLst/>
          </a:prstGeom>
        </p:spPr>
      </p:pic>
      <p:pic>
        <p:nvPicPr>
          <p:cNvPr id="20" name="Imagen 19">
            <a:extLst>
              <a:ext uri="{FF2B5EF4-FFF2-40B4-BE49-F238E27FC236}">
                <a16:creationId xmlns:a16="http://schemas.microsoft.com/office/drawing/2014/main" id="{9A7A7B24-FCC5-C198-366E-218F382CD0B5}"/>
              </a:ext>
            </a:extLst>
          </p:cNvPr>
          <p:cNvPicPr>
            <a:picLocks noChangeAspect="1"/>
          </p:cNvPicPr>
          <p:nvPr/>
        </p:nvPicPr>
        <p:blipFill>
          <a:blip r:embed="rId6"/>
          <a:srcRect l="1422" r="1643"/>
          <a:stretch>
            <a:fillRect/>
          </a:stretch>
        </p:blipFill>
        <p:spPr>
          <a:xfrm>
            <a:off x="8888420" y="1959429"/>
            <a:ext cx="1774600" cy="2732879"/>
          </a:xfrm>
          <a:prstGeom prst="rect">
            <a:avLst/>
          </a:prstGeom>
        </p:spPr>
      </p:pic>
      <p:pic>
        <p:nvPicPr>
          <p:cNvPr id="22" name="Imagen 21">
            <a:extLst>
              <a:ext uri="{FF2B5EF4-FFF2-40B4-BE49-F238E27FC236}">
                <a16:creationId xmlns:a16="http://schemas.microsoft.com/office/drawing/2014/main" id="{ED2A9DE3-BA0E-CE66-B61E-1E0B8E7C934D}"/>
              </a:ext>
            </a:extLst>
          </p:cNvPr>
          <p:cNvPicPr>
            <a:picLocks noChangeAspect="1"/>
          </p:cNvPicPr>
          <p:nvPr/>
        </p:nvPicPr>
        <p:blipFill>
          <a:blip r:embed="rId7"/>
          <a:stretch>
            <a:fillRect/>
          </a:stretch>
        </p:blipFill>
        <p:spPr>
          <a:xfrm>
            <a:off x="6907725" y="1959429"/>
            <a:ext cx="1891891" cy="2793989"/>
          </a:xfrm>
          <a:prstGeom prst="rect">
            <a:avLst/>
          </a:prstGeom>
        </p:spPr>
      </p:pic>
      <p:pic>
        <p:nvPicPr>
          <p:cNvPr id="24" name="Imagen 23">
            <a:extLst>
              <a:ext uri="{FF2B5EF4-FFF2-40B4-BE49-F238E27FC236}">
                <a16:creationId xmlns:a16="http://schemas.microsoft.com/office/drawing/2014/main" id="{9EC727C1-EAA2-5D1E-31F1-E198F3AFADAB}"/>
              </a:ext>
            </a:extLst>
          </p:cNvPr>
          <p:cNvPicPr>
            <a:picLocks noChangeAspect="1"/>
          </p:cNvPicPr>
          <p:nvPr/>
        </p:nvPicPr>
        <p:blipFill>
          <a:blip r:embed="rId8"/>
          <a:stretch>
            <a:fillRect/>
          </a:stretch>
        </p:blipFill>
        <p:spPr>
          <a:xfrm>
            <a:off x="7113820" y="4796686"/>
            <a:ext cx="3549200" cy="1548012"/>
          </a:xfrm>
          <a:prstGeom prst="rect">
            <a:avLst/>
          </a:prstGeom>
        </p:spPr>
      </p:pic>
    </p:spTree>
    <p:extLst>
      <p:ext uri="{BB962C8B-B14F-4D97-AF65-F5344CB8AC3E}">
        <p14:creationId xmlns:p14="http://schemas.microsoft.com/office/powerpoint/2010/main" val="946088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E83AE-3AFB-F74A-79A9-C69421241C3D}"/>
            </a:ext>
          </a:extLst>
        </p:cNvPr>
        <p:cNvGrpSpPr/>
        <p:nvPr/>
      </p:nvGrpSpPr>
      <p:grpSpPr>
        <a:xfrm>
          <a:off x="0" y="0"/>
          <a:ext cx="0" cy="0"/>
          <a:chOff x="0" y="0"/>
          <a:chExt cx="0" cy="0"/>
        </a:xfrm>
      </p:grpSpPr>
      <p:sp>
        <p:nvSpPr>
          <p:cNvPr id="27" name="Marcador de pie de página 26">
            <a:extLst>
              <a:ext uri="{FF2B5EF4-FFF2-40B4-BE49-F238E27FC236}">
                <a16:creationId xmlns:a16="http://schemas.microsoft.com/office/drawing/2014/main" id="{41722618-752C-304D-D8C4-10A57AACD6F3}"/>
              </a:ext>
            </a:extLst>
          </p:cNvPr>
          <p:cNvSpPr>
            <a:spLocks noGrp="1"/>
          </p:cNvSpPr>
          <p:nvPr>
            <p:ph type="ftr" sz="quarter" idx="76"/>
          </p:nvPr>
        </p:nvSpPr>
        <p:spPr>
          <a:xfrm>
            <a:off x="416247" y="6491459"/>
            <a:ext cx="4114800" cy="365125"/>
          </a:xfrm>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55A4CC3D-5D4D-064A-2B72-627EA7AF5466}"/>
              </a:ext>
            </a:extLst>
          </p:cNvPr>
          <p:cNvSpPr>
            <a:spLocks noGrp="1"/>
          </p:cNvSpPr>
          <p:nvPr>
            <p:ph type="sldNum" sz="quarter" idx="77"/>
          </p:nvPr>
        </p:nvSpPr>
        <p:spPr>
          <a:xfrm>
            <a:off x="11604477" y="6413305"/>
            <a:ext cx="458592" cy="365125"/>
          </a:xfrm>
        </p:spPr>
        <p:txBody>
          <a:bodyPr/>
          <a:lstStyle/>
          <a:p>
            <a:fld id="{47FEACEE-25B4-4A2D-B147-27296E36371D}" type="slidenum">
              <a:rPr lang="es-CO" noProof="0" smtClean="0"/>
              <a:pPr/>
              <a:t>33</a:t>
            </a:fld>
            <a:endParaRPr lang="es-CO" noProof="0"/>
          </a:p>
        </p:txBody>
      </p:sp>
      <p:graphicFrame>
        <p:nvGraphicFramePr>
          <p:cNvPr id="29" name="Tabla 28">
            <a:extLst>
              <a:ext uri="{FF2B5EF4-FFF2-40B4-BE49-F238E27FC236}">
                <a16:creationId xmlns:a16="http://schemas.microsoft.com/office/drawing/2014/main" id="{F81FA059-A011-33A9-BED7-5F77CE8B8F59}"/>
              </a:ext>
            </a:extLst>
          </p:cNvPr>
          <p:cNvGraphicFramePr>
            <a:graphicFrameLocks noGrp="1"/>
          </p:cNvGraphicFramePr>
          <p:nvPr>
            <p:extLst>
              <p:ext uri="{D42A27DB-BD31-4B8C-83A1-F6EECF244321}">
                <p14:modId xmlns:p14="http://schemas.microsoft.com/office/powerpoint/2010/main" val="732983806"/>
              </p:ext>
            </p:extLst>
          </p:nvPr>
        </p:nvGraphicFramePr>
        <p:xfrm>
          <a:off x="187244" y="336224"/>
          <a:ext cx="11822356" cy="6116255"/>
        </p:xfrm>
        <a:graphic>
          <a:graphicData uri="http://schemas.openxmlformats.org/drawingml/2006/table">
            <a:tbl>
              <a:tblPr firstRow="1" bandRow="1">
                <a:tableStyleId>{5C22544A-7EE6-4342-B048-85BDC9FD1C3A}</a:tableStyleId>
              </a:tblPr>
              <a:tblGrid>
                <a:gridCol w="2421518">
                  <a:extLst>
                    <a:ext uri="{9D8B030D-6E8A-4147-A177-3AD203B41FA5}">
                      <a16:colId xmlns:a16="http://schemas.microsoft.com/office/drawing/2014/main" val="1627952153"/>
                    </a:ext>
                  </a:extLst>
                </a:gridCol>
                <a:gridCol w="3138895">
                  <a:extLst>
                    <a:ext uri="{9D8B030D-6E8A-4147-A177-3AD203B41FA5}">
                      <a16:colId xmlns:a16="http://schemas.microsoft.com/office/drawing/2014/main" val="5482507"/>
                    </a:ext>
                  </a:extLst>
                </a:gridCol>
                <a:gridCol w="6261943">
                  <a:extLst>
                    <a:ext uri="{9D8B030D-6E8A-4147-A177-3AD203B41FA5}">
                      <a16:colId xmlns:a16="http://schemas.microsoft.com/office/drawing/2014/main" val="1268907051"/>
                    </a:ext>
                  </a:extLst>
                </a:gridCol>
              </a:tblGrid>
              <a:tr h="653267">
                <a:tc gridSpan="3">
                  <a:txBody>
                    <a:bodyPr/>
                    <a:lstStyle/>
                    <a:p>
                      <a:pPr algn="ctr"/>
                      <a:r>
                        <a:rPr lang="es-CO" sz="2000" noProof="0">
                          <a:solidFill>
                            <a:schemeClr val="bg1"/>
                          </a:solidFill>
                          <a:latin typeface="Comic Sans MS"/>
                        </a:rPr>
                        <a:t>RECURSOS PROPIOS EJECUTADOS DURANTE EL 1er. SEMESTRE DE 2025</a:t>
                      </a:r>
                    </a:p>
                  </a:txBody>
                  <a:tcPr anchor="ctr">
                    <a:solidFill>
                      <a:srgbClr val="104A4A"/>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18747049"/>
                  </a:ext>
                </a:extLst>
              </a:tr>
              <a:tr h="742349">
                <a:tc>
                  <a:txBody>
                    <a:bodyPr/>
                    <a:lstStyle/>
                    <a:p>
                      <a:pPr algn="ctr"/>
                      <a:r>
                        <a:rPr lang="es-CO" b="1" noProof="0">
                          <a:solidFill>
                            <a:srgbClr val="002060"/>
                          </a:solidFill>
                        </a:rPr>
                        <a:t>CONTRATO No.</a:t>
                      </a:r>
                    </a:p>
                  </a:txBody>
                  <a:tcPr anchor="ctr">
                    <a:solidFill>
                      <a:srgbClr val="E6F7E7"/>
                    </a:solidFill>
                  </a:tcPr>
                </a:tc>
                <a:tc>
                  <a:txBody>
                    <a:bodyPr/>
                    <a:lstStyle/>
                    <a:p>
                      <a:pPr lvl="0" algn="ctr">
                        <a:buNone/>
                      </a:pPr>
                      <a:r>
                        <a:rPr lang="es-CO" b="1" noProof="0">
                          <a:solidFill>
                            <a:srgbClr val="002060"/>
                          </a:solidFill>
                        </a:rPr>
                        <a:t>OBJETO</a:t>
                      </a:r>
                    </a:p>
                  </a:txBody>
                  <a:tcPr anchor="ctr">
                    <a:solidFill>
                      <a:schemeClr val="accent4">
                        <a:lumMod val="60000"/>
                        <a:lumOff val="40000"/>
                      </a:schemeClr>
                    </a:solidFill>
                  </a:tcPr>
                </a:tc>
                <a:tc>
                  <a:txBody>
                    <a:bodyPr/>
                    <a:lstStyle/>
                    <a:p>
                      <a:pPr lvl="0" algn="ctr">
                        <a:buNone/>
                      </a:pPr>
                      <a:r>
                        <a:rPr lang="es-CO" sz="3200" b="1" noProof="0"/>
                        <a:t>VALOR PAGADO</a:t>
                      </a:r>
                      <a:endParaRPr lang="es-CO" sz="3200" noProof="0"/>
                    </a:p>
                  </a:txBody>
                  <a:tcPr anchor="ctr">
                    <a:solidFill>
                      <a:srgbClr val="92D050"/>
                    </a:solidFill>
                  </a:tcPr>
                </a:tc>
                <a:extLst>
                  <a:ext uri="{0D108BD9-81ED-4DB2-BD59-A6C34878D82A}">
                    <a16:rowId xmlns:a16="http://schemas.microsoft.com/office/drawing/2014/main" val="2021470875"/>
                  </a:ext>
                </a:extLst>
              </a:tr>
              <a:tr h="773854">
                <a:tc>
                  <a:txBody>
                    <a:bodyPr/>
                    <a:lstStyle/>
                    <a:p>
                      <a:pPr lvl="0" algn="ctr">
                        <a:buNone/>
                      </a:pPr>
                      <a:r>
                        <a:rPr lang="es-CO" sz="2400" b="1" i="0" u="none" strike="noStrike" noProof="0">
                          <a:solidFill>
                            <a:schemeClr val="bg1"/>
                          </a:solidFill>
                          <a:latin typeface="Comic Sans MS"/>
                        </a:rPr>
                        <a:t>RESOLUCIÓN DE PAGO              </a:t>
                      </a:r>
                      <a:r>
                        <a:rPr lang="es-CO" sz="3600" b="1" i="0" u="none" strike="noStrike" noProof="0">
                          <a:solidFill>
                            <a:schemeClr val="bg1"/>
                          </a:solidFill>
                          <a:latin typeface="Comic Sans MS"/>
                        </a:rPr>
                        <a:t>001</a:t>
                      </a:r>
                      <a:endParaRPr lang="es-CO" sz="3200" b="1" i="0" u="none" strike="noStrike" noProof="0">
                        <a:solidFill>
                          <a:schemeClr val="bg1"/>
                        </a:solidFill>
                        <a:latin typeface="Comic Sans MS"/>
                      </a:endParaRPr>
                    </a:p>
                  </a:txBody>
                  <a:tcPr anchor="ctr">
                    <a:solidFill>
                      <a:srgbClr val="104A4A"/>
                    </a:solidFill>
                  </a:tcPr>
                </a:tc>
                <a:tc>
                  <a:txBody>
                    <a:bodyPr/>
                    <a:lstStyle/>
                    <a:p>
                      <a:pPr lvl="0" algn="ctr">
                        <a:lnSpc>
                          <a:spcPct val="100000"/>
                        </a:lnSpc>
                        <a:spcBef>
                          <a:spcPts val="0"/>
                        </a:spcBef>
                        <a:spcAft>
                          <a:spcPts val="0"/>
                        </a:spcAft>
                        <a:buNone/>
                      </a:pPr>
                      <a:r>
                        <a:rPr lang="es-CO" sz="1800" b="1" i="0" u="none" strike="noStrike" noProof="0">
                          <a:solidFill>
                            <a:schemeClr val="accent6"/>
                          </a:solidFill>
                          <a:latin typeface="Comic Sans MS"/>
                        </a:rPr>
                        <a:t>ACINPRO: Servicio de comunicación pública (fonogramas)</a:t>
                      </a:r>
                    </a:p>
                  </a:txBody>
                  <a:tcPr anchor="ctr">
                    <a:solidFill>
                      <a:srgbClr val="D9FADC"/>
                    </a:solidFill>
                  </a:tcPr>
                </a:tc>
                <a:tc>
                  <a:txBody>
                    <a:bodyPr/>
                    <a:lstStyle/>
                    <a:p>
                      <a:pPr algn="l"/>
                      <a:r>
                        <a:rPr lang="es-CO" sz="2400" b="1" noProof="0">
                          <a:solidFill>
                            <a:srgbClr val="012113"/>
                          </a:solidFill>
                          <a:latin typeface="Comic Sans MS"/>
                        </a:rPr>
                        <a:t>REC. PROPIOS:       $6.719.853</a:t>
                      </a:r>
                    </a:p>
                    <a:p>
                      <a:pPr algn="l"/>
                      <a:r>
                        <a:rPr lang="es-CO" sz="2400" b="1" noProof="0">
                          <a:solidFill>
                            <a:srgbClr val="012113"/>
                          </a:solidFill>
                          <a:latin typeface="Comic Sans MS"/>
                        </a:rPr>
                        <a:t>GRAT.:                 </a:t>
                      </a:r>
                      <a:r>
                        <a:rPr lang="es-CO" sz="2400" b="1" u="sng" noProof="0">
                          <a:solidFill>
                            <a:srgbClr val="012113"/>
                          </a:solidFill>
                          <a:latin typeface="Comic Sans MS"/>
                        </a:rPr>
                        <a:t>$  169.827</a:t>
                      </a:r>
                    </a:p>
                    <a:p>
                      <a:pPr algn="l"/>
                      <a:r>
                        <a:rPr lang="es-CO" sz="2400" b="1" noProof="0">
                          <a:solidFill>
                            <a:srgbClr val="012113"/>
                          </a:solidFill>
                          <a:highlight>
                            <a:srgbClr val="00FFFF"/>
                          </a:highlight>
                          <a:latin typeface="Comic Sans MS"/>
                        </a:rPr>
                        <a:t>TOTAL PAGADO:      $6.889.680</a:t>
                      </a:r>
                    </a:p>
                  </a:txBody>
                  <a:tcPr anchor="ctr">
                    <a:solidFill>
                      <a:srgbClr val="D9FADC"/>
                    </a:solidFill>
                  </a:tcPr>
                </a:tc>
                <a:extLst>
                  <a:ext uri="{0D108BD9-81ED-4DB2-BD59-A6C34878D82A}">
                    <a16:rowId xmlns:a16="http://schemas.microsoft.com/office/drawing/2014/main" val="310398523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154F2F"/>
                          </a:solidFill>
                          <a:effectLst/>
                          <a:uLnTx/>
                          <a:uFillTx/>
                          <a:latin typeface="Comic Sans MS"/>
                          <a:ea typeface="+mn-ea"/>
                          <a:cs typeface="+mn-cs"/>
                        </a:rPr>
                        <a:t>RESOLUCIÓN DE PAGO</a:t>
                      </a:r>
                      <a:r>
                        <a:rPr kumimoji="0" lang="es-CO" sz="3200" b="1" i="0" u="none" strike="noStrike" kern="1200" cap="none" spc="0" normalizeH="0" baseline="0" noProof="0">
                          <a:ln>
                            <a:noFill/>
                          </a:ln>
                          <a:solidFill>
                            <a:srgbClr val="154F2F"/>
                          </a:solidFill>
                          <a:effectLst/>
                          <a:uLnTx/>
                          <a:uFillTx/>
                          <a:latin typeface="Comic Sans MS"/>
                          <a:ea typeface="+mn-ea"/>
                          <a:cs typeface="+mn-cs"/>
                        </a:rPr>
                        <a:t>            </a:t>
                      </a:r>
                      <a:r>
                        <a:rPr kumimoji="0" lang="es-CO" sz="4000" b="1" i="0" u="none" strike="noStrike" kern="1200" cap="none" spc="0" normalizeH="0" baseline="0" noProof="0">
                          <a:ln>
                            <a:noFill/>
                          </a:ln>
                          <a:solidFill>
                            <a:srgbClr val="154F2F"/>
                          </a:solidFill>
                          <a:effectLst/>
                          <a:uLnTx/>
                          <a:uFillTx/>
                          <a:latin typeface="Comic Sans MS"/>
                          <a:ea typeface="+mn-ea"/>
                          <a:cs typeface="+mn-cs"/>
                        </a:rPr>
                        <a:t>002</a:t>
                      </a:r>
                      <a:endParaRPr kumimoji="0" lang="es-CO" sz="3200" b="1" i="0" u="none" strike="noStrike" kern="1200" cap="none" spc="0" normalizeH="0" baseline="0" noProof="0">
                        <a:ln>
                          <a:noFill/>
                        </a:ln>
                        <a:solidFill>
                          <a:srgbClr val="154F2F"/>
                        </a:solidFill>
                        <a:effectLst/>
                        <a:uLnTx/>
                        <a:uFillTx/>
                        <a:latin typeface="Comic Sans MS"/>
                        <a:ea typeface="+mn-ea"/>
                        <a:cs typeface="+mn-cs"/>
                      </a:endParaRPr>
                    </a:p>
                    <a:p>
                      <a:pPr lvl="0" algn="ctr">
                        <a:buNone/>
                      </a:pPr>
                      <a:endParaRPr lang="es-CO" sz="1100" b="1" i="0" u="none" strike="noStrike" noProof="0">
                        <a:solidFill>
                          <a:schemeClr val="bg1"/>
                        </a:solidFill>
                        <a:latin typeface="Comic Sans MS"/>
                      </a:endParaRPr>
                    </a:p>
                  </a:txBody>
                  <a:tcPr anchor="ctr">
                    <a:solidFill>
                      <a:srgbClr val="92D050"/>
                    </a:solidFill>
                  </a:tcPr>
                </a:tc>
                <a:tc>
                  <a:txBody>
                    <a:bodyPr/>
                    <a:lstStyle/>
                    <a:p>
                      <a:pPr lvl="0" algn="ctr">
                        <a:lnSpc>
                          <a:spcPct val="100000"/>
                        </a:lnSpc>
                        <a:spcBef>
                          <a:spcPts val="0"/>
                        </a:spcBef>
                        <a:spcAft>
                          <a:spcPts val="0"/>
                        </a:spcAft>
                        <a:buNone/>
                      </a:pPr>
                      <a:r>
                        <a:rPr lang="es-CO" sz="2800" b="1" i="0" u="none" strike="noStrike" noProof="0">
                          <a:solidFill>
                            <a:schemeClr val="accent6"/>
                          </a:solidFill>
                          <a:latin typeface="Comic Sans MS"/>
                        </a:rPr>
                        <a:t>Renovación HOSTING</a:t>
                      </a:r>
                    </a:p>
                  </a:txBody>
                  <a:tcPr anchor="ctr">
                    <a:solidFill>
                      <a:srgbClr val="FFEDB3"/>
                    </a:solidFill>
                  </a:tcPr>
                </a:tc>
                <a:tc>
                  <a:txBody>
                    <a:bodyPr/>
                    <a:lstStyle/>
                    <a:p>
                      <a:pPr algn="ctr"/>
                      <a:r>
                        <a:rPr lang="es-CO" sz="3600" b="1" noProof="0">
                          <a:solidFill>
                            <a:srgbClr val="012113"/>
                          </a:solidFill>
                          <a:latin typeface="Comic Sans MS"/>
                        </a:rPr>
                        <a:t>$2.800.000</a:t>
                      </a:r>
                    </a:p>
                    <a:p>
                      <a:pPr algn="ctr"/>
                      <a:endParaRPr lang="es-CO" sz="1200" b="1" noProof="0">
                        <a:solidFill>
                          <a:srgbClr val="012113"/>
                        </a:solidFill>
                        <a:latin typeface="Comic Sans MS"/>
                      </a:endParaRPr>
                    </a:p>
                  </a:txBody>
                  <a:tcPr anchor="ctr">
                    <a:solidFill>
                      <a:srgbClr val="FFEDB3"/>
                    </a:solidFill>
                  </a:tcPr>
                </a:tc>
                <a:extLst>
                  <a:ext uri="{0D108BD9-81ED-4DB2-BD59-A6C34878D82A}">
                    <a16:rowId xmlns:a16="http://schemas.microsoft.com/office/drawing/2014/main" val="3135743681"/>
                  </a:ext>
                </a:extLst>
              </a:tr>
              <a:tr h="77385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a:ln>
                            <a:noFill/>
                          </a:ln>
                          <a:solidFill>
                            <a:srgbClr val="FFFFFF"/>
                          </a:solidFill>
                          <a:effectLst/>
                          <a:uLnTx/>
                          <a:uFillTx/>
                          <a:latin typeface="Comic Sans MS"/>
                          <a:ea typeface="+mn-ea"/>
                          <a:cs typeface="+mn-cs"/>
                        </a:rPr>
                        <a:t>RESOLUCIÓN DE PAGO              </a:t>
                      </a:r>
                      <a:r>
                        <a:rPr kumimoji="0" lang="es-CO" sz="3600" b="1" i="0" u="none" strike="noStrike" kern="1200" cap="none" spc="0" normalizeH="0" baseline="0" noProof="0">
                          <a:ln>
                            <a:noFill/>
                          </a:ln>
                          <a:solidFill>
                            <a:srgbClr val="FFFFFF"/>
                          </a:solidFill>
                          <a:effectLst/>
                          <a:uLnTx/>
                          <a:uFillTx/>
                          <a:latin typeface="Comic Sans MS"/>
                          <a:ea typeface="+mn-ea"/>
                          <a:cs typeface="+mn-cs"/>
                        </a:rPr>
                        <a:t>003</a:t>
                      </a:r>
                      <a:endParaRPr kumimoji="0" lang="es-CO" sz="3200" b="1" i="0" u="none" strike="noStrike" kern="1200" cap="none" spc="0" normalizeH="0" baseline="0" noProof="0">
                        <a:ln>
                          <a:noFill/>
                        </a:ln>
                        <a:solidFill>
                          <a:srgbClr val="FFFFFF"/>
                        </a:solidFill>
                        <a:effectLst/>
                        <a:uLnTx/>
                        <a:uFillTx/>
                        <a:latin typeface="Comic Sans MS"/>
                        <a:ea typeface="+mn-ea"/>
                        <a:cs typeface="+mn-cs"/>
                      </a:endParaRPr>
                    </a:p>
                  </a:txBody>
                  <a:tcPr anchor="ctr">
                    <a:solidFill>
                      <a:srgbClr val="104A4A"/>
                    </a:solidFill>
                  </a:tcPr>
                </a:tc>
                <a:tc>
                  <a:txBody>
                    <a:bodyPr/>
                    <a:lstStyle/>
                    <a:p>
                      <a:pPr lvl="0" algn="ctr">
                        <a:lnSpc>
                          <a:spcPct val="100000"/>
                        </a:lnSpc>
                        <a:spcBef>
                          <a:spcPts val="0"/>
                        </a:spcBef>
                        <a:spcAft>
                          <a:spcPts val="0"/>
                        </a:spcAft>
                        <a:buNone/>
                      </a:pPr>
                      <a:r>
                        <a:rPr lang="es-CO" sz="1800" b="1" i="0" u="none" strike="noStrike" noProof="0">
                          <a:solidFill>
                            <a:schemeClr val="accent6"/>
                          </a:solidFill>
                          <a:latin typeface="Comic Sans MS"/>
                        </a:rPr>
                        <a:t>FONDO ÚNICO DE LAS TECNOLOGÍAS Y LAS COMUNICACIONES</a:t>
                      </a:r>
                    </a:p>
                  </a:txBody>
                  <a:tcPr anchor="ctr">
                    <a:solidFill>
                      <a:srgbClr val="D9FADC"/>
                    </a:solidFill>
                  </a:tcPr>
                </a:tc>
                <a:tc rowSpan="2">
                  <a:txBody>
                    <a:bodyPr/>
                    <a:lstStyle/>
                    <a:p>
                      <a:pPr marL="0" algn="ctr" defTabSz="914400" rtl="0" eaLnBrk="1" latinLnBrk="0" hangingPunct="1"/>
                      <a:r>
                        <a:rPr lang="es-CO" sz="3600" b="1" kern="1200" noProof="0">
                          <a:solidFill>
                            <a:srgbClr val="012113"/>
                          </a:solidFill>
                          <a:latin typeface="Comic Sans MS"/>
                          <a:ea typeface="+mn-ea"/>
                          <a:cs typeface="+mn-cs"/>
                        </a:rPr>
                        <a:t>$1.176.000</a:t>
                      </a:r>
                    </a:p>
                  </a:txBody>
                  <a:tcPr anchor="ctr">
                    <a:solidFill>
                      <a:srgbClr val="D9FADC"/>
                    </a:solidFill>
                  </a:tcPr>
                </a:tc>
                <a:extLst>
                  <a:ext uri="{0D108BD9-81ED-4DB2-BD59-A6C34878D82A}">
                    <a16:rowId xmlns:a16="http://schemas.microsoft.com/office/drawing/2014/main" val="784647598"/>
                  </a:ext>
                </a:extLst>
              </a:tr>
              <a:tr h="712519">
                <a:tc vMerge="1">
                  <a:txBody>
                    <a:bodyPr/>
                    <a:lstStyle/>
                    <a:p>
                      <a:pPr lvl="0" algn="ctr">
                        <a:buNone/>
                      </a:pPr>
                      <a:endParaRPr lang="es-CO" sz="3200" b="1" i="0" u="none" strike="noStrike" noProof="0">
                        <a:solidFill>
                          <a:schemeClr val="bg1"/>
                        </a:solidFill>
                        <a:latin typeface="Comic Sans MS"/>
                      </a:endParaRPr>
                    </a:p>
                  </a:txBody>
                  <a:tcPr anchor="ctr">
                    <a:solidFill>
                      <a:srgbClr val="104A4A"/>
                    </a:solidFill>
                  </a:tcPr>
                </a:tc>
                <a:tc>
                  <a:txBody>
                    <a:bodyPr/>
                    <a:lstStyle/>
                    <a:p>
                      <a:pPr lvl="0" algn="ctr">
                        <a:buNone/>
                      </a:pPr>
                      <a:r>
                        <a:rPr kumimoji="0" lang="es-CO" sz="1800" b="1" i="0" u="none" strike="noStrike" kern="1200" cap="none" spc="0" normalizeH="0" baseline="0" noProof="0">
                          <a:ln>
                            <a:noFill/>
                          </a:ln>
                          <a:solidFill>
                            <a:srgbClr val="0F253E"/>
                          </a:solidFill>
                          <a:effectLst/>
                          <a:uLnTx/>
                          <a:uFillTx/>
                          <a:latin typeface="Comic Sans MS"/>
                          <a:ea typeface="+mn-ea"/>
                          <a:cs typeface="+mn-cs"/>
                        </a:rPr>
                        <a:t>Servicio de radiodifusión sonora</a:t>
                      </a:r>
                      <a:endParaRPr lang="es-CO" noProof="0"/>
                    </a:p>
                  </a:txBody>
                  <a:tcPr anchor="ctr">
                    <a:solidFill>
                      <a:srgbClr val="DBF2C7"/>
                    </a:solidFill>
                  </a:tcPr>
                </a:tc>
                <a:tc vMerge="1">
                  <a:txBody>
                    <a:bodyPr/>
                    <a:lstStyle/>
                    <a:p>
                      <a:endParaRPr/>
                    </a:p>
                  </a:txBody>
                  <a:tcPr anchor="ctr">
                    <a:solidFill>
                      <a:srgbClr val="D9FADC"/>
                    </a:solidFill>
                  </a:tcPr>
                </a:tc>
                <a:extLst>
                  <a:ext uri="{0D108BD9-81ED-4DB2-BD59-A6C34878D82A}">
                    <a16:rowId xmlns:a16="http://schemas.microsoft.com/office/drawing/2014/main" val="3197806322"/>
                  </a:ext>
                </a:extLst>
              </a:tr>
            </a:tbl>
          </a:graphicData>
        </a:graphic>
      </p:graphicFrame>
      <p:pic>
        <p:nvPicPr>
          <p:cNvPr id="31" name="Imagen 30">
            <a:extLst>
              <a:ext uri="{FF2B5EF4-FFF2-40B4-BE49-F238E27FC236}">
                <a16:creationId xmlns:a16="http://schemas.microsoft.com/office/drawing/2014/main" id="{DF73D34D-3F23-F86D-17B8-DBB98D4B34EB}"/>
              </a:ext>
            </a:extLst>
          </p:cNvPr>
          <p:cNvPicPr>
            <a:picLocks noChangeAspect="1"/>
          </p:cNvPicPr>
          <p:nvPr/>
        </p:nvPicPr>
        <p:blipFill>
          <a:blip r:embed="rId3"/>
          <a:stretch>
            <a:fillRect/>
          </a:stretch>
        </p:blipFill>
        <p:spPr>
          <a:xfrm>
            <a:off x="182400" y="333822"/>
            <a:ext cx="778200" cy="750683"/>
          </a:xfrm>
          <a:prstGeom prst="ellipse">
            <a:avLst/>
          </a:prstGeom>
          <a:ln>
            <a:noFill/>
          </a:ln>
          <a:effectLst>
            <a:softEdge rad="112500"/>
          </a:effectLst>
        </p:spPr>
      </p:pic>
    </p:spTree>
    <p:extLst>
      <p:ext uri="{BB962C8B-B14F-4D97-AF65-F5344CB8AC3E}">
        <p14:creationId xmlns:p14="http://schemas.microsoft.com/office/powerpoint/2010/main" val="1302422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18A28-3285-7BB0-32A6-C79C56631DD8}"/>
            </a:ext>
          </a:extLst>
        </p:cNvPr>
        <p:cNvGrpSpPr/>
        <p:nvPr/>
      </p:nvGrpSpPr>
      <p:grpSpPr>
        <a:xfrm>
          <a:off x="0" y="0"/>
          <a:ext cx="0" cy="0"/>
          <a:chOff x="0" y="0"/>
          <a:chExt cx="0" cy="0"/>
        </a:xfrm>
      </p:grpSpPr>
      <p:sp>
        <p:nvSpPr>
          <p:cNvPr id="27" name="Marcador de pie de página 26">
            <a:extLst>
              <a:ext uri="{FF2B5EF4-FFF2-40B4-BE49-F238E27FC236}">
                <a16:creationId xmlns:a16="http://schemas.microsoft.com/office/drawing/2014/main" id="{6467116D-D629-D148-2BBA-27FE5AC8DAF1}"/>
              </a:ext>
            </a:extLst>
          </p:cNvPr>
          <p:cNvSpPr>
            <a:spLocks noGrp="1"/>
          </p:cNvSpPr>
          <p:nvPr>
            <p:ph type="ftr" sz="quarter" idx="76"/>
          </p:nvPr>
        </p:nvSpPr>
        <p:spPr>
          <a:xfrm>
            <a:off x="416247" y="6491459"/>
            <a:ext cx="4114800" cy="365125"/>
          </a:xfrm>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467FF324-7FCF-08F8-6B60-8D2F6FDB1441}"/>
              </a:ext>
            </a:extLst>
          </p:cNvPr>
          <p:cNvSpPr>
            <a:spLocks noGrp="1"/>
          </p:cNvSpPr>
          <p:nvPr>
            <p:ph type="sldNum" sz="quarter" idx="77"/>
          </p:nvPr>
        </p:nvSpPr>
        <p:spPr>
          <a:xfrm>
            <a:off x="11604477" y="6413305"/>
            <a:ext cx="458592" cy="365125"/>
          </a:xfrm>
        </p:spPr>
        <p:txBody>
          <a:bodyPr/>
          <a:lstStyle/>
          <a:p>
            <a:fld id="{47FEACEE-25B4-4A2D-B147-27296E36371D}" type="slidenum">
              <a:rPr lang="es-CO" noProof="0" smtClean="0"/>
              <a:pPr/>
              <a:t>34</a:t>
            </a:fld>
            <a:endParaRPr lang="es-CO" noProof="0"/>
          </a:p>
        </p:txBody>
      </p:sp>
      <p:graphicFrame>
        <p:nvGraphicFramePr>
          <p:cNvPr id="29" name="Tabla 28">
            <a:extLst>
              <a:ext uri="{FF2B5EF4-FFF2-40B4-BE49-F238E27FC236}">
                <a16:creationId xmlns:a16="http://schemas.microsoft.com/office/drawing/2014/main" id="{710D6209-5D3D-F13D-C3C7-1A9AC4361186}"/>
              </a:ext>
            </a:extLst>
          </p:cNvPr>
          <p:cNvGraphicFramePr>
            <a:graphicFrameLocks noGrp="1"/>
          </p:cNvGraphicFramePr>
          <p:nvPr>
            <p:extLst>
              <p:ext uri="{D42A27DB-BD31-4B8C-83A1-F6EECF244321}">
                <p14:modId xmlns:p14="http://schemas.microsoft.com/office/powerpoint/2010/main" val="3121830970"/>
              </p:ext>
            </p:extLst>
          </p:nvPr>
        </p:nvGraphicFramePr>
        <p:xfrm>
          <a:off x="187244" y="336224"/>
          <a:ext cx="11521826" cy="5970792"/>
        </p:xfrm>
        <a:graphic>
          <a:graphicData uri="http://schemas.openxmlformats.org/drawingml/2006/table">
            <a:tbl>
              <a:tblPr firstRow="1" bandRow="1">
                <a:tableStyleId>{5C22544A-7EE6-4342-B048-85BDC9FD1C3A}</a:tableStyleId>
              </a:tblPr>
              <a:tblGrid>
                <a:gridCol w="2359962">
                  <a:extLst>
                    <a:ext uri="{9D8B030D-6E8A-4147-A177-3AD203B41FA5}">
                      <a16:colId xmlns:a16="http://schemas.microsoft.com/office/drawing/2014/main" val="1627952153"/>
                    </a:ext>
                  </a:extLst>
                </a:gridCol>
                <a:gridCol w="1967908">
                  <a:extLst>
                    <a:ext uri="{9D8B030D-6E8A-4147-A177-3AD203B41FA5}">
                      <a16:colId xmlns:a16="http://schemas.microsoft.com/office/drawing/2014/main" val="5482507"/>
                    </a:ext>
                  </a:extLst>
                </a:gridCol>
                <a:gridCol w="6358421">
                  <a:extLst>
                    <a:ext uri="{9D8B030D-6E8A-4147-A177-3AD203B41FA5}">
                      <a16:colId xmlns:a16="http://schemas.microsoft.com/office/drawing/2014/main" val="1268907051"/>
                    </a:ext>
                  </a:extLst>
                </a:gridCol>
                <a:gridCol w="835535">
                  <a:extLst>
                    <a:ext uri="{9D8B030D-6E8A-4147-A177-3AD203B41FA5}">
                      <a16:colId xmlns:a16="http://schemas.microsoft.com/office/drawing/2014/main" val="2984826529"/>
                    </a:ext>
                  </a:extLst>
                </a:gridCol>
              </a:tblGrid>
              <a:tr h="983104">
                <a:tc gridSpan="4">
                  <a:txBody>
                    <a:bodyPr/>
                    <a:lstStyle/>
                    <a:p>
                      <a:pPr algn="ctr"/>
                      <a:r>
                        <a:rPr lang="es-CO" sz="2000" noProof="0">
                          <a:solidFill>
                            <a:schemeClr val="bg1"/>
                          </a:solidFill>
                          <a:latin typeface="Comic Sans MS"/>
                        </a:rPr>
                        <a:t>RECURSOS PROPIOS EJECUTADOS DURANTE EL 1er. SEMESTRE DE 2025</a:t>
                      </a:r>
                    </a:p>
                  </a:txBody>
                  <a:tcPr anchor="ctr">
                    <a:solidFill>
                      <a:srgbClr val="104A4A"/>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18747049"/>
                  </a:ext>
                </a:extLst>
              </a:tr>
              <a:tr h="1117163">
                <a:tc>
                  <a:txBody>
                    <a:bodyPr/>
                    <a:lstStyle/>
                    <a:p>
                      <a:pPr algn="ctr"/>
                      <a:r>
                        <a:rPr lang="es-CO" b="1" noProof="0">
                          <a:solidFill>
                            <a:srgbClr val="002060"/>
                          </a:solidFill>
                        </a:rPr>
                        <a:t>CONTRATO No.</a:t>
                      </a:r>
                    </a:p>
                  </a:txBody>
                  <a:tcPr anchor="ctr">
                    <a:solidFill>
                      <a:srgbClr val="E6F7E7"/>
                    </a:solidFill>
                  </a:tcPr>
                </a:tc>
                <a:tc>
                  <a:txBody>
                    <a:bodyPr/>
                    <a:lstStyle/>
                    <a:p>
                      <a:pPr lvl="0" algn="ctr">
                        <a:buNone/>
                      </a:pPr>
                      <a:r>
                        <a:rPr lang="es-CO" b="1" noProof="0">
                          <a:solidFill>
                            <a:srgbClr val="002060"/>
                          </a:solidFill>
                        </a:rPr>
                        <a:t>OBJETO</a:t>
                      </a:r>
                    </a:p>
                  </a:txBody>
                  <a:tcPr anchor="ctr">
                    <a:solidFill>
                      <a:schemeClr val="accent4">
                        <a:lumMod val="60000"/>
                        <a:lumOff val="40000"/>
                      </a:schemeClr>
                    </a:solidFill>
                  </a:tcPr>
                </a:tc>
                <a:tc gridSpan="2">
                  <a:txBody>
                    <a:bodyPr/>
                    <a:lstStyle/>
                    <a:p>
                      <a:pPr lvl="0" algn="ctr">
                        <a:buNone/>
                      </a:pPr>
                      <a:r>
                        <a:rPr lang="es-CO" sz="3200" b="1" noProof="0"/>
                        <a:t>VALOR PAGADO</a:t>
                      </a:r>
                      <a:endParaRPr lang="es-CO" sz="3200" noProof="0"/>
                    </a:p>
                  </a:txBody>
                  <a:tcPr anchor="ctr">
                    <a:solidFill>
                      <a:srgbClr val="92D050"/>
                    </a:solidFill>
                  </a:tcPr>
                </a:tc>
                <a:tc hMerge="1">
                  <a:txBody>
                    <a:bodyPr/>
                    <a:lstStyle/>
                    <a:p>
                      <a:pPr algn="ctr"/>
                      <a:endParaRPr lang="es-CO" b="1" noProof="0">
                        <a:solidFill>
                          <a:schemeClr val="accent6"/>
                        </a:solidFill>
                      </a:endParaRPr>
                    </a:p>
                  </a:txBody>
                  <a:tcPr anchor="ctr">
                    <a:solidFill>
                      <a:srgbClr val="D9FADC"/>
                    </a:solidFill>
                  </a:tcPr>
                </a:tc>
                <a:extLst>
                  <a:ext uri="{0D108BD9-81ED-4DB2-BD59-A6C34878D82A}">
                    <a16:rowId xmlns:a16="http://schemas.microsoft.com/office/drawing/2014/main" val="2021470875"/>
                  </a:ext>
                </a:extLst>
              </a:tr>
              <a:tr h="1189543">
                <a:tc rowSpan="2">
                  <a:txBody>
                    <a:bodyPr/>
                    <a:lstStyle/>
                    <a:p>
                      <a:pPr lvl="0" algn="ctr">
                        <a:buNone/>
                      </a:pPr>
                      <a:r>
                        <a:rPr lang="es-CO" sz="3200" b="1" i="0" u="none" strike="noStrike" noProof="0">
                          <a:solidFill>
                            <a:schemeClr val="bg1"/>
                          </a:solidFill>
                          <a:latin typeface="Comic Sans MS"/>
                        </a:rPr>
                        <a:t>Servicios Públicos </a:t>
                      </a:r>
                    </a:p>
                  </a:txBody>
                  <a:tcPr anchor="ctr">
                    <a:solidFill>
                      <a:srgbClr val="104A4A"/>
                    </a:solidFill>
                  </a:tcPr>
                </a:tc>
                <a:tc>
                  <a:txBody>
                    <a:bodyPr/>
                    <a:lstStyle/>
                    <a:p>
                      <a:pPr lvl="0" algn="ctr">
                        <a:lnSpc>
                          <a:spcPct val="100000"/>
                        </a:lnSpc>
                        <a:spcBef>
                          <a:spcPts val="0"/>
                        </a:spcBef>
                        <a:spcAft>
                          <a:spcPts val="0"/>
                        </a:spcAft>
                        <a:buNone/>
                      </a:pPr>
                      <a:r>
                        <a:rPr lang="es-CO" sz="2400" b="1" i="0" u="none" strike="noStrike" noProof="0">
                          <a:solidFill>
                            <a:srgbClr val="0E3B05"/>
                          </a:solidFill>
                          <a:latin typeface="Comic Sans MS"/>
                        </a:rPr>
                        <a:t>INTERNET</a:t>
                      </a:r>
                    </a:p>
                  </a:txBody>
                  <a:tcPr anchor="ctr">
                    <a:solidFill>
                      <a:srgbClr val="D9FADC"/>
                    </a:solidFill>
                  </a:tcPr>
                </a:tc>
                <a:tc gridSpan="2">
                  <a:txBody>
                    <a:bodyPr/>
                    <a:lstStyle/>
                    <a:p>
                      <a:pPr algn="ctr"/>
                      <a:r>
                        <a:rPr lang="es-CO" sz="3600" b="1" noProof="0">
                          <a:solidFill>
                            <a:srgbClr val="0E3B05"/>
                          </a:solidFill>
                          <a:latin typeface="Comic Sans MS"/>
                        </a:rPr>
                        <a:t>$1.080.000</a:t>
                      </a:r>
                    </a:p>
                  </a:txBody>
                  <a:tcPr anchor="ctr">
                    <a:solidFill>
                      <a:srgbClr val="D9FADC"/>
                    </a:solidFill>
                  </a:tcPr>
                </a:tc>
                <a:tc hMerge="1">
                  <a:txBody>
                    <a:bodyPr/>
                    <a:lstStyle/>
                    <a:p>
                      <a:endParaRPr/>
                    </a:p>
                  </a:txBody>
                  <a:tcPr anchor="ctr">
                    <a:solidFill>
                      <a:srgbClr val="104A4A"/>
                    </a:solidFill>
                  </a:tcPr>
                </a:tc>
                <a:extLst>
                  <a:ext uri="{0D108BD9-81ED-4DB2-BD59-A6C34878D82A}">
                    <a16:rowId xmlns:a16="http://schemas.microsoft.com/office/drawing/2014/main" val="784647598"/>
                  </a:ext>
                </a:extLst>
              </a:tr>
              <a:tr h="1072271">
                <a:tc vMerge="1">
                  <a:txBody>
                    <a:bodyPr/>
                    <a:lstStyle/>
                    <a:p>
                      <a:pPr lvl="0" algn="ctr">
                        <a:buNone/>
                      </a:pPr>
                      <a:endParaRPr lang="es-CO" sz="3200" b="1" i="0" u="none" strike="noStrike" noProof="0">
                        <a:solidFill>
                          <a:schemeClr val="bg1"/>
                        </a:solidFill>
                        <a:latin typeface="Comic Sans MS"/>
                      </a:endParaRPr>
                    </a:p>
                  </a:txBody>
                  <a:tcPr anchor="ctr">
                    <a:solidFill>
                      <a:srgbClr val="104A4A"/>
                    </a:solidFill>
                  </a:tcPr>
                </a:tc>
                <a:tc>
                  <a:txBody>
                    <a:bodyPr/>
                    <a:lstStyle/>
                    <a:p>
                      <a:pPr lvl="0" algn="ctr">
                        <a:buNone/>
                      </a:pPr>
                      <a:r>
                        <a:rPr lang="es-CO" sz="2400" b="1" i="0" u="none" strike="noStrike" noProof="0">
                          <a:solidFill>
                            <a:srgbClr val="154F2F"/>
                          </a:solidFill>
                          <a:latin typeface="Comic Sans MS" panose="030F0702030302020204" pitchFamily="66" charset="0"/>
                        </a:rPr>
                        <a:t>GAS</a:t>
                      </a:r>
                      <a:endParaRPr lang="es-CO" sz="2400" noProof="0">
                        <a:solidFill>
                          <a:srgbClr val="154F2F"/>
                        </a:solidFill>
                        <a:latin typeface="Comic Sans MS" panose="030F0702030302020204" pitchFamily="66" charset="0"/>
                      </a:endParaRPr>
                    </a:p>
                  </a:txBody>
                  <a:tcPr anchor="ctr">
                    <a:solidFill>
                      <a:schemeClr val="accent4">
                        <a:lumMod val="20000"/>
                        <a:lumOff val="80000"/>
                      </a:schemeClr>
                    </a:solidFill>
                  </a:tcPr>
                </a:tc>
                <a:tc gridSpan="2">
                  <a:txBody>
                    <a:bodyPr/>
                    <a:lstStyle/>
                    <a:p>
                      <a:pPr lvl="0" algn="ctr">
                        <a:buNone/>
                      </a:pPr>
                      <a:r>
                        <a:rPr lang="es-CO" sz="3600" b="1" noProof="0">
                          <a:solidFill>
                            <a:srgbClr val="154F2F"/>
                          </a:solidFill>
                          <a:latin typeface="Comic Sans MS"/>
                        </a:rPr>
                        <a:t>$1.454.954</a:t>
                      </a:r>
                    </a:p>
                  </a:txBody>
                  <a:tcPr anchor="ctr">
                    <a:solidFill>
                      <a:schemeClr val="accent4">
                        <a:lumMod val="20000"/>
                        <a:lumOff val="80000"/>
                      </a:schemeClr>
                    </a:solidFill>
                  </a:tcPr>
                </a:tc>
                <a:tc hMerge="1">
                  <a:txBody>
                    <a:bodyPr/>
                    <a:lstStyle/>
                    <a:p>
                      <a:pPr algn="ctr"/>
                      <a:endParaRPr lang="es-MX" sz="1400" b="1" kern="1200">
                        <a:solidFill>
                          <a:schemeClr val="bg1"/>
                        </a:solidFill>
                        <a:latin typeface="Comic Sans MS"/>
                        <a:ea typeface="+mn-ea"/>
                        <a:cs typeface="+mn-cs"/>
                      </a:endParaRPr>
                    </a:p>
                  </a:txBody>
                  <a:tcPr anchor="ctr">
                    <a:solidFill>
                      <a:srgbClr val="104A4A"/>
                    </a:solidFill>
                  </a:tcPr>
                </a:tc>
                <a:extLst>
                  <a:ext uri="{0D108BD9-81ED-4DB2-BD59-A6C34878D82A}">
                    <a16:rowId xmlns:a16="http://schemas.microsoft.com/office/drawing/2014/main" val="3197806322"/>
                  </a:ext>
                </a:extLst>
              </a:tr>
              <a:tr h="1608711">
                <a:tc gridSpan="2">
                  <a:txBody>
                    <a:bodyPr/>
                    <a:lstStyle/>
                    <a:p>
                      <a:pPr lvl="0" algn="ctr">
                        <a:buNone/>
                      </a:pPr>
                      <a:r>
                        <a:rPr lang="es-CO" sz="3200" b="1" i="0" u="none" strike="noStrike" noProof="0">
                          <a:solidFill>
                            <a:schemeClr val="bg1"/>
                          </a:solidFill>
                          <a:latin typeface="Comic Sans MS"/>
                        </a:rPr>
                        <a:t>TOTAL RECURSOS PROPIOS</a:t>
                      </a:r>
                    </a:p>
                  </a:txBody>
                  <a:tcPr anchor="ctr">
                    <a:solidFill>
                      <a:schemeClr val="accent4">
                        <a:lumMod val="50000"/>
                      </a:schemeClr>
                    </a:solidFill>
                  </a:tcPr>
                </a:tc>
                <a:tc hMerge="1">
                  <a:txBody>
                    <a:bodyPr/>
                    <a:lstStyle/>
                    <a:p>
                      <a:endParaRPr lang="es-ES"/>
                    </a:p>
                  </a:txBody>
                  <a:tcPr anchor="ctr">
                    <a:solidFill>
                      <a:schemeClr val="accent4">
                        <a:lumMod val="20000"/>
                        <a:lumOff val="80000"/>
                      </a:schemeClr>
                    </a:solidFill>
                  </a:tcPr>
                </a:tc>
                <a:tc>
                  <a:txBody>
                    <a:bodyPr/>
                    <a:lstStyle/>
                    <a:p>
                      <a:pPr lvl="0" algn="ctr">
                        <a:buNone/>
                      </a:pPr>
                      <a:r>
                        <a:rPr lang="es-CO" sz="3600" b="1" noProof="0">
                          <a:solidFill>
                            <a:srgbClr val="012113"/>
                          </a:solidFill>
                          <a:latin typeface="Comic Sans MS"/>
                        </a:rPr>
                        <a:t>$37.034.767</a:t>
                      </a:r>
                    </a:p>
                  </a:txBody>
                  <a:tcPr anchor="ctr">
                    <a:solidFill>
                      <a:srgbClr val="92D050"/>
                    </a:solidFill>
                  </a:tcPr>
                </a:tc>
                <a:tc>
                  <a:txBody>
                    <a:bodyPr/>
                    <a:lstStyle/>
                    <a:p>
                      <a:pPr lvl="0" algn="ctr">
                        <a:buNone/>
                      </a:pPr>
                      <a:endParaRPr lang="es-CO" sz="1400" b="1" kern="1200" noProof="0">
                        <a:solidFill>
                          <a:schemeClr val="bg1"/>
                        </a:solidFill>
                        <a:latin typeface="Comic Sans MS"/>
                        <a:ea typeface="+mn-ea"/>
                        <a:cs typeface="+mn-cs"/>
                      </a:endParaRPr>
                    </a:p>
                  </a:txBody>
                  <a:tcPr anchor="ctr">
                    <a:solidFill>
                      <a:srgbClr val="104A4A"/>
                    </a:solidFill>
                  </a:tcPr>
                </a:tc>
                <a:extLst>
                  <a:ext uri="{0D108BD9-81ED-4DB2-BD59-A6C34878D82A}">
                    <a16:rowId xmlns:a16="http://schemas.microsoft.com/office/drawing/2014/main" val="1398973739"/>
                  </a:ext>
                </a:extLst>
              </a:tr>
            </a:tbl>
          </a:graphicData>
        </a:graphic>
      </p:graphicFrame>
      <p:pic>
        <p:nvPicPr>
          <p:cNvPr id="31" name="Imagen 30">
            <a:extLst>
              <a:ext uri="{FF2B5EF4-FFF2-40B4-BE49-F238E27FC236}">
                <a16:creationId xmlns:a16="http://schemas.microsoft.com/office/drawing/2014/main" id="{894D2FE0-7DED-99F0-40A2-0BF27ABEEBB4}"/>
              </a:ext>
            </a:extLst>
          </p:cNvPr>
          <p:cNvPicPr>
            <a:picLocks noChangeAspect="1"/>
          </p:cNvPicPr>
          <p:nvPr/>
        </p:nvPicPr>
        <p:blipFill>
          <a:blip r:embed="rId3"/>
          <a:stretch>
            <a:fillRect/>
          </a:stretch>
        </p:blipFill>
        <p:spPr>
          <a:xfrm>
            <a:off x="182400" y="333822"/>
            <a:ext cx="778200" cy="750683"/>
          </a:xfrm>
          <a:prstGeom prst="ellipse">
            <a:avLst/>
          </a:prstGeom>
          <a:ln>
            <a:noFill/>
          </a:ln>
          <a:effectLst>
            <a:softEdge rad="112500"/>
          </a:effectLst>
        </p:spPr>
      </p:pic>
    </p:spTree>
    <p:extLst>
      <p:ext uri="{BB962C8B-B14F-4D97-AF65-F5344CB8AC3E}">
        <p14:creationId xmlns:p14="http://schemas.microsoft.com/office/powerpoint/2010/main" val="3680868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EDF1CAC-A7A3-E5DE-CAA9-E7C5044FACE8}"/>
            </a:ext>
          </a:extLst>
        </p:cNvPr>
        <p:cNvGrpSpPr/>
        <p:nvPr/>
      </p:nvGrpSpPr>
      <p:grpSpPr>
        <a:xfrm>
          <a:off x="0" y="0"/>
          <a:ext cx="0" cy="0"/>
          <a:chOff x="0" y="0"/>
          <a:chExt cx="0" cy="0"/>
        </a:xfrm>
      </p:grpSpPr>
      <p:sp>
        <p:nvSpPr>
          <p:cNvPr id="5" name="Marcador de texto 4">
            <a:extLst>
              <a:ext uri="{FF2B5EF4-FFF2-40B4-BE49-F238E27FC236}">
                <a16:creationId xmlns:a16="http://schemas.microsoft.com/office/drawing/2014/main" id="{F617889E-F57A-14C2-B784-35CA2F08A965}"/>
              </a:ext>
            </a:extLst>
          </p:cNvPr>
          <p:cNvSpPr>
            <a:spLocks noGrp="1"/>
          </p:cNvSpPr>
          <p:nvPr>
            <p:ph type="body" sz="quarter" idx="28"/>
          </p:nvPr>
        </p:nvSpPr>
        <p:spPr>
          <a:xfrm>
            <a:off x="4124838" y="2102100"/>
            <a:ext cx="2743024" cy="753886"/>
          </a:xfrm>
          <a:prstGeom prst="roundRect">
            <a:avLst/>
          </a:prstGeom>
          <a:solidFill>
            <a:srgbClr val="FFEDB3"/>
          </a:solidFill>
        </p:spPr>
        <p:txBody>
          <a:bodyPr vert="horz" lIns="91440" tIns="45720" rIns="91440" bIns="45720" rtlCol="0" anchor="ctr">
            <a:noAutofit/>
          </a:bodyPr>
          <a:lstStyle/>
          <a:p>
            <a:pPr algn="ctr"/>
            <a:r>
              <a:rPr lang="es-CO" sz="2700" b="1" noProof="0">
                <a:solidFill>
                  <a:srgbClr val="012113"/>
                </a:solidFill>
                <a:latin typeface="Comic Sans MS"/>
                <a:cs typeface="Posterama"/>
              </a:rPr>
              <a:t>$122.689.139</a:t>
            </a:r>
          </a:p>
        </p:txBody>
      </p:sp>
      <p:sp>
        <p:nvSpPr>
          <p:cNvPr id="10" name="Marcador de texto 9">
            <a:extLst>
              <a:ext uri="{FF2B5EF4-FFF2-40B4-BE49-F238E27FC236}">
                <a16:creationId xmlns:a16="http://schemas.microsoft.com/office/drawing/2014/main" id="{3C9DA3A8-6B72-00E1-8B1A-C2B584390CBB}"/>
              </a:ext>
            </a:extLst>
          </p:cNvPr>
          <p:cNvSpPr>
            <a:spLocks noGrp="1"/>
          </p:cNvSpPr>
          <p:nvPr>
            <p:ph type="body" sz="quarter" idx="57"/>
          </p:nvPr>
        </p:nvSpPr>
        <p:spPr>
          <a:xfrm>
            <a:off x="489056" y="5012876"/>
            <a:ext cx="2744984" cy="944687"/>
          </a:xfrm>
          <a:prstGeom prst="rect">
            <a:avLst/>
          </a:prstGeom>
          <a:solidFill>
            <a:srgbClr val="0E3B05"/>
          </a:solidFill>
        </p:spPr>
        <p:txBody>
          <a:bodyPr vert="horz" lIns="91440" tIns="45720" rIns="91440" bIns="45720" rtlCol="0" anchor="ctr">
            <a:noAutofit/>
          </a:bodyPr>
          <a:lstStyle/>
          <a:p>
            <a:pPr algn="ctr"/>
            <a:r>
              <a:rPr lang="es-CO" sz="2400" noProof="0">
                <a:solidFill>
                  <a:srgbClr val="FFFFFF"/>
                </a:solidFill>
                <a:cs typeface="Posterama"/>
              </a:rPr>
              <a:t>EJECUTADO                            1er. SEMESTRE</a:t>
            </a:r>
            <a:endParaRPr lang="es-CO" sz="2400" noProof="0">
              <a:solidFill>
                <a:srgbClr val="FFFFFF"/>
              </a:solidFill>
            </a:endParaRPr>
          </a:p>
        </p:txBody>
      </p:sp>
      <p:sp>
        <p:nvSpPr>
          <p:cNvPr id="16" name="Marcador de texto 15">
            <a:extLst>
              <a:ext uri="{FF2B5EF4-FFF2-40B4-BE49-F238E27FC236}">
                <a16:creationId xmlns:a16="http://schemas.microsoft.com/office/drawing/2014/main" id="{A0197E4E-15EB-DCF0-C237-E25765333300}"/>
              </a:ext>
            </a:extLst>
          </p:cNvPr>
          <p:cNvSpPr>
            <a:spLocks noGrp="1"/>
          </p:cNvSpPr>
          <p:nvPr>
            <p:ph type="body" sz="quarter" idx="61"/>
          </p:nvPr>
        </p:nvSpPr>
        <p:spPr>
          <a:xfrm>
            <a:off x="489600" y="2023024"/>
            <a:ext cx="2733038" cy="906935"/>
          </a:xfrm>
          <a:prstGeom prst="rect">
            <a:avLst/>
          </a:prstGeom>
          <a:solidFill>
            <a:srgbClr val="0E3B05"/>
          </a:solidFill>
          <a:ln>
            <a:solidFill>
              <a:schemeClr val="bg1"/>
            </a:solidFill>
          </a:ln>
        </p:spPr>
        <p:txBody>
          <a:bodyPr vert="horz" lIns="91440" tIns="45720" rIns="91440" bIns="45720" rtlCol="0" anchor="ctr">
            <a:noAutofit/>
          </a:bodyPr>
          <a:lstStyle/>
          <a:p>
            <a:pPr algn="ctr"/>
            <a:r>
              <a:rPr lang="es-CO" sz="2400" noProof="0">
                <a:solidFill>
                  <a:srgbClr val="FFFFFF"/>
                </a:solidFill>
                <a:cs typeface="Posterama"/>
              </a:rPr>
              <a:t>GRATUIDAD </a:t>
            </a:r>
            <a:endParaRPr lang="es-CO" sz="2400" noProof="0">
              <a:solidFill>
                <a:srgbClr val="FFFFFF"/>
              </a:solidFill>
            </a:endParaRPr>
          </a:p>
        </p:txBody>
      </p:sp>
      <p:sp>
        <p:nvSpPr>
          <p:cNvPr id="22" name="Marcador de texto 21">
            <a:extLst>
              <a:ext uri="{FF2B5EF4-FFF2-40B4-BE49-F238E27FC236}">
                <a16:creationId xmlns:a16="http://schemas.microsoft.com/office/drawing/2014/main" id="{C905C1A0-40DF-8B09-7B89-42BB832560A0}"/>
              </a:ext>
            </a:extLst>
          </p:cNvPr>
          <p:cNvSpPr>
            <a:spLocks noGrp="1"/>
          </p:cNvSpPr>
          <p:nvPr>
            <p:ph type="body" sz="quarter" idx="65"/>
          </p:nvPr>
        </p:nvSpPr>
        <p:spPr>
          <a:xfrm>
            <a:off x="485801" y="3031349"/>
            <a:ext cx="2742807" cy="789705"/>
          </a:xfrm>
          <a:prstGeom prst="rect">
            <a:avLst/>
          </a:prstGeom>
          <a:solidFill>
            <a:srgbClr val="0E3B05"/>
          </a:solidFill>
        </p:spPr>
        <p:txBody>
          <a:bodyPr vert="horz" lIns="91440" tIns="45720" rIns="91440" bIns="45720" rtlCol="0" anchor="ctr">
            <a:noAutofit/>
          </a:bodyPr>
          <a:lstStyle/>
          <a:p>
            <a:pPr algn="ctr"/>
            <a:r>
              <a:rPr lang="es-CO" sz="2000" noProof="0">
                <a:solidFill>
                  <a:schemeClr val="bg1"/>
                </a:solidFill>
                <a:cs typeface="Posterama"/>
              </a:rPr>
              <a:t>TRANSFERENCIAS MUNICIPALES</a:t>
            </a:r>
            <a:endParaRPr lang="es-CO" sz="2000" noProof="0">
              <a:solidFill>
                <a:schemeClr val="bg1"/>
              </a:solidFill>
            </a:endParaRPr>
          </a:p>
        </p:txBody>
      </p:sp>
      <p:sp>
        <p:nvSpPr>
          <p:cNvPr id="27" name="Marcador de pie de página 26">
            <a:extLst>
              <a:ext uri="{FF2B5EF4-FFF2-40B4-BE49-F238E27FC236}">
                <a16:creationId xmlns:a16="http://schemas.microsoft.com/office/drawing/2014/main" id="{CB1D17E5-2A55-FA80-A7A2-E016ED51A514}"/>
              </a:ext>
            </a:extLst>
          </p:cNvPr>
          <p:cNvSpPr>
            <a:spLocks noGrp="1"/>
          </p:cNvSpPr>
          <p:nvPr>
            <p:ph type="ftr" sz="quarter" idx="76"/>
          </p:nvPr>
        </p:nvSpPr>
        <p:spPr>
          <a:xfrm>
            <a:off x="484632" y="6403535"/>
            <a:ext cx="4114800" cy="365125"/>
          </a:xfrm>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2B0C3B7C-C541-975A-940B-F63A75A55E1C}"/>
              </a:ext>
            </a:extLst>
          </p:cNvPr>
          <p:cNvSpPr>
            <a:spLocks noGrp="1"/>
          </p:cNvSpPr>
          <p:nvPr>
            <p:ph type="sldNum" sz="quarter" idx="77"/>
          </p:nvPr>
        </p:nvSpPr>
        <p:spPr>
          <a:xfrm>
            <a:off x="11350477" y="6403535"/>
            <a:ext cx="458592" cy="365125"/>
          </a:xfrm>
        </p:spPr>
        <p:txBody>
          <a:bodyPr/>
          <a:lstStyle/>
          <a:p>
            <a:fld id="{47FEACEE-25B4-4A2D-B147-27296E36371D}" type="slidenum">
              <a:rPr lang="es-CO" noProof="0" smtClean="0"/>
              <a:pPr/>
              <a:t>35</a:t>
            </a:fld>
            <a:endParaRPr lang="es-CO" noProof="0"/>
          </a:p>
        </p:txBody>
      </p:sp>
      <p:sp>
        <p:nvSpPr>
          <p:cNvPr id="29" name="CuadroTexto 3">
            <a:extLst>
              <a:ext uri="{FF2B5EF4-FFF2-40B4-BE49-F238E27FC236}">
                <a16:creationId xmlns:a16="http://schemas.microsoft.com/office/drawing/2014/main" id="{DA92D0BD-7230-DF86-5F9A-EA721E9767D7}"/>
              </a:ext>
            </a:extLst>
          </p:cNvPr>
          <p:cNvSpPr txBox="1"/>
          <p:nvPr/>
        </p:nvSpPr>
        <p:spPr>
          <a:xfrm>
            <a:off x="2288985" y="346808"/>
            <a:ext cx="7355359" cy="1337667"/>
          </a:xfrm>
          <a:prstGeom prst="flowChartOffpageConnector">
            <a:avLst/>
          </a:prstGeom>
          <a:solidFill>
            <a:srgbClr val="D3F2D4"/>
          </a:solidFill>
          <a:ln w="28575">
            <a:solidFill>
              <a:srgbClr val="104A4A"/>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3200" b="1" noProof="0">
                <a:solidFill>
                  <a:srgbClr val="0E3B05"/>
                </a:solidFill>
                <a:latin typeface="Posterama"/>
                <a:ea typeface="微软雅黑"/>
                <a:cs typeface="Posterama"/>
              </a:rPr>
              <a:t>TOTAL EJECUTADO 1ER°. SEMESTRE 2025</a:t>
            </a:r>
            <a:endParaRPr lang="es-CO" sz="3200" b="1" noProof="0">
              <a:solidFill>
                <a:srgbClr val="0E3B05"/>
              </a:solidFill>
              <a:latin typeface="Posterama" panose="020B0504020200020000" pitchFamily="34" charset="0"/>
              <a:ea typeface="微软雅黑"/>
              <a:cs typeface="Posterama" panose="020B0504020200020000" pitchFamily="34" charset="0"/>
            </a:endParaRPr>
          </a:p>
        </p:txBody>
      </p:sp>
      <p:pic>
        <p:nvPicPr>
          <p:cNvPr id="31" name="Imagen 30">
            <a:extLst>
              <a:ext uri="{FF2B5EF4-FFF2-40B4-BE49-F238E27FC236}">
                <a16:creationId xmlns:a16="http://schemas.microsoft.com/office/drawing/2014/main" id="{8B2A0534-BB95-8540-710C-14508816B67D}"/>
              </a:ext>
            </a:extLst>
          </p:cNvPr>
          <p:cNvPicPr>
            <a:picLocks noChangeAspect="1"/>
          </p:cNvPicPr>
          <p:nvPr/>
        </p:nvPicPr>
        <p:blipFill>
          <a:blip r:embed="rId3"/>
          <a:stretch>
            <a:fillRect/>
          </a:stretch>
        </p:blipFill>
        <p:spPr>
          <a:xfrm>
            <a:off x="10725882" y="107587"/>
            <a:ext cx="1466851" cy="1308834"/>
          </a:xfrm>
          <a:prstGeom prst="rect">
            <a:avLst/>
          </a:prstGeom>
          <a:ln>
            <a:noFill/>
          </a:ln>
        </p:spPr>
      </p:pic>
      <p:sp>
        <p:nvSpPr>
          <p:cNvPr id="33" name="Marcador de texto 21">
            <a:extLst>
              <a:ext uri="{FF2B5EF4-FFF2-40B4-BE49-F238E27FC236}">
                <a16:creationId xmlns:a16="http://schemas.microsoft.com/office/drawing/2014/main" id="{E0103EE5-5264-888F-0C45-C4FD761B3974}"/>
              </a:ext>
            </a:extLst>
          </p:cNvPr>
          <p:cNvSpPr txBox="1">
            <a:spLocks/>
          </p:cNvSpPr>
          <p:nvPr/>
        </p:nvSpPr>
        <p:spPr>
          <a:xfrm>
            <a:off x="481080" y="4014945"/>
            <a:ext cx="2741992" cy="879257"/>
          </a:xfrm>
          <a:prstGeom prst="rect">
            <a:avLst/>
          </a:prstGeom>
          <a:solidFill>
            <a:srgbClr val="0E3B05"/>
          </a:solidFill>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1800" b="1" i="0" kern="1200">
                <a:solidFill>
                  <a:schemeClr val="accent6"/>
                </a:solidFill>
                <a:latin typeface="+mn-lt"/>
                <a:ea typeface="+mj-ea"/>
                <a:cs typeface="Posterama" panose="020B0504020200020000"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O" sz="2400" noProof="0">
                <a:solidFill>
                  <a:srgbClr val="FFFFFF"/>
                </a:solidFill>
                <a:cs typeface="Posterama"/>
              </a:rPr>
              <a:t>RECURSOS PROPIOS</a:t>
            </a:r>
            <a:endParaRPr lang="es-CO" sz="2400" noProof="0">
              <a:solidFill>
                <a:srgbClr val="FFFFFF"/>
              </a:solidFill>
            </a:endParaRPr>
          </a:p>
        </p:txBody>
      </p:sp>
      <p:pic>
        <p:nvPicPr>
          <p:cNvPr id="6" name="Imagen 5">
            <a:extLst>
              <a:ext uri="{FF2B5EF4-FFF2-40B4-BE49-F238E27FC236}">
                <a16:creationId xmlns:a16="http://schemas.microsoft.com/office/drawing/2014/main" id="{1B2FDD45-6236-9AF7-B964-26CEC8A54DA4}"/>
              </a:ext>
            </a:extLst>
          </p:cNvPr>
          <p:cNvPicPr>
            <a:picLocks noChangeAspect="1"/>
          </p:cNvPicPr>
          <p:nvPr/>
        </p:nvPicPr>
        <p:blipFill>
          <a:blip r:embed="rId4"/>
          <a:stretch>
            <a:fillRect/>
          </a:stretch>
        </p:blipFill>
        <p:spPr>
          <a:xfrm>
            <a:off x="323240" y="342778"/>
            <a:ext cx="1132334" cy="1073881"/>
          </a:xfrm>
          <a:prstGeom prst="rect">
            <a:avLst/>
          </a:prstGeom>
        </p:spPr>
      </p:pic>
      <p:sp>
        <p:nvSpPr>
          <p:cNvPr id="14" name="Marcador de texto 4">
            <a:extLst>
              <a:ext uri="{FF2B5EF4-FFF2-40B4-BE49-F238E27FC236}">
                <a16:creationId xmlns:a16="http://schemas.microsoft.com/office/drawing/2014/main" id="{3B7B811E-0A6C-55DA-55B9-084B62F9F766}"/>
              </a:ext>
            </a:extLst>
          </p:cNvPr>
          <p:cNvSpPr txBox="1">
            <a:spLocks/>
          </p:cNvSpPr>
          <p:nvPr/>
        </p:nvSpPr>
        <p:spPr>
          <a:xfrm>
            <a:off x="4124838" y="4143759"/>
            <a:ext cx="2757297" cy="760400"/>
          </a:xfrm>
          <a:prstGeom prst="roundRect">
            <a:avLst/>
          </a:prstGeom>
          <a:solidFill>
            <a:schemeClr val="accent1">
              <a:lumMod val="20000"/>
              <a:lumOff val="80000"/>
            </a:schemeClr>
          </a:solidFill>
        </p:spPr>
        <p:txBody>
          <a:bodyPr vert="horz" lIns="91440" tIns="45720" rIns="91440" bIns="45720" rtlCol="0" anchor="ctr">
            <a:noAutofit/>
          </a:bodyPr>
          <a:lstStyle>
            <a:lvl1pPr marL="0" indent="0" algn="l" defTabSz="914400" rtl="0" eaLnBrk="1" latinLnBrk="0" hangingPunct="1">
              <a:lnSpc>
                <a:spcPct val="90000"/>
              </a:lnSpc>
              <a:spcBef>
                <a:spcPts val="0"/>
              </a:spcBef>
              <a:buFont typeface="Arial" panose="020B0604020202020204" pitchFamily="34" charset="0"/>
              <a:buNone/>
              <a:defRPr sz="1400" b="0" i="0" kern="1200">
                <a:solidFill>
                  <a:schemeClr val="accent6"/>
                </a:solidFill>
                <a:latin typeface="+mn-lt"/>
                <a:ea typeface="+mn-ea"/>
                <a:cs typeface="Posterama" panose="020B0504020200020000"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O" sz="2800" b="1" noProof="0">
                <a:solidFill>
                  <a:srgbClr val="012113"/>
                </a:solidFill>
                <a:latin typeface="Comic Sans MS"/>
                <a:cs typeface="Posterama"/>
              </a:rPr>
              <a:t>$ </a:t>
            </a:r>
            <a:r>
              <a:rPr lang="es-CO" sz="2800" b="1" noProof="0">
                <a:latin typeface="Comic Sans MS"/>
                <a:cs typeface="Posterama"/>
              </a:rPr>
              <a:t>37.034.767</a:t>
            </a:r>
            <a:endParaRPr lang="es-CO" sz="2800" noProof="0">
              <a:latin typeface="Comic Sans MS"/>
              <a:cs typeface="Posterama"/>
            </a:endParaRPr>
          </a:p>
        </p:txBody>
      </p:sp>
      <p:sp>
        <p:nvSpPr>
          <p:cNvPr id="20" name="Marcador de texto 4">
            <a:extLst>
              <a:ext uri="{FF2B5EF4-FFF2-40B4-BE49-F238E27FC236}">
                <a16:creationId xmlns:a16="http://schemas.microsoft.com/office/drawing/2014/main" id="{F03504E0-AA6E-590D-4838-7AEE393E1081}"/>
              </a:ext>
            </a:extLst>
          </p:cNvPr>
          <p:cNvSpPr txBox="1">
            <a:spLocks/>
          </p:cNvSpPr>
          <p:nvPr/>
        </p:nvSpPr>
        <p:spPr>
          <a:xfrm>
            <a:off x="4200712" y="3078370"/>
            <a:ext cx="2595130" cy="838553"/>
          </a:xfrm>
          <a:prstGeom prst="roundRect">
            <a:avLst/>
          </a:prstGeom>
          <a:solidFill>
            <a:srgbClr val="92D050"/>
          </a:solidFill>
        </p:spPr>
        <p:txBody>
          <a:bodyPr vert="horz" lIns="91440" tIns="45720" rIns="91440" bIns="45720" rtlCol="0" anchor="ctr">
            <a:noAutofit/>
          </a:bodyPr>
          <a:lstStyle>
            <a:lvl1pPr marL="0" indent="0" algn="l" defTabSz="914400" rtl="0" eaLnBrk="1" latinLnBrk="0" hangingPunct="1">
              <a:lnSpc>
                <a:spcPct val="90000"/>
              </a:lnSpc>
              <a:spcBef>
                <a:spcPts val="0"/>
              </a:spcBef>
              <a:buFont typeface="Arial" panose="020B0604020202020204" pitchFamily="34" charset="0"/>
              <a:buNone/>
              <a:defRPr sz="1400" b="0" i="0" kern="1200">
                <a:solidFill>
                  <a:schemeClr val="accent6"/>
                </a:solidFill>
                <a:latin typeface="+mn-lt"/>
                <a:ea typeface="+mn-ea"/>
                <a:cs typeface="Posterama" panose="020B0504020200020000"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O" sz="1800" b="1" noProof="0">
                <a:solidFill>
                  <a:schemeClr val="bg1"/>
                </a:solidFill>
                <a:cs typeface="Posterama"/>
              </a:rPr>
              <a:t>  </a:t>
            </a:r>
            <a:r>
              <a:rPr lang="es-CO" sz="2800" b="1">
                <a:solidFill>
                  <a:srgbClr val="012113"/>
                </a:solidFill>
                <a:latin typeface="Comic Sans MS"/>
                <a:cs typeface="Posterama"/>
              </a:rPr>
              <a:t>28</a:t>
            </a:r>
            <a:r>
              <a:rPr lang="es-CO" sz="2800" b="1" noProof="0">
                <a:solidFill>
                  <a:srgbClr val="012113"/>
                </a:solidFill>
                <a:latin typeface="Comic Sans MS"/>
                <a:cs typeface="Posterama"/>
              </a:rPr>
              <a:t>.450.000 PARQUE</a:t>
            </a:r>
            <a:endParaRPr lang="es-CO" sz="2800" b="1" noProof="0">
              <a:solidFill>
                <a:srgbClr val="012113"/>
              </a:solidFill>
              <a:latin typeface="Comic Sans MS"/>
            </a:endParaRPr>
          </a:p>
        </p:txBody>
      </p:sp>
      <p:sp>
        <p:nvSpPr>
          <p:cNvPr id="25" name="Marcador de texto 4">
            <a:extLst>
              <a:ext uri="{FF2B5EF4-FFF2-40B4-BE49-F238E27FC236}">
                <a16:creationId xmlns:a16="http://schemas.microsoft.com/office/drawing/2014/main" id="{B24C6194-B33E-AD89-3D57-12BF877FCBA9}"/>
              </a:ext>
            </a:extLst>
          </p:cNvPr>
          <p:cNvSpPr txBox="1">
            <a:spLocks/>
          </p:cNvSpPr>
          <p:nvPr/>
        </p:nvSpPr>
        <p:spPr>
          <a:xfrm>
            <a:off x="4128258" y="5013491"/>
            <a:ext cx="2753877" cy="945202"/>
          </a:xfrm>
          <a:prstGeom prst="roundRect">
            <a:avLst/>
          </a:prstGeom>
          <a:solidFill>
            <a:schemeClr val="accent2">
              <a:lumMod val="75000"/>
            </a:schemeClr>
          </a:solidFill>
          <a:ln>
            <a:solidFill>
              <a:srgbClr val="4472C4"/>
            </a:solidFill>
          </a:ln>
        </p:spPr>
        <p:txBody>
          <a:bodyPr vert="horz" lIns="91440" tIns="45720" rIns="91440" bIns="45720" rtlCol="0" anchor="ctr">
            <a:noAutofit/>
          </a:bodyPr>
          <a:lstStyle>
            <a:lvl1pPr marL="0" indent="0" algn="l" defTabSz="914400" rtl="0" eaLnBrk="1" latinLnBrk="0" hangingPunct="1">
              <a:lnSpc>
                <a:spcPct val="90000"/>
              </a:lnSpc>
              <a:spcBef>
                <a:spcPts val="0"/>
              </a:spcBef>
              <a:buFont typeface="Arial" panose="020B0604020202020204" pitchFamily="34" charset="0"/>
              <a:buNone/>
              <a:defRPr sz="1400" b="0" i="0" kern="1200">
                <a:solidFill>
                  <a:schemeClr val="accent6"/>
                </a:solidFill>
                <a:latin typeface="+mn-lt"/>
                <a:ea typeface="+mn-ea"/>
                <a:cs typeface="Posterama" panose="020B0504020200020000"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O" sz="2700" b="1" noProof="0">
                <a:solidFill>
                  <a:schemeClr val="bg1"/>
                </a:solidFill>
                <a:latin typeface="Comic Sans MS"/>
                <a:cs typeface="Posterama"/>
              </a:rPr>
              <a:t>$188.173.906</a:t>
            </a:r>
            <a:endParaRPr lang="es-CO" sz="2700" b="1" noProof="0">
              <a:solidFill>
                <a:schemeClr val="bg1"/>
              </a:solidFill>
              <a:latin typeface="Comic Sans MS"/>
            </a:endParaRPr>
          </a:p>
        </p:txBody>
      </p:sp>
      <p:sp>
        <p:nvSpPr>
          <p:cNvPr id="7" name="Flecha: cheurón 6">
            <a:extLst>
              <a:ext uri="{FF2B5EF4-FFF2-40B4-BE49-F238E27FC236}">
                <a16:creationId xmlns:a16="http://schemas.microsoft.com/office/drawing/2014/main" id="{D1C9FBF4-B1F0-83F5-EF4A-4591234245EC}"/>
              </a:ext>
            </a:extLst>
          </p:cNvPr>
          <p:cNvSpPr/>
          <p:nvPr/>
        </p:nvSpPr>
        <p:spPr>
          <a:xfrm>
            <a:off x="3477846" y="2102555"/>
            <a:ext cx="445556" cy="748401"/>
          </a:xfrm>
          <a:prstGeom prst="chevron">
            <a:avLst/>
          </a:prstGeom>
          <a:solidFill>
            <a:srgbClr val="0E3B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noProof="0">
              <a:solidFill>
                <a:schemeClr val="tx1"/>
              </a:solidFill>
            </a:endParaRPr>
          </a:p>
        </p:txBody>
      </p:sp>
      <p:sp>
        <p:nvSpPr>
          <p:cNvPr id="11" name="Flecha: cheurón 10">
            <a:extLst>
              <a:ext uri="{FF2B5EF4-FFF2-40B4-BE49-F238E27FC236}">
                <a16:creationId xmlns:a16="http://schemas.microsoft.com/office/drawing/2014/main" id="{DD54F320-BE84-EEC8-52AF-DF3421EA2055}"/>
              </a:ext>
            </a:extLst>
          </p:cNvPr>
          <p:cNvSpPr/>
          <p:nvPr/>
        </p:nvSpPr>
        <p:spPr>
          <a:xfrm>
            <a:off x="3477846" y="3073236"/>
            <a:ext cx="445556" cy="748401"/>
          </a:xfrm>
          <a:prstGeom prst="chevron">
            <a:avLst/>
          </a:prstGeom>
          <a:solidFill>
            <a:srgbClr val="0E3B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noProof="0">
              <a:solidFill>
                <a:schemeClr val="tx1"/>
              </a:solidFill>
            </a:endParaRPr>
          </a:p>
        </p:txBody>
      </p:sp>
      <p:sp>
        <p:nvSpPr>
          <p:cNvPr id="12" name="Flecha: cheurón 11">
            <a:extLst>
              <a:ext uri="{FF2B5EF4-FFF2-40B4-BE49-F238E27FC236}">
                <a16:creationId xmlns:a16="http://schemas.microsoft.com/office/drawing/2014/main" id="{16C68C05-53FA-560E-F258-DFFF660223E2}"/>
              </a:ext>
            </a:extLst>
          </p:cNvPr>
          <p:cNvSpPr/>
          <p:nvPr/>
        </p:nvSpPr>
        <p:spPr>
          <a:xfrm>
            <a:off x="3477845" y="4140523"/>
            <a:ext cx="445556" cy="748401"/>
          </a:xfrm>
          <a:prstGeom prst="chevron">
            <a:avLst/>
          </a:prstGeom>
          <a:solidFill>
            <a:srgbClr val="0E3B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noProof="0">
              <a:solidFill>
                <a:schemeClr val="tx1"/>
              </a:solidFill>
            </a:endParaRPr>
          </a:p>
        </p:txBody>
      </p:sp>
      <p:sp>
        <p:nvSpPr>
          <p:cNvPr id="13" name="Flecha: cheurón 12">
            <a:extLst>
              <a:ext uri="{FF2B5EF4-FFF2-40B4-BE49-F238E27FC236}">
                <a16:creationId xmlns:a16="http://schemas.microsoft.com/office/drawing/2014/main" id="{45FBB509-B389-5C02-D300-6CB24FBF6F9F}"/>
              </a:ext>
            </a:extLst>
          </p:cNvPr>
          <p:cNvSpPr/>
          <p:nvPr/>
        </p:nvSpPr>
        <p:spPr>
          <a:xfrm>
            <a:off x="3477846" y="5110120"/>
            <a:ext cx="445556" cy="748401"/>
          </a:xfrm>
          <a:prstGeom prst="chevron">
            <a:avLst/>
          </a:prstGeom>
          <a:solidFill>
            <a:srgbClr val="0E3B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noProof="0">
              <a:solidFill>
                <a:schemeClr val="tx1"/>
              </a:solidFill>
            </a:endParaRPr>
          </a:p>
        </p:txBody>
      </p:sp>
      <p:graphicFrame>
        <p:nvGraphicFramePr>
          <p:cNvPr id="4" name="Gráfico 3">
            <a:extLst>
              <a:ext uri="{FF2B5EF4-FFF2-40B4-BE49-F238E27FC236}">
                <a16:creationId xmlns:a16="http://schemas.microsoft.com/office/drawing/2014/main" id="{C2CB3886-3936-C847-72F1-AB0799027FE0}"/>
              </a:ext>
            </a:extLst>
          </p:cNvPr>
          <p:cNvGraphicFramePr/>
          <p:nvPr>
            <p:extLst>
              <p:ext uri="{D42A27DB-BD31-4B8C-83A1-F6EECF244321}">
                <p14:modId xmlns:p14="http://schemas.microsoft.com/office/powerpoint/2010/main" val="3773663519"/>
              </p:ext>
            </p:extLst>
          </p:nvPr>
        </p:nvGraphicFramePr>
        <p:xfrm>
          <a:off x="7069298" y="2011149"/>
          <a:ext cx="4826378" cy="416498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30652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20000"/>
          </a:schemeClr>
        </a:solidFill>
        <a:effectLst/>
      </p:bgPr>
    </p:bg>
    <p:spTree>
      <p:nvGrpSpPr>
        <p:cNvPr id="1" name="">
          <a:extLst>
            <a:ext uri="{FF2B5EF4-FFF2-40B4-BE49-F238E27FC236}">
              <a16:creationId xmlns:a16="http://schemas.microsoft.com/office/drawing/2014/main" id="{87F157DE-27F8-92B7-6FA8-74F577040F2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4B038C-54C3-D857-B362-29A1F8BFAC9C}"/>
              </a:ext>
            </a:extLst>
          </p:cNvPr>
          <p:cNvSpPr>
            <a:spLocks noGrp="1"/>
          </p:cNvSpPr>
          <p:nvPr>
            <p:ph type="ftr" sz="quarter" idx="52"/>
          </p:nvPr>
        </p:nvSpPr>
        <p:spPr>
          <a:xfrm>
            <a:off x="328324"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3ED113CB-AD66-DE24-1E47-F98EDEB38D74}"/>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36</a:t>
            </a:fld>
            <a:endParaRPr lang="es-CO" noProof="0"/>
          </a:p>
        </p:txBody>
      </p:sp>
      <p:graphicFrame>
        <p:nvGraphicFramePr>
          <p:cNvPr id="8" name="Tabla 7">
            <a:extLst>
              <a:ext uri="{FF2B5EF4-FFF2-40B4-BE49-F238E27FC236}">
                <a16:creationId xmlns:a16="http://schemas.microsoft.com/office/drawing/2014/main" id="{FC6DF457-0DA1-424A-ED05-9D56D3702F39}"/>
              </a:ext>
            </a:extLst>
          </p:cNvPr>
          <p:cNvGraphicFramePr>
            <a:graphicFrameLocks noGrp="1"/>
          </p:cNvGraphicFramePr>
          <p:nvPr>
            <p:extLst>
              <p:ext uri="{D42A27DB-BD31-4B8C-83A1-F6EECF244321}">
                <p14:modId xmlns:p14="http://schemas.microsoft.com/office/powerpoint/2010/main" val="3739346170"/>
              </p:ext>
            </p:extLst>
          </p:nvPr>
        </p:nvGraphicFramePr>
        <p:xfrm>
          <a:off x="208492" y="164042"/>
          <a:ext cx="11857974" cy="6234642"/>
        </p:xfrm>
        <a:graphic>
          <a:graphicData uri="http://schemas.openxmlformats.org/drawingml/2006/table">
            <a:tbl>
              <a:tblPr firstRow="1" bandRow="1">
                <a:tableStyleId>{5A111915-BE36-4E01-A7E5-04B1672EAD32}</a:tableStyleId>
              </a:tblPr>
              <a:tblGrid>
                <a:gridCol w="8498416">
                  <a:extLst>
                    <a:ext uri="{9D8B030D-6E8A-4147-A177-3AD203B41FA5}">
                      <a16:colId xmlns:a16="http://schemas.microsoft.com/office/drawing/2014/main" val="2831804240"/>
                    </a:ext>
                  </a:extLst>
                </a:gridCol>
                <a:gridCol w="1535233">
                  <a:extLst>
                    <a:ext uri="{9D8B030D-6E8A-4147-A177-3AD203B41FA5}">
                      <a16:colId xmlns:a16="http://schemas.microsoft.com/office/drawing/2014/main" val="2131004483"/>
                    </a:ext>
                  </a:extLst>
                </a:gridCol>
                <a:gridCol w="1824325">
                  <a:extLst>
                    <a:ext uri="{9D8B030D-6E8A-4147-A177-3AD203B41FA5}">
                      <a16:colId xmlns:a16="http://schemas.microsoft.com/office/drawing/2014/main" val="3707709708"/>
                    </a:ext>
                  </a:extLst>
                </a:gridCol>
              </a:tblGrid>
              <a:tr h="405900">
                <a:tc gridSpan="3">
                  <a:txBody>
                    <a:bodyPr/>
                    <a:lstStyle/>
                    <a:p>
                      <a:pPr algn="ctr"/>
                      <a:r>
                        <a:rPr lang="es-CO" sz="2200" noProof="0"/>
                        <a:t>RESÚMEN INVERSIÓN EMISORA COLBRAULIO 89.2 F. M.</a:t>
                      </a:r>
                    </a:p>
                  </a:txBody>
                  <a:tcPr anchor="ctr">
                    <a:solidFill>
                      <a:srgbClr val="153D07"/>
                    </a:solidFill>
                  </a:tcPr>
                </a:tc>
                <a:tc hMerge="1">
                  <a:txBody>
                    <a:bodyPr/>
                    <a:lstStyle/>
                    <a:p>
                      <a:endParaRPr lang="es-ES"/>
                    </a:p>
                  </a:txBody>
                  <a:tcPr marL="0" marR="0" marT="0" marB="0" horzOverflow="overflow"/>
                </a:tc>
                <a:tc hMerge="1">
                  <a:txBody>
                    <a:bodyPr/>
                    <a:lstStyle/>
                    <a:p>
                      <a:endParaRPr lang="es-ES"/>
                    </a:p>
                  </a:txBody>
                  <a:tcPr marL="0" marR="0" marT="0" marB="0" horzOverflow="overflow"/>
                </a:tc>
                <a:extLst>
                  <a:ext uri="{0D108BD9-81ED-4DB2-BD59-A6C34878D82A}">
                    <a16:rowId xmlns:a16="http://schemas.microsoft.com/office/drawing/2014/main" val="2038620046"/>
                  </a:ext>
                </a:extLst>
              </a:tr>
              <a:tr h="360254">
                <a:tc>
                  <a:txBody>
                    <a:bodyPr/>
                    <a:lstStyle/>
                    <a:p>
                      <a:pPr algn="ctr"/>
                      <a:r>
                        <a:rPr lang="es-CO" sz="1500" b="1" noProof="0">
                          <a:solidFill>
                            <a:srgbClr val="0F3D23"/>
                          </a:solidFill>
                        </a:rPr>
                        <a:t>GASTOS DE FUNCIONAMIENTO EMISORA</a:t>
                      </a:r>
                    </a:p>
                  </a:txBody>
                  <a:tcPr anchor="ctr">
                    <a:solidFill>
                      <a:schemeClr val="accent4">
                        <a:lumMod val="60000"/>
                        <a:lumOff val="40000"/>
                      </a:schemeClr>
                    </a:solidFill>
                  </a:tcPr>
                </a:tc>
                <a:tc>
                  <a:txBody>
                    <a:bodyPr/>
                    <a:lstStyle/>
                    <a:p>
                      <a:pPr algn="ctr"/>
                      <a:r>
                        <a:rPr lang="es-CO" sz="1400" b="1" noProof="0">
                          <a:solidFill>
                            <a:srgbClr val="0F3D23"/>
                          </a:solidFill>
                        </a:rPr>
                        <a:t>VALOR</a:t>
                      </a:r>
                    </a:p>
                  </a:txBody>
                  <a:tcPr anchor="ctr">
                    <a:solidFill>
                      <a:schemeClr val="accent2">
                        <a:lumMod val="40000"/>
                        <a:lumOff val="60000"/>
                      </a:schemeClr>
                    </a:solidFill>
                  </a:tcPr>
                </a:tc>
                <a:tc>
                  <a:txBody>
                    <a:bodyPr/>
                    <a:lstStyle/>
                    <a:p>
                      <a:pPr algn="ctr"/>
                      <a:r>
                        <a:rPr lang="es-CO" sz="1400" b="1" noProof="0">
                          <a:solidFill>
                            <a:srgbClr val="0F3D23"/>
                          </a:solidFill>
                        </a:rPr>
                        <a:t>FUENTE</a:t>
                      </a:r>
                    </a:p>
                  </a:txBody>
                  <a:tcPr anchor="ctr">
                    <a:solidFill>
                      <a:schemeClr val="accent2">
                        <a:lumMod val="40000"/>
                        <a:lumOff val="60000"/>
                      </a:schemeClr>
                    </a:solidFill>
                  </a:tcPr>
                </a:tc>
                <a:extLst>
                  <a:ext uri="{0D108BD9-81ED-4DB2-BD59-A6C34878D82A}">
                    <a16:rowId xmlns:a16="http://schemas.microsoft.com/office/drawing/2014/main" val="923013948"/>
                  </a:ext>
                </a:extLst>
              </a:tr>
              <a:tr h="608849">
                <a:tc>
                  <a:txBody>
                    <a:bodyPr/>
                    <a:lstStyle/>
                    <a:p>
                      <a:pPr lvl="0" algn="l">
                        <a:lnSpc>
                          <a:spcPct val="100000"/>
                        </a:lnSpc>
                        <a:spcBef>
                          <a:spcPts val="0"/>
                        </a:spcBef>
                        <a:spcAft>
                          <a:spcPts val="0"/>
                        </a:spcAft>
                        <a:buNone/>
                      </a:pPr>
                      <a:r>
                        <a:rPr lang="es-CO" sz="2000" b="1" i="0" u="sng" strike="noStrike" kern="1200" noProof="0">
                          <a:solidFill>
                            <a:srgbClr val="004C50"/>
                          </a:solidFill>
                          <a:latin typeface="+mn-lt"/>
                        </a:rPr>
                        <a:t>ACINPRO: </a:t>
                      </a:r>
                      <a:r>
                        <a:rPr lang="es-CO" sz="2000" b="0" i="0" u="none" strike="noStrike" kern="1200" noProof="0">
                          <a:solidFill>
                            <a:srgbClr val="004C50"/>
                          </a:solidFill>
                          <a:latin typeface="+mn-lt"/>
                        </a:rPr>
                        <a:t>Servicio de comunicación pública de fonogramas (derechos conexos)</a:t>
                      </a:r>
                      <a:endParaRPr lang="es-CO" sz="2000" b="0" i="0" u="none" strike="noStrike" kern="1200" noProof="0">
                        <a:solidFill>
                          <a:srgbClr val="000000"/>
                        </a:solidFill>
                        <a:latin typeface="Abadi"/>
                      </a:endParaRPr>
                    </a:p>
                  </a:txBody>
                  <a:tcPr anchor="ctr"/>
                </a:tc>
                <a:tc>
                  <a:txBody>
                    <a:bodyPr/>
                    <a:lstStyle/>
                    <a:p>
                      <a:pPr lvl="0" algn="ctr">
                        <a:buNone/>
                      </a:pPr>
                      <a:r>
                        <a:rPr lang="es-CO" sz="2000" b="1" noProof="0">
                          <a:solidFill>
                            <a:schemeClr val="accent2">
                              <a:lumMod val="49000"/>
                            </a:schemeClr>
                          </a:solidFill>
                        </a:rPr>
                        <a:t>$6.889.680</a:t>
                      </a:r>
                    </a:p>
                  </a:txBody>
                  <a:tcPr anchor="ctr"/>
                </a:tc>
                <a:tc>
                  <a:txBody>
                    <a:bodyPr/>
                    <a:lstStyle/>
                    <a:p>
                      <a:pPr lvl="0" algn="ctr">
                        <a:lnSpc>
                          <a:spcPct val="100000"/>
                        </a:lnSpc>
                        <a:spcBef>
                          <a:spcPts val="0"/>
                        </a:spcBef>
                        <a:spcAft>
                          <a:spcPts val="0"/>
                        </a:spcAft>
                        <a:buNone/>
                      </a:pPr>
                      <a:r>
                        <a:rPr lang="es-CO" sz="1800" b="1" i="0" u="none" strike="noStrike" noProof="0">
                          <a:solidFill>
                            <a:schemeClr val="accent2">
                              <a:lumMod val="49000"/>
                            </a:schemeClr>
                          </a:solidFill>
                          <a:latin typeface="Abadi"/>
                        </a:rPr>
                        <a:t>R.P. $6.719.853</a:t>
                      </a:r>
                    </a:p>
                    <a:p>
                      <a:pPr lvl="0" algn="ctr">
                        <a:lnSpc>
                          <a:spcPct val="100000"/>
                        </a:lnSpc>
                        <a:spcBef>
                          <a:spcPts val="0"/>
                        </a:spcBef>
                        <a:spcAft>
                          <a:spcPts val="0"/>
                        </a:spcAft>
                        <a:buNone/>
                      </a:pPr>
                      <a:r>
                        <a:rPr lang="es-CO" sz="1800" b="1" i="0" u="none" strike="noStrike" noProof="0">
                          <a:solidFill>
                            <a:schemeClr val="accent2">
                              <a:lumMod val="49000"/>
                            </a:schemeClr>
                          </a:solidFill>
                          <a:latin typeface="Abadi"/>
                        </a:rPr>
                        <a:t>GRAT. $169.827</a:t>
                      </a:r>
                    </a:p>
                  </a:txBody>
                  <a:tcPr anchor="ctr"/>
                </a:tc>
                <a:extLst>
                  <a:ext uri="{0D108BD9-81ED-4DB2-BD59-A6C34878D82A}">
                    <a16:rowId xmlns:a16="http://schemas.microsoft.com/office/drawing/2014/main" val="242795948"/>
                  </a:ext>
                </a:extLst>
              </a:tr>
              <a:tr h="347914">
                <a:tc>
                  <a:txBody>
                    <a:bodyPr/>
                    <a:lstStyle/>
                    <a:p>
                      <a:pPr lvl="0" algn="l">
                        <a:lnSpc>
                          <a:spcPct val="100000"/>
                        </a:lnSpc>
                        <a:spcBef>
                          <a:spcPts val="0"/>
                        </a:spcBef>
                        <a:spcAft>
                          <a:spcPts val="0"/>
                        </a:spcAft>
                        <a:buNone/>
                      </a:pPr>
                      <a:r>
                        <a:rPr lang="es-MX" sz="2000" b="1" i="0" u="none" strike="noStrike" kern="1200" noProof="0" dirty="0">
                          <a:solidFill>
                            <a:srgbClr val="004C50"/>
                          </a:solidFill>
                          <a:latin typeface="+mn-lt"/>
                        </a:rPr>
                        <a:t>FONDO ÚNICO DE LAS TIC</a:t>
                      </a:r>
                      <a:r>
                        <a:rPr lang="es-MX" sz="2000" b="0" i="0" u="none" strike="noStrike" kern="1200" noProof="0" dirty="0">
                          <a:solidFill>
                            <a:srgbClr val="004C50"/>
                          </a:solidFill>
                          <a:latin typeface="+mn-lt"/>
                        </a:rPr>
                        <a:t>: Servicio de radiodifusión sonora interés público</a:t>
                      </a:r>
                      <a:endParaRPr lang="es-CO" sz="2000" b="0" i="0" u="none" strike="noStrike" kern="1200" noProof="0" dirty="0">
                        <a:solidFill>
                          <a:srgbClr val="004C50"/>
                        </a:solidFill>
                        <a:latin typeface="Abadi"/>
                      </a:endParaRPr>
                    </a:p>
                  </a:txBody>
                  <a:tcPr anchor="ctr"/>
                </a:tc>
                <a:tc>
                  <a:txBody>
                    <a:bodyPr/>
                    <a:lstStyle/>
                    <a:p>
                      <a:pPr lvl="0" algn="ctr">
                        <a:lnSpc>
                          <a:spcPct val="100000"/>
                        </a:lnSpc>
                        <a:spcBef>
                          <a:spcPts val="0"/>
                        </a:spcBef>
                        <a:spcAft>
                          <a:spcPts val="0"/>
                        </a:spcAft>
                        <a:buNone/>
                      </a:pPr>
                      <a:r>
                        <a:rPr lang="es-CO" sz="2000" b="1" i="0" u="none" strike="noStrike" noProof="0">
                          <a:solidFill>
                            <a:schemeClr val="accent2">
                              <a:lumMod val="49000"/>
                            </a:schemeClr>
                          </a:solidFill>
                          <a:latin typeface="Abadi"/>
                        </a:rPr>
                        <a:t>$1.176.000</a:t>
                      </a:r>
                    </a:p>
                  </a:txBody>
                  <a:tcPr anchor="ctr"/>
                </a:tc>
                <a:tc>
                  <a:txBody>
                    <a:bodyPr/>
                    <a:lstStyle/>
                    <a:p>
                      <a:pPr lvl="0" algn="ctr">
                        <a:buNone/>
                      </a:pPr>
                      <a:r>
                        <a:rPr lang="es-CO" sz="1600" b="1" i="0" u="none" strike="noStrike" noProof="0">
                          <a:solidFill>
                            <a:schemeClr val="accent2">
                              <a:lumMod val="49000"/>
                            </a:schemeClr>
                          </a:solidFill>
                          <a:latin typeface="Abadi"/>
                        </a:rPr>
                        <a:t>REC. PROPIOS</a:t>
                      </a:r>
                    </a:p>
                  </a:txBody>
                  <a:tcPr anchor="ctr"/>
                </a:tc>
                <a:extLst>
                  <a:ext uri="{0D108BD9-81ED-4DB2-BD59-A6C34878D82A}">
                    <a16:rowId xmlns:a16="http://schemas.microsoft.com/office/drawing/2014/main" val="474200629"/>
                  </a:ext>
                </a:extLst>
              </a:tr>
              <a:tr h="1130720">
                <a:tc>
                  <a:txBody>
                    <a:bodyPr/>
                    <a:lstStyle/>
                    <a:p>
                      <a:pPr marL="0" lvl="0" indent="0" algn="l" defTabSz="1076325">
                        <a:lnSpc>
                          <a:spcPct val="100000"/>
                        </a:lnSpc>
                        <a:spcBef>
                          <a:spcPts val="0"/>
                        </a:spcBef>
                        <a:spcAft>
                          <a:spcPts val="0"/>
                        </a:spcAft>
                        <a:buFont typeface="Wingdings" panose="05000000000000000000" pitchFamily="2" charset="2"/>
                        <a:buNone/>
                        <a:tabLst>
                          <a:tab pos="7172325" algn="l"/>
                        </a:tabLst>
                      </a:pPr>
                      <a:r>
                        <a:rPr lang="es-CO" sz="1600" b="1" i="0" u="none" strike="noStrike" kern="1200" noProof="0" dirty="0">
                          <a:solidFill>
                            <a:srgbClr val="004C50"/>
                          </a:solidFill>
                          <a:latin typeface="Abadi"/>
                        </a:rPr>
                        <a:t>CTO. 001 </a:t>
                      </a:r>
                      <a:r>
                        <a:rPr lang="es-MX" sz="1800" b="1" i="0" u="none" strike="noStrike" kern="1200" noProof="0" dirty="0">
                          <a:solidFill>
                            <a:srgbClr val="004C50"/>
                          </a:solidFill>
                          <a:latin typeface="+mn-lt"/>
                        </a:rPr>
                        <a:t>MANTENIMIENTO EQUIPOS EMISORA:</a:t>
                      </a:r>
                    </a:p>
                    <a:p>
                      <a:pPr marL="0" lvl="0" indent="0" algn="l" defTabSz="1076325">
                        <a:lnSpc>
                          <a:spcPct val="100000"/>
                        </a:lnSpc>
                        <a:spcBef>
                          <a:spcPts val="0"/>
                        </a:spcBef>
                        <a:spcAft>
                          <a:spcPts val="0"/>
                        </a:spcAft>
                        <a:buFont typeface="Wingdings" panose="05000000000000000000" pitchFamily="2" charset="2"/>
                        <a:buNone/>
                        <a:tabLst>
                          <a:tab pos="7172325" algn="l"/>
                        </a:tabLst>
                      </a:pPr>
                      <a:r>
                        <a:rPr lang="es-MX" sz="1800" b="0" i="0" u="none" strike="noStrike" kern="1200" noProof="0" dirty="0">
                          <a:solidFill>
                            <a:srgbClr val="004C50"/>
                          </a:solidFill>
                          <a:latin typeface="+mn-lt"/>
                        </a:rPr>
                        <a:t>Revisión  mantenimiento de 2 cabinas y cambio de parlante. </a:t>
                      </a:r>
                    </a:p>
                    <a:p>
                      <a:pPr marL="0" lvl="0" indent="0" algn="l" defTabSz="1076325">
                        <a:lnSpc>
                          <a:spcPct val="100000"/>
                        </a:lnSpc>
                        <a:spcBef>
                          <a:spcPts val="0"/>
                        </a:spcBef>
                        <a:spcAft>
                          <a:spcPts val="0"/>
                        </a:spcAft>
                        <a:buFont typeface="Wingdings" panose="05000000000000000000" pitchFamily="2" charset="2"/>
                        <a:buNone/>
                        <a:tabLst>
                          <a:tab pos="7172325" algn="l"/>
                        </a:tabLst>
                      </a:pPr>
                      <a:r>
                        <a:rPr lang="es-MX" sz="1800" b="0" i="0" u="none" strike="noStrike" kern="1200" noProof="0" dirty="0">
                          <a:solidFill>
                            <a:srgbClr val="004C50"/>
                          </a:solidFill>
                          <a:latin typeface="+mn-lt"/>
                        </a:rPr>
                        <a:t>Mantenimiento y reparación de equipos transmisores y 3 consolas</a:t>
                      </a:r>
                      <a:endParaRPr lang="es-ES" sz="1800" dirty="0"/>
                    </a:p>
                    <a:p>
                      <a:pPr marL="0" lvl="0" indent="0" algn="l">
                        <a:lnSpc>
                          <a:spcPct val="100000"/>
                        </a:lnSpc>
                        <a:spcBef>
                          <a:spcPts val="0"/>
                        </a:spcBef>
                        <a:spcAft>
                          <a:spcPts val="0"/>
                        </a:spcAft>
                        <a:buFont typeface="Wingdings" panose="05000000000000000000" pitchFamily="2" charset="2"/>
                        <a:buNone/>
                      </a:pPr>
                      <a:r>
                        <a:rPr lang="es-MX" sz="1800" b="0" i="0" u="none" strike="noStrike" kern="1200" noProof="0" dirty="0">
                          <a:solidFill>
                            <a:srgbClr val="004C50"/>
                          </a:solidFill>
                          <a:latin typeface="+mn-lt"/>
                        </a:rPr>
                        <a:t>Suministro e instalación de motor extractor de aire, transmisor y enlace</a:t>
                      </a:r>
                      <a:endParaRPr lang="es-CO" sz="1800" b="0" i="0" u="none" strike="noStrike" kern="1200" noProof="0" dirty="0">
                        <a:solidFill>
                          <a:srgbClr val="004C50"/>
                        </a:solidFill>
                        <a:latin typeface="Abadi"/>
                      </a:endParaRPr>
                    </a:p>
                  </a:txBody>
                  <a:tcPr anchor="ctr"/>
                </a:tc>
                <a:tc>
                  <a:txBody>
                    <a:bodyPr/>
                    <a:lstStyle/>
                    <a:p>
                      <a:pPr lvl="0" algn="ctr">
                        <a:buNone/>
                      </a:pPr>
                      <a:r>
                        <a:rPr lang="es-CO" sz="2000" b="1" noProof="0">
                          <a:solidFill>
                            <a:schemeClr val="accent2">
                              <a:lumMod val="49000"/>
                            </a:schemeClr>
                          </a:solidFill>
                        </a:rPr>
                        <a:t>$2.070.000</a:t>
                      </a:r>
                    </a:p>
                  </a:txBody>
                  <a:tcPr anchor="ctr"/>
                </a:tc>
                <a:tc>
                  <a:txBody>
                    <a:bodyPr/>
                    <a:lstStyle/>
                    <a:p>
                      <a:pPr lvl="0" algn="ctr">
                        <a:buNone/>
                      </a:pPr>
                      <a:r>
                        <a:rPr lang="es-CO" sz="1600" b="1" noProof="0">
                          <a:solidFill>
                            <a:schemeClr val="accent2">
                              <a:lumMod val="49000"/>
                            </a:schemeClr>
                          </a:solidFill>
                        </a:rPr>
                        <a:t>REC. PROPIOS</a:t>
                      </a:r>
                    </a:p>
                  </a:txBody>
                  <a:tcPr anchor="ctr"/>
                </a:tc>
                <a:extLst>
                  <a:ext uri="{0D108BD9-81ED-4DB2-BD59-A6C34878D82A}">
                    <a16:rowId xmlns:a16="http://schemas.microsoft.com/office/drawing/2014/main" val="424431655"/>
                  </a:ext>
                </a:extLst>
              </a:tr>
              <a:tr h="2211916">
                <a:tc>
                  <a:txBody>
                    <a:bodyPr/>
                    <a:lstStyle/>
                    <a:p>
                      <a:pPr lvl="0" algn="l">
                        <a:lnSpc>
                          <a:spcPct val="100000"/>
                        </a:lnSpc>
                        <a:spcBef>
                          <a:spcPts val="0"/>
                        </a:spcBef>
                        <a:spcAft>
                          <a:spcPts val="0"/>
                        </a:spcAft>
                        <a:buNone/>
                      </a:pPr>
                      <a:r>
                        <a:rPr lang="es-MX" sz="1800" b="1" i="0" u="sng" strike="noStrike" kern="1200" noProof="0" dirty="0">
                          <a:solidFill>
                            <a:srgbClr val="004C50"/>
                          </a:solidFill>
                          <a:latin typeface="+mn-lt"/>
                        </a:rPr>
                        <a:t>CTO 006: MANTENIMIENTOS EMISORA: </a:t>
                      </a:r>
                    </a:p>
                    <a:p>
                      <a:pPr lvl="0" algn="l">
                        <a:lnSpc>
                          <a:spcPct val="100000"/>
                        </a:lnSpc>
                        <a:spcBef>
                          <a:spcPts val="0"/>
                        </a:spcBef>
                        <a:spcAft>
                          <a:spcPts val="0"/>
                        </a:spcAft>
                        <a:buNone/>
                      </a:pPr>
                      <a:r>
                        <a:rPr lang="es-MX" sz="2000" b="0" i="0" u="none" strike="noStrike" kern="1200" noProof="0" dirty="0">
                          <a:solidFill>
                            <a:srgbClr val="004C50"/>
                          </a:solidFill>
                          <a:latin typeface="+mn-lt"/>
                        </a:rPr>
                        <a:t>Servicio de guadaña y fumigación lote.</a:t>
                      </a:r>
                    </a:p>
                    <a:p>
                      <a:pPr lvl="0" algn="l">
                        <a:lnSpc>
                          <a:spcPct val="100000"/>
                        </a:lnSpc>
                        <a:spcBef>
                          <a:spcPts val="0"/>
                        </a:spcBef>
                        <a:spcAft>
                          <a:spcPts val="0"/>
                        </a:spcAft>
                        <a:buNone/>
                      </a:pPr>
                      <a:r>
                        <a:rPr lang="es-MX" sz="2000" b="0" i="0" u="none" strike="noStrike" kern="1200" noProof="0" dirty="0">
                          <a:solidFill>
                            <a:srgbClr val="004C50"/>
                          </a:solidFill>
                          <a:latin typeface="+mn-lt"/>
                        </a:rPr>
                        <a:t>Tensado del sistema de anclajes de la torre metálica</a:t>
                      </a:r>
                    </a:p>
                    <a:p>
                      <a:pPr lvl="0" algn="l">
                        <a:lnSpc>
                          <a:spcPct val="100000"/>
                        </a:lnSpc>
                        <a:spcBef>
                          <a:spcPts val="0"/>
                        </a:spcBef>
                        <a:spcAft>
                          <a:spcPts val="0"/>
                        </a:spcAft>
                        <a:buNone/>
                      </a:pPr>
                      <a:r>
                        <a:rPr lang="es-MX" sz="2000" b="0" i="0" u="none" strike="noStrike" kern="1200" noProof="0" dirty="0">
                          <a:solidFill>
                            <a:srgbClr val="004C50"/>
                          </a:solidFill>
                          <a:latin typeface="+mn-lt"/>
                        </a:rPr>
                        <a:t>Suministro e instalación de un motor de ventilación voltaje                                                                                                                                                                                                                                      Sincronización de antenas modulares FM en torres de transmisión. Mantenimiento equipos: Monitor, frecuencímetro, motor de ventilación, transmisores.</a:t>
                      </a:r>
                      <a:endParaRPr lang="es-CO" sz="2000" b="0" i="0" u="none" strike="noStrike" kern="1200" noProof="0" dirty="0">
                        <a:solidFill>
                          <a:srgbClr val="004C50"/>
                        </a:solidFill>
                        <a:latin typeface="Abadi"/>
                      </a:endParaRPr>
                    </a:p>
                  </a:txBody>
                  <a:tcPr anchor="ctr"/>
                </a:tc>
                <a:tc>
                  <a:txBody>
                    <a:bodyPr/>
                    <a:lstStyle/>
                    <a:p>
                      <a:pPr marL="0" lvl="0" algn="ctr" rtl="0" eaLnBrk="1" latinLnBrk="0" hangingPunct="1">
                        <a:lnSpc>
                          <a:spcPct val="100000"/>
                        </a:lnSpc>
                        <a:spcBef>
                          <a:spcPts val="0"/>
                        </a:spcBef>
                        <a:spcAft>
                          <a:spcPts val="0"/>
                        </a:spcAft>
                        <a:buNone/>
                      </a:pPr>
                      <a:r>
                        <a:rPr lang="es-CO" sz="2000" b="1" i="0" u="none" strike="noStrike" kern="1200" noProof="0">
                          <a:solidFill>
                            <a:schemeClr val="accent2">
                              <a:lumMod val="49000"/>
                            </a:schemeClr>
                          </a:solidFill>
                          <a:latin typeface="Abadi"/>
                          <a:ea typeface="+mn-ea"/>
                          <a:cs typeface="+mn-cs"/>
                        </a:rPr>
                        <a:t>$4.260.000</a:t>
                      </a:r>
                    </a:p>
                  </a:txBody>
                  <a:tcPr anchor="ctr"/>
                </a:tc>
                <a:tc>
                  <a:txBody>
                    <a:bodyPr/>
                    <a:lstStyle/>
                    <a:p>
                      <a:pPr algn="ctr"/>
                      <a:r>
                        <a:rPr lang="es-CO" sz="1600" b="1" noProof="0">
                          <a:solidFill>
                            <a:schemeClr val="accent2">
                              <a:lumMod val="49000"/>
                            </a:schemeClr>
                          </a:solidFill>
                        </a:rPr>
                        <a:t>GRATUIDAD</a:t>
                      </a:r>
                    </a:p>
                  </a:txBody>
                  <a:tcPr anchor="ctr"/>
                </a:tc>
                <a:extLst>
                  <a:ext uri="{0D108BD9-81ED-4DB2-BD59-A6C34878D82A}">
                    <a16:rowId xmlns:a16="http://schemas.microsoft.com/office/drawing/2014/main" val="561241202"/>
                  </a:ext>
                </a:extLst>
              </a:tr>
              <a:tr h="402166">
                <a:tc>
                  <a:txBody>
                    <a:bodyPr/>
                    <a:lstStyle/>
                    <a:p>
                      <a:pPr marL="0" lvl="0" algn="l" rtl="0" eaLnBrk="1" latinLnBrk="0" hangingPunct="1">
                        <a:lnSpc>
                          <a:spcPct val="100000"/>
                        </a:lnSpc>
                        <a:spcBef>
                          <a:spcPts val="0"/>
                        </a:spcBef>
                        <a:spcAft>
                          <a:spcPts val="0"/>
                        </a:spcAft>
                        <a:buNone/>
                      </a:pPr>
                      <a:r>
                        <a:rPr lang="es-CO" sz="2000" b="1" i="0" u="none" strike="noStrike" kern="1200" noProof="0">
                          <a:solidFill>
                            <a:srgbClr val="004C50"/>
                          </a:solidFill>
                          <a:latin typeface="Abadi"/>
                          <a:ea typeface="+mn-ea"/>
                          <a:cs typeface="+mn-cs"/>
                        </a:rPr>
                        <a:t>ARRIENDO LOTE CERRO LA VIRGEN  (</a:t>
                      </a:r>
                      <a:r>
                        <a:rPr lang="es-CO" sz="2000" b="0" i="0" u="none" strike="noStrike" kern="1200" noProof="0">
                          <a:solidFill>
                            <a:srgbClr val="004C50"/>
                          </a:solidFill>
                          <a:latin typeface="Abadi"/>
                          <a:ea typeface="+mn-ea"/>
                          <a:cs typeface="+mn-cs"/>
                        </a:rPr>
                        <a:t>Torre y transmisores emisora</a:t>
                      </a:r>
                      <a:r>
                        <a:rPr lang="es-CO" sz="2000" b="1" i="0" u="none" strike="noStrike" kern="1200" noProof="0">
                          <a:solidFill>
                            <a:srgbClr val="004C50"/>
                          </a:solidFill>
                          <a:latin typeface="Abadi"/>
                          <a:ea typeface="+mn-ea"/>
                          <a:cs typeface="+mn-cs"/>
                        </a:rPr>
                        <a:t>)</a:t>
                      </a:r>
                    </a:p>
                  </a:txBody>
                  <a:tcPr anchor="ctr"/>
                </a:tc>
                <a:tc>
                  <a:txBody>
                    <a:bodyPr/>
                    <a:lstStyle/>
                    <a:p>
                      <a:pPr lvl="0" algn="ctr">
                        <a:buNone/>
                      </a:pPr>
                      <a:r>
                        <a:rPr lang="es-CO" sz="2000" b="1" noProof="0">
                          <a:solidFill>
                            <a:schemeClr val="accent2">
                              <a:lumMod val="49000"/>
                            </a:schemeClr>
                          </a:solidFill>
                        </a:rPr>
                        <a:t>$8.535.012</a:t>
                      </a:r>
                    </a:p>
                  </a:txBody>
                  <a:tcPr anchor="ctr"/>
                </a:tc>
                <a:tc>
                  <a:txBody>
                    <a:bodyPr/>
                    <a:lstStyle/>
                    <a:p>
                      <a:pPr lvl="0" algn="ctr">
                        <a:buNone/>
                      </a:pPr>
                      <a:r>
                        <a:rPr lang="es-CO" sz="1600" b="1" noProof="0">
                          <a:solidFill>
                            <a:schemeClr val="accent2">
                              <a:lumMod val="49000"/>
                            </a:schemeClr>
                          </a:solidFill>
                        </a:rPr>
                        <a:t>GRATUIDAD</a:t>
                      </a:r>
                    </a:p>
                  </a:txBody>
                  <a:tcPr anchor="ctr"/>
                </a:tc>
                <a:extLst>
                  <a:ext uri="{0D108BD9-81ED-4DB2-BD59-A6C34878D82A}">
                    <a16:rowId xmlns:a16="http://schemas.microsoft.com/office/drawing/2014/main" val="3288172141"/>
                  </a:ext>
                </a:extLst>
              </a:tr>
              <a:tr h="547586">
                <a:tc>
                  <a:txBody>
                    <a:bodyPr/>
                    <a:lstStyle/>
                    <a:p>
                      <a:pPr marL="0" lvl="0" algn="r">
                        <a:lnSpc>
                          <a:spcPct val="100000"/>
                        </a:lnSpc>
                        <a:spcBef>
                          <a:spcPts val="0"/>
                        </a:spcBef>
                        <a:spcAft>
                          <a:spcPts val="0"/>
                        </a:spcAft>
                        <a:buNone/>
                      </a:pPr>
                      <a:r>
                        <a:rPr lang="es-CO" sz="2000" b="1" u="none" strike="noStrike" kern="1200" noProof="0">
                          <a:solidFill>
                            <a:srgbClr val="004C50"/>
                          </a:solidFill>
                          <a:latin typeface="+mn-lt"/>
                          <a:ea typeface="+mn-ea"/>
                          <a:cs typeface="+mn-cs"/>
                        </a:rPr>
                        <a:t>TOTAL INVERSIÓN EMISORA</a:t>
                      </a:r>
                    </a:p>
                  </a:txBody>
                  <a:tcPr anchor="ctr"/>
                </a:tc>
                <a:tc gridSpan="2">
                  <a:txBody>
                    <a:bodyPr/>
                    <a:lstStyle/>
                    <a:p>
                      <a:pPr lvl="0" algn="ctr">
                        <a:buNone/>
                      </a:pPr>
                      <a:r>
                        <a:rPr lang="es-CO" sz="2800" b="1" noProof="0" dirty="0">
                          <a:solidFill>
                            <a:schemeClr val="accent2">
                              <a:lumMod val="76000"/>
                            </a:schemeClr>
                          </a:solidFill>
                        </a:rPr>
                        <a:t>$22.930.692</a:t>
                      </a:r>
                      <a:endParaRPr lang="es-ES" sz="2800" b="1" dirty="0">
                        <a:solidFill>
                          <a:schemeClr val="accent2">
                            <a:lumMod val="76000"/>
                          </a:schemeClr>
                        </a:solidFill>
                      </a:endParaRPr>
                    </a:p>
                  </a:txBody>
                  <a:tcPr anchor="ctr"/>
                </a:tc>
                <a:tc hMerge="1">
                  <a:txBody>
                    <a:bodyPr/>
                    <a:lstStyle/>
                    <a:p>
                      <a:endParaRPr lang="es-ES"/>
                    </a:p>
                  </a:txBody>
                  <a:tcPr anchor="ctr"/>
                </a:tc>
                <a:extLst>
                  <a:ext uri="{0D108BD9-81ED-4DB2-BD59-A6C34878D82A}">
                    <a16:rowId xmlns:a16="http://schemas.microsoft.com/office/drawing/2014/main" val="452455128"/>
                  </a:ext>
                </a:extLst>
              </a:tr>
            </a:tbl>
          </a:graphicData>
        </a:graphic>
      </p:graphicFrame>
      <p:pic>
        <p:nvPicPr>
          <p:cNvPr id="2" name="Imagen 1">
            <a:extLst>
              <a:ext uri="{FF2B5EF4-FFF2-40B4-BE49-F238E27FC236}">
                <a16:creationId xmlns:a16="http://schemas.microsoft.com/office/drawing/2014/main" id="{CD9A80F5-9055-DCA5-E823-B7A61EE4A466}"/>
              </a:ext>
            </a:extLst>
          </p:cNvPr>
          <p:cNvPicPr>
            <a:picLocks noChangeAspect="1"/>
          </p:cNvPicPr>
          <p:nvPr/>
        </p:nvPicPr>
        <p:blipFill>
          <a:blip r:embed="rId3"/>
          <a:stretch>
            <a:fillRect/>
          </a:stretch>
        </p:blipFill>
        <p:spPr>
          <a:xfrm>
            <a:off x="324623" y="166850"/>
            <a:ext cx="350256" cy="333264"/>
          </a:xfrm>
          <a:prstGeom prst="rect">
            <a:avLst/>
          </a:prstGeom>
        </p:spPr>
      </p:pic>
    </p:spTree>
    <p:extLst>
      <p:ext uri="{BB962C8B-B14F-4D97-AF65-F5344CB8AC3E}">
        <p14:creationId xmlns:p14="http://schemas.microsoft.com/office/powerpoint/2010/main" val="1914849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6F7E7"/>
        </a:solidFill>
        <a:effectLst/>
      </p:bgPr>
    </p:bg>
    <p:spTree>
      <p:nvGrpSpPr>
        <p:cNvPr id="1" name="">
          <a:extLst>
            <a:ext uri="{FF2B5EF4-FFF2-40B4-BE49-F238E27FC236}">
              <a16:creationId xmlns:a16="http://schemas.microsoft.com/office/drawing/2014/main" id="{B625FF0D-1398-7EC8-48F6-0A500912FDD3}"/>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9D7D0E3-5173-07FB-8048-4693B9B78D5D}"/>
              </a:ext>
            </a:extLst>
          </p:cNvPr>
          <p:cNvSpPr>
            <a:spLocks noGrp="1"/>
          </p:cNvSpPr>
          <p:nvPr>
            <p:ph type="title"/>
          </p:nvPr>
        </p:nvSpPr>
        <p:spPr>
          <a:xfrm>
            <a:off x="270330" y="406129"/>
            <a:ext cx="4546598" cy="3020433"/>
          </a:xfrm>
          <a:prstGeom prst="flowChartDocument">
            <a:avLst/>
          </a:prstGeom>
          <a:solidFill>
            <a:schemeClr val="accent4">
              <a:lumMod val="60000"/>
              <a:lumOff val="40000"/>
            </a:schemeClr>
          </a:solidFill>
          <a:ln>
            <a:solidFill>
              <a:schemeClr val="accent6"/>
            </a:solidFill>
          </a:ln>
        </p:spPr>
        <p:txBody>
          <a:bodyPr/>
          <a:lstStyle/>
          <a:p>
            <a:pPr algn="ctr"/>
            <a:r>
              <a:rPr lang="es-CO" noProof="0">
                <a:latin typeface="Aptos"/>
              </a:rPr>
              <a:t>PRESUPUESTO APROBADO 2025</a:t>
            </a:r>
          </a:p>
        </p:txBody>
      </p:sp>
      <p:sp>
        <p:nvSpPr>
          <p:cNvPr id="27" name="Marcador de pie de página 26">
            <a:extLst>
              <a:ext uri="{FF2B5EF4-FFF2-40B4-BE49-F238E27FC236}">
                <a16:creationId xmlns:a16="http://schemas.microsoft.com/office/drawing/2014/main" id="{647D5814-DF8A-916F-A149-55A8604210CF}"/>
              </a:ext>
            </a:extLst>
          </p:cNvPr>
          <p:cNvSpPr>
            <a:spLocks noGrp="1"/>
          </p:cNvSpPr>
          <p:nvPr>
            <p:ph type="ftr" sz="quarter" idx="28"/>
          </p:nvPr>
        </p:nvSpPr>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2DDF9B90-B91D-2970-FBBD-FA1386D12E62}"/>
              </a:ext>
            </a:extLst>
          </p:cNvPr>
          <p:cNvSpPr>
            <a:spLocks noGrp="1"/>
          </p:cNvSpPr>
          <p:nvPr>
            <p:ph type="sldNum" sz="quarter" idx="29"/>
          </p:nvPr>
        </p:nvSpPr>
        <p:spPr>
          <a:xfrm>
            <a:off x="11330938" y="6403535"/>
            <a:ext cx="458592" cy="365125"/>
          </a:xfrm>
        </p:spPr>
        <p:txBody>
          <a:bodyPr/>
          <a:lstStyle/>
          <a:p>
            <a:fld id="{47FEACEE-25B4-4A2D-B147-27296E36371D}" type="slidenum">
              <a:rPr lang="es-CO" noProof="0" smtClean="0"/>
              <a:pPr/>
              <a:t>37</a:t>
            </a:fld>
            <a:endParaRPr lang="es-CO" noProof="0"/>
          </a:p>
        </p:txBody>
      </p:sp>
      <p:graphicFrame>
        <p:nvGraphicFramePr>
          <p:cNvPr id="30" name="Tabla 29">
            <a:extLst>
              <a:ext uri="{FF2B5EF4-FFF2-40B4-BE49-F238E27FC236}">
                <a16:creationId xmlns:a16="http://schemas.microsoft.com/office/drawing/2014/main" id="{45D12486-05A3-AC23-EC69-CB795AEBE802}"/>
              </a:ext>
            </a:extLst>
          </p:cNvPr>
          <p:cNvGraphicFramePr>
            <a:graphicFrameLocks noGrp="1"/>
          </p:cNvGraphicFramePr>
          <p:nvPr>
            <p:extLst>
              <p:ext uri="{D42A27DB-BD31-4B8C-83A1-F6EECF244321}">
                <p14:modId xmlns:p14="http://schemas.microsoft.com/office/powerpoint/2010/main" val="1268910335"/>
              </p:ext>
            </p:extLst>
          </p:nvPr>
        </p:nvGraphicFramePr>
        <p:xfrm>
          <a:off x="4963583" y="1767416"/>
          <a:ext cx="6998818" cy="4517170"/>
        </p:xfrm>
        <a:graphic>
          <a:graphicData uri="http://schemas.openxmlformats.org/drawingml/2006/table">
            <a:tbl>
              <a:tblPr firstRow="1" firstCol="1" bandRow="1">
                <a:tableStyleId>{5C22544A-7EE6-4342-B048-85BDC9FD1C3A}</a:tableStyleId>
              </a:tblPr>
              <a:tblGrid>
                <a:gridCol w="3626506">
                  <a:extLst>
                    <a:ext uri="{9D8B030D-6E8A-4147-A177-3AD203B41FA5}">
                      <a16:colId xmlns:a16="http://schemas.microsoft.com/office/drawing/2014/main" val="432658629"/>
                    </a:ext>
                  </a:extLst>
                </a:gridCol>
                <a:gridCol w="1601610">
                  <a:extLst>
                    <a:ext uri="{9D8B030D-6E8A-4147-A177-3AD203B41FA5}">
                      <a16:colId xmlns:a16="http://schemas.microsoft.com/office/drawing/2014/main" val="3315880476"/>
                    </a:ext>
                  </a:extLst>
                </a:gridCol>
                <a:gridCol w="1770702">
                  <a:extLst>
                    <a:ext uri="{9D8B030D-6E8A-4147-A177-3AD203B41FA5}">
                      <a16:colId xmlns:a16="http://schemas.microsoft.com/office/drawing/2014/main" val="4130465231"/>
                    </a:ext>
                  </a:extLst>
                </a:gridCol>
              </a:tblGrid>
              <a:tr h="288786">
                <a:tc>
                  <a:txBody>
                    <a:bodyPr/>
                    <a:lstStyle/>
                    <a:p>
                      <a:pPr lvl="0" algn="just">
                        <a:buNone/>
                      </a:pPr>
                      <a:r>
                        <a:rPr lang="es-CO" sz="1800" b="1" noProof="0">
                          <a:solidFill>
                            <a:schemeClr val="tx1"/>
                          </a:solidFill>
                          <a:effectLst/>
                          <a:latin typeface="Aptos Narrow"/>
                        </a:rPr>
                        <a:t>DESCRIPCIÓN</a:t>
                      </a:r>
                    </a:p>
                  </a:txBody>
                  <a:tcPr marL="68580" marR="68580" marT="0" marB="0" anchor="ctr">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solidFill>
                      <a:srgbClr val="92D050"/>
                    </a:solidFill>
                  </a:tcPr>
                </a:tc>
                <a:tc>
                  <a:txBody>
                    <a:bodyPr/>
                    <a:lstStyle/>
                    <a:p>
                      <a:pPr lvl="0" algn="ctr">
                        <a:buNone/>
                      </a:pPr>
                      <a:r>
                        <a:rPr lang="es-CO" sz="1800" b="1" noProof="0">
                          <a:solidFill>
                            <a:schemeClr val="tx1"/>
                          </a:solidFill>
                          <a:effectLst/>
                          <a:latin typeface="Aptos Narrow"/>
                        </a:rPr>
                        <a:t>FUENTE</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rgbClr val="92D050"/>
                    </a:solidFill>
                  </a:tcPr>
                </a:tc>
                <a:tc>
                  <a:txBody>
                    <a:bodyPr/>
                    <a:lstStyle/>
                    <a:p>
                      <a:pPr lvl="0" algn="ctr">
                        <a:buNone/>
                      </a:pPr>
                      <a:r>
                        <a:rPr lang="es-CO" sz="1800" b="1" noProof="0">
                          <a:solidFill>
                            <a:schemeClr val="tx1"/>
                          </a:solidFill>
                          <a:effectLst/>
                          <a:latin typeface="Aptos Narrow"/>
                        </a:rPr>
                        <a:t>VALOR</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rgbClr val="92D050"/>
                    </a:solidFill>
                  </a:tcPr>
                </a:tc>
                <a:extLst>
                  <a:ext uri="{0D108BD9-81ED-4DB2-BD59-A6C34878D82A}">
                    <a16:rowId xmlns:a16="http://schemas.microsoft.com/office/drawing/2014/main" val="3439737313"/>
                  </a:ext>
                </a:extLst>
              </a:tr>
              <a:tr h="536316">
                <a:tc>
                  <a:txBody>
                    <a:bodyPr/>
                    <a:lstStyle/>
                    <a:p>
                      <a:pPr lvl="0" algn="just">
                        <a:buNone/>
                      </a:pPr>
                      <a:r>
                        <a:rPr lang="es-CO" sz="1600" b="1" noProof="0">
                          <a:solidFill>
                            <a:schemeClr val="tx1"/>
                          </a:solidFill>
                          <a:effectLst/>
                          <a:latin typeface="Aptos Display"/>
                        </a:rPr>
                        <a:t>PRESUPUESTO DE INGRESOS</a:t>
                      </a:r>
                      <a:endParaRPr lang="es-CO" sz="16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just">
                        <a:buNone/>
                      </a:pPr>
                      <a:endParaRPr lang="es-CO" sz="3600" noProof="0">
                        <a:solidFill>
                          <a:schemeClr val="tx1"/>
                        </a:solidFill>
                        <a:effectLst/>
                        <a:latin typeface="Aptos Display"/>
                      </a:endParaRP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just">
                        <a:buNone/>
                      </a:pPr>
                      <a:endParaRPr lang="es-CO" sz="3600" noProof="0">
                        <a:solidFill>
                          <a:schemeClr val="tx1"/>
                        </a:solidFill>
                        <a:effectLst/>
                        <a:latin typeface="Aptos Display"/>
                      </a:endParaRP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3633658182"/>
                  </a:ext>
                </a:extLst>
              </a:tr>
              <a:tr h="536316">
                <a:tc>
                  <a:txBody>
                    <a:bodyPr/>
                    <a:lstStyle/>
                    <a:p>
                      <a:pPr lvl="0" algn="just">
                        <a:buNone/>
                      </a:pPr>
                      <a:r>
                        <a:rPr lang="es-CO" sz="1600" b="1" noProof="0">
                          <a:solidFill>
                            <a:schemeClr val="tx1"/>
                          </a:solidFill>
                          <a:effectLst/>
                          <a:latin typeface="Aptos Display"/>
                        </a:rPr>
                        <a:t>SERVICIOS COMPLEMENTARIOS</a:t>
                      </a:r>
                      <a:endParaRPr lang="es-CO" sz="16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just">
                        <a:buNone/>
                      </a:pPr>
                      <a:endParaRPr lang="es-CO" sz="3600" noProof="0">
                        <a:solidFill>
                          <a:schemeClr val="tx1"/>
                        </a:solidFill>
                        <a:effectLst/>
                        <a:latin typeface="Aptos Display"/>
                      </a:endParaRP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r">
                        <a:buNone/>
                      </a:pPr>
                      <a:endParaRPr lang="es-CO" sz="3600" noProof="0">
                        <a:solidFill>
                          <a:schemeClr val="tx1"/>
                        </a:solidFill>
                        <a:effectLst/>
                        <a:latin typeface="Aptos Display"/>
                      </a:endParaRP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4016226669"/>
                  </a:ext>
                </a:extLst>
              </a:tr>
              <a:tr h="371296">
                <a:tc>
                  <a:txBody>
                    <a:bodyPr/>
                    <a:lstStyle/>
                    <a:p>
                      <a:pPr lvl="0" algn="just">
                        <a:buNone/>
                      </a:pPr>
                      <a:r>
                        <a:rPr lang="es-CO" sz="1600" noProof="0">
                          <a:solidFill>
                            <a:schemeClr val="tx1"/>
                          </a:solidFill>
                          <a:effectLst/>
                          <a:latin typeface="Aptos Display"/>
                        </a:rPr>
                        <a:t>Servicios Complementarios</a:t>
                      </a:r>
                    </a:p>
                  </a:txBody>
                  <a:tcPr marL="68580" marR="6858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ctr">
                        <a:buNone/>
                      </a:pPr>
                      <a:r>
                        <a:rPr lang="es-CO" sz="1600" noProof="0">
                          <a:solidFill>
                            <a:schemeClr val="tx1"/>
                          </a:solidFill>
                          <a:effectLst/>
                          <a:latin typeface="Aptos Display"/>
                        </a:rPr>
                        <a:t>RECP</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r">
                        <a:buNone/>
                      </a:pPr>
                      <a:r>
                        <a:rPr lang="es-CO" sz="1600" noProof="0">
                          <a:solidFill>
                            <a:schemeClr val="tx1"/>
                          </a:solidFill>
                          <a:effectLst/>
                          <a:latin typeface="Aptos Display"/>
                        </a:rPr>
                        <a:t>17.000.000</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3247004165"/>
                  </a:ext>
                </a:extLst>
              </a:tr>
              <a:tr h="360982">
                <a:tc>
                  <a:txBody>
                    <a:bodyPr/>
                    <a:lstStyle/>
                    <a:p>
                      <a:pPr lvl="0" algn="just">
                        <a:buNone/>
                      </a:pPr>
                      <a:r>
                        <a:rPr lang="es-CO" sz="1600" noProof="0">
                          <a:solidFill>
                            <a:schemeClr val="tx1"/>
                          </a:solidFill>
                          <a:effectLst/>
                          <a:latin typeface="Aptos Display"/>
                        </a:rPr>
                        <a:t>Certificados y constancias</a:t>
                      </a:r>
                      <a:endParaRPr lang="es-CO" sz="1600" noProof="0" err="1">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ctr">
                        <a:buNone/>
                      </a:pPr>
                      <a:r>
                        <a:rPr lang="es-CO" sz="1600" noProof="0">
                          <a:solidFill>
                            <a:schemeClr val="tx1"/>
                          </a:solidFill>
                          <a:effectLst/>
                          <a:latin typeface="Aptos Display"/>
                        </a:rPr>
                        <a:t>RECP</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r">
                        <a:buNone/>
                      </a:pPr>
                      <a:r>
                        <a:rPr lang="es-CO" sz="1600" noProof="0">
                          <a:solidFill>
                            <a:schemeClr val="tx1"/>
                          </a:solidFill>
                          <a:effectLst/>
                          <a:latin typeface="Aptos Display"/>
                        </a:rPr>
                        <a:t>5.000.000</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3860029818"/>
                  </a:ext>
                </a:extLst>
              </a:tr>
              <a:tr h="536316">
                <a:tc>
                  <a:txBody>
                    <a:bodyPr/>
                    <a:lstStyle/>
                    <a:p>
                      <a:pPr lvl="0" algn="just">
                        <a:buNone/>
                      </a:pPr>
                      <a:r>
                        <a:rPr lang="es-CO" sz="1600" b="1" noProof="0">
                          <a:solidFill>
                            <a:schemeClr val="tx1"/>
                          </a:solidFill>
                          <a:effectLst/>
                          <a:latin typeface="Aptos Display"/>
                        </a:rPr>
                        <a:t>TRANSFERENCIA DE RECURSOS PUBLICOS</a:t>
                      </a:r>
                      <a:endParaRPr lang="es-CO" sz="16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ctr">
                        <a:buNone/>
                      </a:pPr>
                      <a:r>
                        <a:rPr lang="es-CO" sz="3600" noProof="0">
                          <a:solidFill>
                            <a:schemeClr val="tx1"/>
                          </a:solidFill>
                          <a:effectLst/>
                          <a:latin typeface="Aptos Display"/>
                        </a:rPr>
                        <a:t>SEM</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ctr">
                        <a:buNone/>
                      </a:pPr>
                      <a:r>
                        <a:rPr lang="es-CO" sz="3600" noProof="0">
                          <a:solidFill>
                            <a:schemeClr val="tx1"/>
                          </a:solidFill>
                          <a:effectLst/>
                          <a:latin typeface="Aptos Display"/>
                        </a:rPr>
                        <a:t>SEM</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2626643658"/>
                  </a:ext>
                </a:extLst>
              </a:tr>
              <a:tr h="391924">
                <a:tc>
                  <a:txBody>
                    <a:bodyPr/>
                    <a:lstStyle/>
                    <a:p>
                      <a:pPr lvl="0" algn="just">
                        <a:buNone/>
                      </a:pPr>
                      <a:r>
                        <a:rPr lang="es-CO" sz="1600" noProof="0">
                          <a:solidFill>
                            <a:schemeClr val="tx1"/>
                          </a:solidFill>
                          <a:effectLst/>
                          <a:latin typeface="Aptos Display"/>
                        </a:rPr>
                        <a:t>Ministerio de Educación Nacional</a:t>
                      </a:r>
                    </a:p>
                  </a:txBody>
                  <a:tcPr marL="68580" marR="6858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ctr">
                        <a:buNone/>
                      </a:pPr>
                      <a:r>
                        <a:rPr lang="es-CO" sz="1600" noProof="0">
                          <a:solidFill>
                            <a:schemeClr val="tx1"/>
                          </a:solidFill>
                          <a:effectLst/>
                          <a:latin typeface="Aptos Display"/>
                        </a:rPr>
                        <a:t>MINE</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r">
                        <a:buNone/>
                      </a:pPr>
                      <a:r>
                        <a:rPr lang="es-CO" sz="1600" noProof="0">
                          <a:solidFill>
                            <a:schemeClr val="tx1"/>
                          </a:solidFill>
                          <a:effectLst/>
                          <a:latin typeface="Aptos Display"/>
                        </a:rPr>
                        <a:t>290.000.000</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1776526343"/>
                  </a:ext>
                </a:extLst>
              </a:tr>
              <a:tr h="536316">
                <a:tc>
                  <a:txBody>
                    <a:bodyPr/>
                    <a:lstStyle/>
                    <a:p>
                      <a:pPr lvl="0" algn="just">
                        <a:buNone/>
                      </a:pPr>
                      <a:r>
                        <a:rPr lang="es-CO" sz="1600" b="1" noProof="0">
                          <a:solidFill>
                            <a:schemeClr val="tx1"/>
                          </a:solidFill>
                          <a:effectLst/>
                          <a:latin typeface="Aptos Display"/>
                        </a:rPr>
                        <a:t>RECURSOS DE CAPITAL</a:t>
                      </a:r>
                      <a:endParaRPr lang="es-CO" sz="16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just">
                        <a:buNone/>
                      </a:pPr>
                      <a:endParaRPr lang="es-CO" sz="3600" noProof="0">
                        <a:solidFill>
                          <a:schemeClr val="tx1"/>
                        </a:solidFill>
                        <a:effectLst/>
                        <a:latin typeface="Aptos Display"/>
                      </a:endParaRP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r">
                        <a:buNone/>
                      </a:pPr>
                      <a:endParaRPr lang="es-CO" sz="3600" noProof="0">
                        <a:solidFill>
                          <a:schemeClr val="tx1"/>
                        </a:solidFill>
                        <a:effectLst/>
                        <a:latin typeface="Aptos Display"/>
                      </a:endParaRP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3727398651"/>
                  </a:ext>
                </a:extLst>
              </a:tr>
              <a:tr h="360982">
                <a:tc>
                  <a:txBody>
                    <a:bodyPr/>
                    <a:lstStyle/>
                    <a:p>
                      <a:pPr lvl="0" algn="just">
                        <a:buNone/>
                      </a:pPr>
                      <a:r>
                        <a:rPr lang="es-CO" sz="1600" noProof="0">
                          <a:solidFill>
                            <a:schemeClr val="tx1"/>
                          </a:solidFill>
                          <a:effectLst/>
                          <a:latin typeface="Aptos Display"/>
                        </a:rPr>
                        <a:t>Rendimientos Financieros</a:t>
                      </a:r>
                    </a:p>
                  </a:txBody>
                  <a:tcPr marL="68580" marR="6858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ctr">
                        <a:buNone/>
                      </a:pPr>
                      <a:r>
                        <a:rPr lang="es-CO" sz="1600" noProof="0">
                          <a:solidFill>
                            <a:schemeClr val="tx1"/>
                          </a:solidFill>
                          <a:effectLst/>
                          <a:latin typeface="Aptos Display"/>
                        </a:rPr>
                        <a:t>RF</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r">
                        <a:buNone/>
                      </a:pPr>
                      <a:r>
                        <a:rPr lang="es-CO" sz="1600" noProof="0">
                          <a:solidFill>
                            <a:schemeClr val="tx1"/>
                          </a:solidFill>
                          <a:effectLst/>
                          <a:latin typeface="Aptos Display"/>
                        </a:rPr>
                        <a:t>1.000.000</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397714001"/>
                  </a:ext>
                </a:extLst>
              </a:tr>
              <a:tr h="536316">
                <a:tc gridSpan="2">
                  <a:txBody>
                    <a:bodyPr/>
                    <a:lstStyle/>
                    <a:p>
                      <a:pPr>
                        <a:buNone/>
                      </a:pPr>
                      <a:endParaRPr lang="es-CO" sz="3600" noProof="0">
                        <a:solidFill>
                          <a:schemeClr val="bg1"/>
                        </a:solidFill>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04A4A"/>
                    </a:solidFill>
                  </a:tcPr>
                </a:tc>
                <a:tc hMerge="1">
                  <a:txBody>
                    <a:bodyPr/>
                    <a:lstStyle/>
                    <a:p>
                      <a:pPr algn="r"/>
                      <a:endParaRPr lang="es-ES">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s-CO" sz="2000" b="1" noProof="0">
                          <a:solidFill>
                            <a:schemeClr val="bg1"/>
                          </a:solidFill>
                          <a:effectLst/>
                          <a:latin typeface="Aptos Display"/>
                        </a:rPr>
                        <a:t>$ 313.000.000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04A4A"/>
                    </a:solidFill>
                  </a:tcPr>
                </a:tc>
                <a:extLst>
                  <a:ext uri="{0D108BD9-81ED-4DB2-BD59-A6C34878D82A}">
                    <a16:rowId xmlns:a16="http://schemas.microsoft.com/office/drawing/2014/main" val="3170890886"/>
                  </a:ext>
                </a:extLst>
              </a:tr>
            </a:tbl>
          </a:graphicData>
        </a:graphic>
      </p:graphicFrame>
      <p:sp>
        <p:nvSpPr>
          <p:cNvPr id="31" name="CuadroTexto 30">
            <a:extLst>
              <a:ext uri="{FF2B5EF4-FFF2-40B4-BE49-F238E27FC236}">
                <a16:creationId xmlns:a16="http://schemas.microsoft.com/office/drawing/2014/main" id="{9006AFEE-1E8F-EB37-6C45-491FF710C7B5}"/>
              </a:ext>
            </a:extLst>
          </p:cNvPr>
          <p:cNvSpPr txBox="1"/>
          <p:nvPr/>
        </p:nvSpPr>
        <p:spPr>
          <a:xfrm>
            <a:off x="4961956" y="402167"/>
            <a:ext cx="6997699" cy="954107"/>
          </a:xfrm>
          <a:prstGeom prst="wedgeRectCallout">
            <a:avLst/>
          </a:prstGeom>
          <a:solidFill>
            <a:schemeClr val="accent6">
              <a:lumMod val="90000"/>
              <a:lumOff val="10000"/>
            </a:schemeClr>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2800" b="1" noProof="0">
                <a:solidFill>
                  <a:prstClr val="white"/>
                </a:solidFill>
                <a:latin typeface="Posterama"/>
                <a:ea typeface="微软雅黑"/>
                <a:cs typeface="Posterama"/>
              </a:rPr>
              <a:t>PRESUPUESTO ANUAL DE INGRESOS 2025</a:t>
            </a:r>
            <a:endParaRPr lang="es-CO" sz="2800" b="1" noProof="0">
              <a:solidFill>
                <a:prstClr val="white"/>
              </a:solidFill>
              <a:latin typeface="Posterama" panose="020B0504020200020000" pitchFamily="34" charset="0"/>
              <a:ea typeface="微软雅黑"/>
              <a:cs typeface="Posterama" panose="020B0504020200020000" pitchFamily="34" charset="0"/>
            </a:endParaRPr>
          </a:p>
        </p:txBody>
      </p:sp>
      <p:pic>
        <p:nvPicPr>
          <p:cNvPr id="34" name="Imagen 33" descr="Ingresos - Iconos gratis de negocios y finanzas">
            <a:extLst>
              <a:ext uri="{FF2B5EF4-FFF2-40B4-BE49-F238E27FC236}">
                <a16:creationId xmlns:a16="http://schemas.microsoft.com/office/drawing/2014/main" id="{C14A7CB0-DDFB-2860-E925-422C5A693B70}"/>
              </a:ext>
            </a:extLst>
          </p:cNvPr>
          <p:cNvPicPr>
            <a:picLocks noChangeAspect="1"/>
          </p:cNvPicPr>
          <p:nvPr/>
        </p:nvPicPr>
        <p:blipFill>
          <a:blip r:embed="rId2"/>
          <a:stretch>
            <a:fillRect/>
          </a:stretch>
        </p:blipFill>
        <p:spPr>
          <a:xfrm>
            <a:off x="632355" y="3574522"/>
            <a:ext cx="2831041" cy="2428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a:extLst>
              <a:ext uri="{FF2B5EF4-FFF2-40B4-BE49-F238E27FC236}">
                <a16:creationId xmlns:a16="http://schemas.microsoft.com/office/drawing/2014/main" id="{CC97D285-62E3-C1F0-32CE-070F47CB267C}"/>
              </a:ext>
            </a:extLst>
          </p:cNvPr>
          <p:cNvPicPr>
            <a:picLocks noChangeAspect="1"/>
          </p:cNvPicPr>
          <p:nvPr/>
        </p:nvPicPr>
        <p:blipFill>
          <a:blip r:embed="rId3"/>
          <a:stretch>
            <a:fillRect/>
          </a:stretch>
        </p:blipFill>
        <p:spPr>
          <a:xfrm>
            <a:off x="1038022" y="2300695"/>
            <a:ext cx="575488" cy="644035"/>
          </a:xfrm>
          <a:prstGeom prst="rect">
            <a:avLst/>
          </a:prstGeom>
        </p:spPr>
      </p:pic>
    </p:spTree>
    <p:extLst>
      <p:ext uri="{BB962C8B-B14F-4D97-AF65-F5344CB8AC3E}">
        <p14:creationId xmlns:p14="http://schemas.microsoft.com/office/powerpoint/2010/main" val="2938294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6F7E7"/>
        </a:solidFill>
        <a:effectLst/>
      </p:bgPr>
    </p:bg>
    <p:spTree>
      <p:nvGrpSpPr>
        <p:cNvPr id="1" name="">
          <a:extLst>
            <a:ext uri="{FF2B5EF4-FFF2-40B4-BE49-F238E27FC236}">
              <a16:creationId xmlns:a16="http://schemas.microsoft.com/office/drawing/2014/main" id="{5857F3E5-9E83-A5E7-605E-2CE73E06B5D5}"/>
            </a:ext>
          </a:extLst>
        </p:cNvPr>
        <p:cNvGrpSpPr/>
        <p:nvPr/>
      </p:nvGrpSpPr>
      <p:grpSpPr>
        <a:xfrm>
          <a:off x="0" y="0"/>
          <a:ext cx="0" cy="0"/>
          <a:chOff x="0" y="0"/>
          <a:chExt cx="0" cy="0"/>
        </a:xfrm>
      </p:grpSpPr>
      <p:sp>
        <p:nvSpPr>
          <p:cNvPr id="27" name="Marcador de pie de página 26">
            <a:extLst>
              <a:ext uri="{FF2B5EF4-FFF2-40B4-BE49-F238E27FC236}">
                <a16:creationId xmlns:a16="http://schemas.microsoft.com/office/drawing/2014/main" id="{05D7CF15-6E65-144A-E7B9-7B3F42FBA868}"/>
              </a:ext>
            </a:extLst>
          </p:cNvPr>
          <p:cNvSpPr>
            <a:spLocks noGrp="1"/>
          </p:cNvSpPr>
          <p:nvPr>
            <p:ph type="ftr" sz="quarter" idx="28"/>
          </p:nvPr>
        </p:nvSpPr>
        <p:spPr>
          <a:xfrm>
            <a:off x="484632" y="6397837"/>
            <a:ext cx="4114800" cy="365125"/>
          </a:xfrm>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28A4575B-9C9A-AA24-DD04-1CB13C223140}"/>
              </a:ext>
            </a:extLst>
          </p:cNvPr>
          <p:cNvSpPr>
            <a:spLocks noGrp="1"/>
          </p:cNvSpPr>
          <p:nvPr>
            <p:ph type="sldNum" sz="quarter" idx="29"/>
          </p:nvPr>
        </p:nvSpPr>
        <p:spPr>
          <a:xfrm>
            <a:off x="11194169" y="6393766"/>
            <a:ext cx="458592" cy="365125"/>
          </a:xfrm>
        </p:spPr>
        <p:txBody>
          <a:bodyPr/>
          <a:lstStyle/>
          <a:p>
            <a:fld id="{47FEACEE-25B4-4A2D-B147-27296E36371D}" type="slidenum">
              <a:rPr lang="es-CO" noProof="0" smtClean="0"/>
              <a:pPr/>
              <a:t>38</a:t>
            </a:fld>
            <a:endParaRPr lang="es-CO" noProof="0"/>
          </a:p>
        </p:txBody>
      </p:sp>
      <p:sp>
        <p:nvSpPr>
          <p:cNvPr id="31" name="CuadroTexto 30">
            <a:extLst>
              <a:ext uri="{FF2B5EF4-FFF2-40B4-BE49-F238E27FC236}">
                <a16:creationId xmlns:a16="http://schemas.microsoft.com/office/drawing/2014/main" id="{1650BDB5-D404-C8F2-317D-78BE9FF94360}"/>
              </a:ext>
            </a:extLst>
          </p:cNvPr>
          <p:cNvSpPr txBox="1"/>
          <p:nvPr/>
        </p:nvSpPr>
        <p:spPr>
          <a:xfrm>
            <a:off x="4067256" y="123744"/>
            <a:ext cx="6203949" cy="954107"/>
          </a:xfrm>
          <a:prstGeom prst="wedgeRectCallout">
            <a:avLst/>
          </a:prstGeom>
          <a:solidFill>
            <a:schemeClr val="accent6">
              <a:lumMod val="90000"/>
              <a:lumOff val="10000"/>
            </a:schemeClr>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2800" b="1" noProof="0">
                <a:solidFill>
                  <a:prstClr val="white"/>
                </a:solidFill>
                <a:latin typeface="Aptos Display"/>
                <a:ea typeface="微软雅黑"/>
                <a:cs typeface="Posterama"/>
              </a:rPr>
              <a:t>PRESUPUESTO ANUAL DE GASTOS 2025</a:t>
            </a:r>
            <a:endParaRPr lang="es-CO" sz="2800" b="1" noProof="0">
              <a:solidFill>
                <a:prstClr val="white"/>
              </a:solidFill>
              <a:latin typeface="Aptos Display"/>
              <a:ea typeface="微软雅黑"/>
              <a:cs typeface="Posterama" panose="020B0504020200020000" pitchFamily="34" charset="0"/>
            </a:endParaRPr>
          </a:p>
        </p:txBody>
      </p:sp>
      <p:graphicFrame>
        <p:nvGraphicFramePr>
          <p:cNvPr id="6" name="Tabla 5">
            <a:extLst>
              <a:ext uri="{FF2B5EF4-FFF2-40B4-BE49-F238E27FC236}">
                <a16:creationId xmlns:a16="http://schemas.microsoft.com/office/drawing/2014/main" id="{9DE7F8EC-1EB1-905C-994D-093DD15B40EE}"/>
              </a:ext>
            </a:extLst>
          </p:cNvPr>
          <p:cNvGraphicFramePr>
            <a:graphicFrameLocks noGrp="1"/>
          </p:cNvGraphicFramePr>
          <p:nvPr>
            <p:extLst>
              <p:ext uri="{D42A27DB-BD31-4B8C-83A1-F6EECF244321}">
                <p14:modId xmlns:p14="http://schemas.microsoft.com/office/powerpoint/2010/main" val="4191419696"/>
              </p:ext>
            </p:extLst>
          </p:nvPr>
        </p:nvGraphicFramePr>
        <p:xfrm>
          <a:off x="370417" y="1248833"/>
          <a:ext cx="5370736" cy="5164797"/>
        </p:xfrm>
        <a:graphic>
          <a:graphicData uri="http://schemas.openxmlformats.org/drawingml/2006/table">
            <a:tbl>
              <a:tblPr firstRow="1" firstCol="1" bandRow="1">
                <a:tableStyleId>{5C22544A-7EE6-4342-B048-85BDC9FD1C3A}</a:tableStyleId>
              </a:tblPr>
              <a:tblGrid>
                <a:gridCol w="3227916">
                  <a:extLst>
                    <a:ext uri="{9D8B030D-6E8A-4147-A177-3AD203B41FA5}">
                      <a16:colId xmlns:a16="http://schemas.microsoft.com/office/drawing/2014/main" val="22858217"/>
                    </a:ext>
                  </a:extLst>
                </a:gridCol>
                <a:gridCol w="1155679">
                  <a:extLst>
                    <a:ext uri="{9D8B030D-6E8A-4147-A177-3AD203B41FA5}">
                      <a16:colId xmlns:a16="http://schemas.microsoft.com/office/drawing/2014/main" val="2171645389"/>
                    </a:ext>
                  </a:extLst>
                </a:gridCol>
                <a:gridCol w="987141">
                  <a:extLst>
                    <a:ext uri="{9D8B030D-6E8A-4147-A177-3AD203B41FA5}">
                      <a16:colId xmlns:a16="http://schemas.microsoft.com/office/drawing/2014/main" val="964579391"/>
                    </a:ext>
                  </a:extLst>
                </a:gridCol>
              </a:tblGrid>
              <a:tr h="294199">
                <a:tc>
                  <a:txBody>
                    <a:bodyPr/>
                    <a:lstStyle/>
                    <a:p>
                      <a:pPr algn="just"/>
                      <a:r>
                        <a:rPr lang="es-CO" sz="1100" b="1" noProof="0">
                          <a:solidFill>
                            <a:schemeClr val="tx1"/>
                          </a:solidFill>
                          <a:effectLst/>
                          <a:latin typeface="Aptos Display"/>
                        </a:rPr>
                        <a:t>DESCRIPCION</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s-CO" sz="1100" b="1" noProof="0">
                          <a:solidFill>
                            <a:schemeClr val="tx1"/>
                          </a:solidFill>
                          <a:effectLst/>
                          <a:latin typeface="Aptos Display"/>
                        </a:rPr>
                        <a:t>FUENTE</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s-CO" sz="1100" b="1" noProof="0">
                          <a:solidFill>
                            <a:schemeClr val="tx1"/>
                          </a:solidFill>
                          <a:effectLst/>
                          <a:latin typeface="Aptos Display"/>
                        </a:rPr>
                        <a:t>VALOR</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536086530"/>
                  </a:ext>
                </a:extLst>
              </a:tr>
              <a:tr h="405792">
                <a:tc>
                  <a:txBody>
                    <a:bodyPr/>
                    <a:lstStyle/>
                    <a:p>
                      <a:pPr algn="just"/>
                      <a:r>
                        <a:rPr lang="es-CO" sz="1100" b="1" noProof="0">
                          <a:solidFill>
                            <a:schemeClr val="tx1"/>
                          </a:solidFill>
                          <a:effectLst/>
                          <a:latin typeface="Aptos Display"/>
                        </a:rPr>
                        <a:t>PRESUPUESTO DE GASTOS</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just"/>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just"/>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82377833"/>
                  </a:ext>
                </a:extLst>
              </a:tr>
              <a:tr h="405792">
                <a:tc>
                  <a:txBody>
                    <a:bodyPr/>
                    <a:lstStyle/>
                    <a:p>
                      <a:pPr algn="just"/>
                      <a:r>
                        <a:rPr lang="es-CO" sz="1100" b="1" noProof="0">
                          <a:solidFill>
                            <a:schemeClr val="tx1"/>
                          </a:solidFill>
                          <a:effectLst/>
                          <a:latin typeface="Aptos Display"/>
                        </a:rPr>
                        <a:t>GASTOS DE AMINISTRACIÓN</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31780629"/>
                  </a:ext>
                </a:extLst>
              </a:tr>
              <a:tr h="273909">
                <a:tc>
                  <a:txBody>
                    <a:bodyPr/>
                    <a:lstStyle/>
                    <a:p>
                      <a:pPr algn="just"/>
                      <a:r>
                        <a:rPr lang="es-CO" sz="1100" noProof="0">
                          <a:solidFill>
                            <a:schemeClr val="tx1"/>
                          </a:solidFill>
                          <a:effectLst/>
                          <a:latin typeface="Aptos Display"/>
                        </a:rPr>
                        <a:t>Honorarios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1100" noProof="0">
                          <a:solidFill>
                            <a:schemeClr val="tx1"/>
                          </a:solidFill>
                          <a:effectLst/>
                          <a:latin typeface="Aptos Display"/>
                        </a:rPr>
                        <a:t>MINE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r>
                        <a:rPr lang="es-CO" sz="1100" noProof="0">
                          <a:solidFill>
                            <a:schemeClr val="tx1"/>
                          </a:solidFill>
                          <a:effectLst/>
                          <a:latin typeface="Aptos Display"/>
                        </a:rPr>
                        <a:t>18.400.000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52508325"/>
                  </a:ext>
                </a:extLst>
              </a:tr>
              <a:tr h="294199">
                <a:tc>
                  <a:txBody>
                    <a:bodyPr/>
                    <a:lstStyle/>
                    <a:p>
                      <a:pPr algn="just"/>
                      <a:r>
                        <a:rPr lang="es-CO" sz="1100" noProof="0">
                          <a:solidFill>
                            <a:schemeClr val="tx1"/>
                          </a:solidFill>
                          <a:effectLst/>
                          <a:latin typeface="Aptos Display"/>
                        </a:rPr>
                        <a:t>Honorarios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1100" noProof="0">
                          <a:solidFill>
                            <a:schemeClr val="tx1"/>
                          </a:solidFill>
                          <a:effectLst/>
                          <a:latin typeface="Aptos Display"/>
                        </a:rPr>
                        <a:t>RECP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r>
                        <a:rPr lang="es-CO" sz="1100" noProof="0">
                          <a:solidFill>
                            <a:schemeClr val="tx1"/>
                          </a:solidFill>
                          <a:effectLst/>
                          <a:latin typeface="Aptos Display"/>
                        </a:rPr>
                        <a:t>4.000.000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49821654"/>
                  </a:ext>
                </a:extLst>
              </a:tr>
              <a:tr h="355068">
                <a:tc>
                  <a:txBody>
                    <a:bodyPr/>
                    <a:lstStyle/>
                    <a:p>
                      <a:pPr algn="just"/>
                      <a:r>
                        <a:rPr lang="es-CO" sz="1100" b="1" noProof="0">
                          <a:solidFill>
                            <a:schemeClr val="tx1"/>
                          </a:solidFill>
                          <a:effectLst/>
                          <a:latin typeface="Aptos Display"/>
                        </a:rPr>
                        <a:t>GASTOS GENERALES</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41658443"/>
                  </a:ext>
                </a:extLst>
              </a:tr>
              <a:tr h="405792">
                <a:tc>
                  <a:txBody>
                    <a:bodyPr/>
                    <a:lstStyle/>
                    <a:p>
                      <a:pPr algn="just"/>
                      <a:r>
                        <a:rPr lang="es-CO" sz="1100" b="1" noProof="0">
                          <a:solidFill>
                            <a:schemeClr val="tx1"/>
                          </a:solidFill>
                          <a:effectLst/>
                          <a:latin typeface="Aptos Display"/>
                        </a:rPr>
                        <a:t>ADQUISICIÓN DE BIENES</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44893444"/>
                  </a:ext>
                </a:extLst>
              </a:tr>
              <a:tr h="405792">
                <a:tc>
                  <a:txBody>
                    <a:bodyPr/>
                    <a:lstStyle/>
                    <a:p>
                      <a:pPr algn="just"/>
                      <a:r>
                        <a:rPr lang="es-CO" sz="1100" b="1" noProof="0">
                          <a:solidFill>
                            <a:schemeClr val="tx1"/>
                          </a:solidFill>
                          <a:effectLst/>
                          <a:latin typeface="Aptos Display"/>
                        </a:rPr>
                        <a:t>COMPRA DE EQUIPOS MUEBLES Y ENSERES</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1539356"/>
                  </a:ext>
                </a:extLst>
              </a:tr>
              <a:tr h="253620">
                <a:tc>
                  <a:txBody>
                    <a:bodyPr/>
                    <a:lstStyle/>
                    <a:p>
                      <a:pPr algn="just"/>
                      <a:r>
                        <a:rPr lang="es-CO" sz="1100" noProof="0">
                          <a:solidFill>
                            <a:schemeClr val="tx1"/>
                          </a:solidFill>
                          <a:effectLst/>
                          <a:latin typeface="Aptos Display"/>
                        </a:rPr>
                        <a:t>Compra de equipos muebles y enseres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1100" noProof="0">
                          <a:solidFill>
                            <a:schemeClr val="tx1"/>
                          </a:solidFill>
                          <a:effectLst/>
                          <a:latin typeface="Aptos Display"/>
                        </a:rPr>
                        <a:t>MINE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r>
                        <a:rPr lang="es-CO" sz="1100" noProof="0">
                          <a:solidFill>
                            <a:schemeClr val="tx1"/>
                          </a:solidFill>
                          <a:effectLst/>
                          <a:latin typeface="Aptos Display"/>
                        </a:rPr>
                        <a:t>55.000.000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91129173"/>
                  </a:ext>
                </a:extLst>
              </a:tr>
              <a:tr h="355068">
                <a:tc>
                  <a:txBody>
                    <a:bodyPr/>
                    <a:lstStyle/>
                    <a:p>
                      <a:pPr algn="just"/>
                      <a:r>
                        <a:rPr lang="es-CO" sz="1100" b="1" noProof="0">
                          <a:solidFill>
                            <a:schemeClr val="tx1"/>
                          </a:solidFill>
                          <a:effectLst/>
                          <a:latin typeface="Aptos Display"/>
                        </a:rPr>
                        <a:t>MATERIALES Y SUMINISTROS</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67874861"/>
                  </a:ext>
                </a:extLst>
              </a:tr>
              <a:tr h="263765">
                <a:tc>
                  <a:txBody>
                    <a:bodyPr/>
                    <a:lstStyle/>
                    <a:p>
                      <a:pPr algn="just"/>
                      <a:r>
                        <a:rPr lang="es-CO" sz="1100" noProof="0">
                          <a:solidFill>
                            <a:schemeClr val="tx1"/>
                          </a:solidFill>
                          <a:effectLst/>
                          <a:latin typeface="Aptos Display"/>
                        </a:rPr>
                        <a:t>Materiales y suministros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1100" noProof="0">
                          <a:solidFill>
                            <a:schemeClr val="tx1"/>
                          </a:solidFill>
                          <a:effectLst/>
                          <a:latin typeface="Aptos Display"/>
                        </a:rPr>
                        <a:t>MINE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r>
                        <a:rPr lang="es-CO" sz="1100" noProof="0">
                          <a:solidFill>
                            <a:schemeClr val="tx1"/>
                          </a:solidFill>
                          <a:effectLst/>
                          <a:latin typeface="Aptos Display"/>
                        </a:rPr>
                        <a:t>75.000.000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33920550"/>
                  </a:ext>
                </a:extLst>
              </a:tr>
              <a:tr h="405792">
                <a:tc>
                  <a:txBody>
                    <a:bodyPr/>
                    <a:lstStyle/>
                    <a:p>
                      <a:pPr algn="just"/>
                      <a:r>
                        <a:rPr lang="es-CO" sz="1100" b="1" noProof="0">
                          <a:solidFill>
                            <a:schemeClr val="tx1"/>
                          </a:solidFill>
                          <a:effectLst/>
                          <a:latin typeface="Aptos Display"/>
                        </a:rPr>
                        <a:t>IMPRESOS Y PUBLICACIONES</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48179827"/>
                  </a:ext>
                </a:extLst>
              </a:tr>
              <a:tr h="294199">
                <a:tc>
                  <a:txBody>
                    <a:bodyPr/>
                    <a:lstStyle/>
                    <a:p>
                      <a:pPr algn="just"/>
                      <a:r>
                        <a:rPr lang="es-CO" sz="1100" noProof="0">
                          <a:solidFill>
                            <a:schemeClr val="tx1"/>
                          </a:solidFill>
                          <a:effectLst/>
                          <a:latin typeface="Aptos Display"/>
                        </a:rPr>
                        <a:t>Impresos y publicaciones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1100" noProof="0">
                          <a:solidFill>
                            <a:schemeClr val="tx1"/>
                          </a:solidFill>
                          <a:effectLst/>
                          <a:latin typeface="Aptos Display"/>
                        </a:rPr>
                        <a:t>MINE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r>
                        <a:rPr lang="es-CO" sz="1100" noProof="0">
                          <a:solidFill>
                            <a:schemeClr val="tx1"/>
                          </a:solidFill>
                          <a:effectLst/>
                          <a:latin typeface="Aptos Display"/>
                        </a:rPr>
                        <a:t>21.600.000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95494422"/>
                  </a:ext>
                </a:extLst>
              </a:tr>
              <a:tr h="405792">
                <a:tc>
                  <a:txBody>
                    <a:bodyPr/>
                    <a:lstStyle/>
                    <a:p>
                      <a:pPr algn="just"/>
                      <a:r>
                        <a:rPr lang="es-CO" sz="1100" b="1" noProof="0">
                          <a:solidFill>
                            <a:schemeClr val="tx1"/>
                          </a:solidFill>
                          <a:effectLst/>
                          <a:latin typeface="Aptos Display"/>
                        </a:rPr>
                        <a:t>DOTACIÓN PEDAGÓGICA</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89297996"/>
                  </a:ext>
                </a:extLst>
              </a:tr>
              <a:tr h="324634">
                <a:tc>
                  <a:txBody>
                    <a:bodyPr/>
                    <a:lstStyle/>
                    <a:p>
                      <a:pPr algn="just"/>
                      <a:r>
                        <a:rPr lang="es-CO" sz="1100" noProof="0">
                          <a:solidFill>
                            <a:schemeClr val="tx1"/>
                          </a:solidFill>
                          <a:effectLst/>
                          <a:latin typeface="Aptos Display"/>
                        </a:rPr>
                        <a:t>Dotación pedagógica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1100" noProof="0">
                          <a:solidFill>
                            <a:schemeClr val="tx1"/>
                          </a:solidFill>
                          <a:effectLst/>
                          <a:latin typeface="Aptos Display"/>
                        </a:rPr>
                        <a:t>MINE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r>
                        <a:rPr lang="es-CO" sz="1100" noProof="0">
                          <a:solidFill>
                            <a:schemeClr val="tx1"/>
                          </a:solidFill>
                          <a:effectLst/>
                          <a:latin typeface="Aptos Display"/>
                        </a:rPr>
                        <a:t>20.000.000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72264631"/>
                  </a:ext>
                </a:extLst>
              </a:tr>
            </a:tbl>
          </a:graphicData>
        </a:graphic>
      </p:graphicFrame>
      <p:graphicFrame>
        <p:nvGraphicFramePr>
          <p:cNvPr id="8" name="Tabla 7">
            <a:extLst>
              <a:ext uri="{FF2B5EF4-FFF2-40B4-BE49-F238E27FC236}">
                <a16:creationId xmlns:a16="http://schemas.microsoft.com/office/drawing/2014/main" id="{F0E31E1E-3764-F916-F0E4-012553552276}"/>
              </a:ext>
            </a:extLst>
          </p:cNvPr>
          <p:cNvGraphicFramePr>
            <a:graphicFrameLocks noGrp="1"/>
          </p:cNvGraphicFramePr>
          <p:nvPr>
            <p:extLst>
              <p:ext uri="{D42A27DB-BD31-4B8C-83A1-F6EECF244321}">
                <p14:modId xmlns:p14="http://schemas.microsoft.com/office/powerpoint/2010/main" val="2121032849"/>
              </p:ext>
            </p:extLst>
          </p:nvPr>
        </p:nvGraphicFramePr>
        <p:xfrm>
          <a:off x="6361397" y="1407583"/>
          <a:ext cx="5299464" cy="4915327"/>
        </p:xfrm>
        <a:graphic>
          <a:graphicData uri="http://schemas.openxmlformats.org/drawingml/2006/table">
            <a:tbl>
              <a:tblPr bandRow="1">
                <a:tableStyleId>{5C22544A-7EE6-4342-B048-85BDC9FD1C3A}</a:tableStyleId>
              </a:tblPr>
              <a:tblGrid>
                <a:gridCol w="2878665">
                  <a:extLst>
                    <a:ext uri="{9D8B030D-6E8A-4147-A177-3AD203B41FA5}">
                      <a16:colId xmlns:a16="http://schemas.microsoft.com/office/drawing/2014/main" val="4272602068"/>
                    </a:ext>
                  </a:extLst>
                </a:gridCol>
                <a:gridCol w="888999">
                  <a:extLst>
                    <a:ext uri="{9D8B030D-6E8A-4147-A177-3AD203B41FA5}">
                      <a16:colId xmlns:a16="http://schemas.microsoft.com/office/drawing/2014/main" val="2399723941"/>
                    </a:ext>
                  </a:extLst>
                </a:gridCol>
                <a:gridCol w="1531800">
                  <a:extLst>
                    <a:ext uri="{9D8B030D-6E8A-4147-A177-3AD203B41FA5}">
                      <a16:colId xmlns:a16="http://schemas.microsoft.com/office/drawing/2014/main" val="2165241743"/>
                    </a:ext>
                  </a:extLst>
                </a:gridCol>
              </a:tblGrid>
              <a:tr h="241363">
                <a:tc>
                  <a:txBody>
                    <a:bodyPr/>
                    <a:lstStyle/>
                    <a:p>
                      <a:pPr lvl="0" algn="just">
                        <a:lnSpc>
                          <a:spcPts val="1050"/>
                        </a:lnSpc>
                        <a:buNone/>
                      </a:pPr>
                      <a:r>
                        <a:rPr lang="es-CO" sz="1200" b="1" i="0" u="none" strike="noStrike" noProof="0">
                          <a:solidFill>
                            <a:schemeClr val="tx1"/>
                          </a:solidFill>
                          <a:effectLst/>
                          <a:latin typeface="Aptos Display"/>
                        </a:rPr>
                        <a:t>ADQUISICIÓN DE SERVICIOS</a:t>
                      </a: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tc>
                  <a:txBody>
                    <a:bodyPr/>
                    <a:lstStyle/>
                    <a:p>
                      <a:pPr lvl="0" algn="just">
                        <a:lnSpc>
                          <a:spcPts val="1050"/>
                        </a:lnSpc>
                        <a:buNone/>
                      </a:pPr>
                      <a:endParaRPr lang="es-CO" sz="1200" b="0" i="0" noProof="0">
                        <a:solidFill>
                          <a:schemeClr val="tx1"/>
                        </a:solidFill>
                        <a:effectLst/>
                        <a:latin typeface="Aptos Display"/>
                      </a:endParaRP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tc>
                  <a:txBody>
                    <a:bodyPr/>
                    <a:lstStyle/>
                    <a:p>
                      <a:pPr lvl="0" algn="r">
                        <a:lnSpc>
                          <a:spcPts val="1050"/>
                        </a:lnSpc>
                        <a:buNone/>
                      </a:pPr>
                      <a:endParaRPr lang="es-CO" sz="1200" b="0" i="0" noProof="0">
                        <a:solidFill>
                          <a:schemeClr val="tx1"/>
                        </a:solidFill>
                        <a:effectLst/>
                        <a:latin typeface="Aptos Display"/>
                      </a:endParaRP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extLst>
                  <a:ext uri="{0D108BD9-81ED-4DB2-BD59-A6C34878D82A}">
                    <a16:rowId xmlns:a16="http://schemas.microsoft.com/office/drawing/2014/main" val="397142860"/>
                  </a:ext>
                </a:extLst>
              </a:tr>
              <a:tr h="241363">
                <a:tc>
                  <a:txBody>
                    <a:bodyPr/>
                    <a:lstStyle/>
                    <a:p>
                      <a:pPr lvl="0" algn="just">
                        <a:lnSpc>
                          <a:spcPts val="1050"/>
                        </a:lnSpc>
                        <a:buNone/>
                      </a:pPr>
                      <a:r>
                        <a:rPr lang="es-CO" sz="1200" b="1" i="0" u="none" strike="noStrike" noProof="0">
                          <a:solidFill>
                            <a:schemeClr val="tx1"/>
                          </a:solidFill>
                          <a:effectLst/>
                          <a:latin typeface="Aptos Display"/>
                        </a:rPr>
                        <a:t>Servicios Públicos</a:t>
                      </a: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tc>
                  <a:txBody>
                    <a:bodyPr/>
                    <a:lstStyle/>
                    <a:p>
                      <a:pPr lvl="0" algn="ctr">
                        <a:lnSpc>
                          <a:spcPts val="1050"/>
                        </a:lnSpc>
                        <a:buNone/>
                      </a:pPr>
                      <a:r>
                        <a:rPr lang="es-CO" sz="1200" b="0" i="0" noProof="0">
                          <a:solidFill>
                            <a:schemeClr val="tx1"/>
                          </a:solidFill>
                          <a:effectLst/>
                          <a:latin typeface="Aptos Display"/>
                        </a:rPr>
                        <a:t>RECP</a:t>
                      </a: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tc>
                  <a:txBody>
                    <a:bodyPr/>
                    <a:lstStyle/>
                    <a:p>
                      <a:pPr lvl="0" algn="r">
                        <a:lnSpc>
                          <a:spcPts val="1050"/>
                        </a:lnSpc>
                        <a:buNone/>
                      </a:pPr>
                      <a:r>
                        <a:rPr lang="es-CO" sz="1200" b="0" i="0" noProof="0">
                          <a:solidFill>
                            <a:schemeClr val="tx1"/>
                          </a:solidFill>
                          <a:effectLst/>
                          <a:latin typeface="Aptos Display"/>
                        </a:rPr>
                        <a:t>6.000.000</a:t>
                      </a: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extLst>
                  <a:ext uri="{0D108BD9-81ED-4DB2-BD59-A6C34878D82A}">
                    <a16:rowId xmlns:a16="http://schemas.microsoft.com/office/drawing/2014/main" val="1381367090"/>
                  </a:ext>
                </a:extLst>
              </a:tr>
              <a:tr h="241363">
                <a:tc>
                  <a:txBody>
                    <a:bodyPr/>
                    <a:lstStyle/>
                    <a:p>
                      <a:pPr lvl="0" algn="just">
                        <a:lnSpc>
                          <a:spcPts val="1050"/>
                        </a:lnSpc>
                        <a:buNone/>
                      </a:pPr>
                      <a:r>
                        <a:rPr lang="es-CO" sz="1200" b="1" i="0" u="none" strike="noStrike" noProof="0">
                          <a:solidFill>
                            <a:schemeClr val="tx1"/>
                          </a:solidFill>
                          <a:effectLst/>
                          <a:latin typeface="Aptos Display"/>
                        </a:rPr>
                        <a:t>ARRENDAMIENTOS</a:t>
                      </a: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tc>
                  <a:txBody>
                    <a:bodyPr/>
                    <a:lstStyle/>
                    <a:p>
                      <a:pPr lvl="0" algn="ctr">
                        <a:lnSpc>
                          <a:spcPts val="1050"/>
                        </a:lnSpc>
                        <a:buNone/>
                      </a:pPr>
                      <a:endParaRPr lang="es-CO" sz="1200" b="0" i="0" noProof="0">
                        <a:solidFill>
                          <a:schemeClr val="tx1"/>
                        </a:solidFill>
                        <a:effectLst/>
                        <a:latin typeface="Aptos Display"/>
                      </a:endParaRP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tc>
                  <a:txBody>
                    <a:bodyPr/>
                    <a:lstStyle/>
                    <a:p>
                      <a:pPr lvl="0" algn="r">
                        <a:lnSpc>
                          <a:spcPts val="1050"/>
                        </a:lnSpc>
                        <a:buNone/>
                      </a:pPr>
                      <a:endParaRPr lang="es-CO" sz="1200" b="0" i="0" noProof="0">
                        <a:solidFill>
                          <a:schemeClr val="tx1"/>
                        </a:solidFill>
                        <a:effectLst/>
                        <a:latin typeface="Aptos Display"/>
                      </a:endParaRP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extLst>
                  <a:ext uri="{0D108BD9-81ED-4DB2-BD59-A6C34878D82A}">
                    <a16:rowId xmlns:a16="http://schemas.microsoft.com/office/drawing/2014/main" val="2253355635"/>
                  </a:ext>
                </a:extLst>
              </a:tr>
              <a:tr h="241363">
                <a:tc>
                  <a:txBody>
                    <a:bodyPr/>
                    <a:lstStyle/>
                    <a:p>
                      <a:pPr lvl="0" algn="just">
                        <a:lnSpc>
                          <a:spcPts val="1050"/>
                        </a:lnSpc>
                        <a:buNone/>
                      </a:pPr>
                      <a:r>
                        <a:rPr lang="es-CO" sz="1200" b="1" i="0" u="none" strike="noStrike" noProof="0">
                          <a:solidFill>
                            <a:schemeClr val="tx1"/>
                          </a:solidFill>
                          <a:effectLst/>
                          <a:latin typeface="Aptos Display"/>
                        </a:rPr>
                        <a:t>Arrendamientos</a:t>
                      </a: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tc>
                  <a:txBody>
                    <a:bodyPr/>
                    <a:lstStyle/>
                    <a:p>
                      <a:pPr lvl="0" algn="ctr">
                        <a:lnSpc>
                          <a:spcPts val="1050"/>
                        </a:lnSpc>
                        <a:buNone/>
                      </a:pPr>
                      <a:r>
                        <a:rPr lang="es-CO" sz="1200" b="0" i="0" noProof="0">
                          <a:solidFill>
                            <a:schemeClr val="tx1"/>
                          </a:solidFill>
                          <a:effectLst/>
                          <a:latin typeface="Aptos Display"/>
                        </a:rPr>
                        <a:t>MINE</a:t>
                      </a: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tc>
                  <a:txBody>
                    <a:bodyPr/>
                    <a:lstStyle/>
                    <a:p>
                      <a:pPr lvl="0" algn="r">
                        <a:lnSpc>
                          <a:spcPts val="1050"/>
                        </a:lnSpc>
                        <a:buNone/>
                      </a:pPr>
                      <a:r>
                        <a:rPr lang="es-CO" sz="1200" b="0" i="0" noProof="0">
                          <a:solidFill>
                            <a:schemeClr val="tx1"/>
                          </a:solidFill>
                          <a:effectLst/>
                          <a:latin typeface="Aptos Display"/>
                        </a:rPr>
                        <a:t>7.000.000</a:t>
                      </a: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extLst>
                  <a:ext uri="{0D108BD9-81ED-4DB2-BD59-A6C34878D82A}">
                    <a16:rowId xmlns:a16="http://schemas.microsoft.com/office/drawing/2014/main" val="4197002906"/>
                  </a:ext>
                </a:extLst>
              </a:tr>
              <a:tr h="241363">
                <a:tc>
                  <a:txBody>
                    <a:bodyPr/>
                    <a:lstStyle/>
                    <a:p>
                      <a:pPr lvl="0" algn="just">
                        <a:lnSpc>
                          <a:spcPts val="1050"/>
                        </a:lnSpc>
                        <a:buNone/>
                      </a:pPr>
                      <a:r>
                        <a:rPr lang="es-CO" sz="1200" b="1" i="0" u="none" strike="noStrike" noProof="0">
                          <a:solidFill>
                            <a:schemeClr val="tx1"/>
                          </a:solidFill>
                          <a:effectLst/>
                          <a:latin typeface="Aptos Display"/>
                        </a:rPr>
                        <a:t>COMUNICACIONES Y TRANSPORTE</a:t>
                      </a:r>
                      <a:endParaRPr lang="es-CO" sz="1200" noProof="0">
                        <a:latin typeface="Aptos Display"/>
                      </a:endParaRP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tc>
                  <a:txBody>
                    <a:bodyPr/>
                    <a:lstStyle/>
                    <a:p>
                      <a:pPr lvl="0" algn="ctr">
                        <a:lnSpc>
                          <a:spcPts val="1050"/>
                        </a:lnSpc>
                        <a:buNone/>
                      </a:pPr>
                      <a:endParaRPr lang="es-CO" sz="1200" b="0" i="0" noProof="0">
                        <a:solidFill>
                          <a:schemeClr val="tx1"/>
                        </a:solidFill>
                        <a:effectLst/>
                        <a:latin typeface="Aptos Display"/>
                      </a:endParaRP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tc>
                  <a:txBody>
                    <a:bodyPr/>
                    <a:lstStyle/>
                    <a:p>
                      <a:pPr lvl="0" algn="r">
                        <a:lnSpc>
                          <a:spcPts val="1050"/>
                        </a:lnSpc>
                        <a:buNone/>
                      </a:pPr>
                      <a:endParaRPr lang="es-CO" sz="1200" b="0" i="0" noProof="0">
                        <a:solidFill>
                          <a:schemeClr val="tx1"/>
                        </a:solidFill>
                        <a:effectLst/>
                        <a:latin typeface="Aptos Display"/>
                      </a:endParaRP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extLst>
                  <a:ext uri="{0D108BD9-81ED-4DB2-BD59-A6C34878D82A}">
                    <a16:rowId xmlns:a16="http://schemas.microsoft.com/office/drawing/2014/main" val="1618437278"/>
                  </a:ext>
                </a:extLst>
              </a:tr>
              <a:tr h="241363">
                <a:tc>
                  <a:txBody>
                    <a:bodyPr/>
                    <a:lstStyle/>
                    <a:p>
                      <a:pPr algn="just" rtl="0" fontAlgn="base">
                        <a:lnSpc>
                          <a:spcPts val="1050"/>
                        </a:lnSpc>
                      </a:pPr>
                      <a:r>
                        <a:rPr lang="es-CO" sz="1200" b="1" i="0" noProof="0">
                          <a:solidFill>
                            <a:srgbClr val="000000"/>
                          </a:solidFill>
                          <a:effectLst/>
                          <a:latin typeface="Aptos Display"/>
                        </a:rPr>
                        <a:t>Seguros</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ase">
                        <a:lnSpc>
                          <a:spcPts val="1050"/>
                        </a:lnSpc>
                      </a:pPr>
                      <a:r>
                        <a:rPr lang="es-CO" sz="1200" b="0" i="0" noProof="0">
                          <a:solidFill>
                            <a:srgbClr val="000000"/>
                          </a:solidFill>
                          <a:effectLst/>
                          <a:latin typeface="Aptos Display"/>
                        </a:rPr>
                        <a:t>MINE</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base">
                        <a:lnSpc>
                          <a:spcPts val="1050"/>
                        </a:lnSpc>
                      </a:pPr>
                      <a:r>
                        <a:rPr lang="es-CO" sz="1200" b="0" i="0" noProof="0">
                          <a:solidFill>
                            <a:srgbClr val="000000"/>
                          </a:solidFill>
                          <a:effectLst/>
                          <a:latin typeface="Aptos Display"/>
                        </a:rPr>
                        <a:t>2.000.000</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06314903"/>
                  </a:ext>
                </a:extLst>
              </a:tr>
              <a:tr h="241363">
                <a:tc>
                  <a:txBody>
                    <a:bodyPr/>
                    <a:lstStyle/>
                    <a:p>
                      <a:pPr algn="just" rtl="0" fontAlgn="base">
                        <a:lnSpc>
                          <a:spcPts val="1050"/>
                        </a:lnSpc>
                      </a:pPr>
                      <a:r>
                        <a:rPr lang="es-CO" sz="1200" b="1" i="0" noProof="0">
                          <a:solidFill>
                            <a:srgbClr val="000000"/>
                          </a:solidFill>
                          <a:effectLst/>
                          <a:latin typeface="Aptos Display"/>
                        </a:rPr>
                        <a:t>Comisiones bancarias</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ase">
                        <a:lnSpc>
                          <a:spcPts val="1050"/>
                        </a:lnSpc>
                      </a:pPr>
                      <a:r>
                        <a:rPr lang="es-CO" sz="1200" b="0" i="0" noProof="0">
                          <a:solidFill>
                            <a:srgbClr val="000000"/>
                          </a:solidFill>
                          <a:effectLst/>
                          <a:latin typeface="Aptos Display"/>
                        </a:rPr>
                        <a:t>RF</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base">
                        <a:lnSpc>
                          <a:spcPts val="1050"/>
                        </a:lnSpc>
                      </a:pPr>
                      <a:r>
                        <a:rPr lang="es-CO" sz="1200" b="0" i="0" noProof="0">
                          <a:solidFill>
                            <a:srgbClr val="000000"/>
                          </a:solidFill>
                          <a:effectLst/>
                          <a:latin typeface="Aptos Display"/>
                        </a:rPr>
                        <a:t>1.000.000</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2652508"/>
                  </a:ext>
                </a:extLst>
              </a:tr>
              <a:tr h="362045">
                <a:tc>
                  <a:txBody>
                    <a:bodyPr/>
                    <a:lstStyle/>
                    <a:p>
                      <a:pPr algn="just" rtl="0" fontAlgn="base">
                        <a:lnSpc>
                          <a:spcPts val="1050"/>
                        </a:lnSpc>
                      </a:pPr>
                      <a:r>
                        <a:rPr lang="es-CO" sz="1200" b="1" i="0" noProof="0">
                          <a:solidFill>
                            <a:srgbClr val="000000"/>
                          </a:solidFill>
                          <a:effectLst/>
                          <a:latin typeface="Aptos Display"/>
                        </a:rPr>
                        <a:t>Mantenimiento equipos y mobiliario</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auto">
                        <a:lnSpc>
                          <a:spcPts val="1950"/>
                        </a:lnSpc>
                      </a:pPr>
                      <a:endParaRPr lang="es-CO" sz="2800" b="0" i="0" noProof="0">
                        <a:solidFill>
                          <a:srgbClr val="000000"/>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auto">
                        <a:lnSpc>
                          <a:spcPts val="1950"/>
                        </a:lnSpc>
                      </a:pPr>
                      <a:endParaRPr lang="es-CO" sz="2800" b="0" i="0" noProof="0">
                        <a:solidFill>
                          <a:srgbClr val="000000"/>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96997346"/>
                  </a:ext>
                </a:extLst>
              </a:tr>
              <a:tr h="241363">
                <a:tc>
                  <a:txBody>
                    <a:bodyPr/>
                    <a:lstStyle/>
                    <a:p>
                      <a:pPr algn="just" rtl="0" fontAlgn="base">
                        <a:lnSpc>
                          <a:spcPts val="1050"/>
                        </a:lnSpc>
                      </a:pPr>
                      <a:r>
                        <a:rPr lang="es-CO" sz="1200" b="1" i="0" noProof="0">
                          <a:solidFill>
                            <a:srgbClr val="000000"/>
                          </a:solidFill>
                          <a:effectLst/>
                          <a:latin typeface="Aptos Display"/>
                        </a:rPr>
                        <a:t>Mantenimiento equipos y mobiliario</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ase">
                        <a:lnSpc>
                          <a:spcPts val="1050"/>
                        </a:lnSpc>
                      </a:pPr>
                      <a:r>
                        <a:rPr lang="es-CO" sz="1200" b="0" i="0" noProof="0">
                          <a:solidFill>
                            <a:srgbClr val="000000"/>
                          </a:solidFill>
                          <a:effectLst/>
                          <a:latin typeface="Aptos Display"/>
                        </a:rPr>
                        <a:t>MINE</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base">
                        <a:lnSpc>
                          <a:spcPts val="1050"/>
                        </a:lnSpc>
                      </a:pPr>
                      <a:r>
                        <a:rPr lang="es-CO" sz="1200" b="0" i="0" noProof="0">
                          <a:solidFill>
                            <a:srgbClr val="000000"/>
                          </a:solidFill>
                          <a:effectLst/>
                          <a:latin typeface="Aptos Display"/>
                        </a:rPr>
                        <a:t>18.000.000</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21722696"/>
                  </a:ext>
                </a:extLst>
              </a:tr>
              <a:tr h="241363">
                <a:tc>
                  <a:txBody>
                    <a:bodyPr/>
                    <a:lstStyle/>
                    <a:p>
                      <a:pPr algn="just" rtl="0" fontAlgn="base">
                        <a:lnSpc>
                          <a:spcPts val="1050"/>
                        </a:lnSpc>
                      </a:pPr>
                      <a:r>
                        <a:rPr lang="es-CO" sz="1200" b="1" i="0" noProof="0">
                          <a:solidFill>
                            <a:srgbClr val="000000"/>
                          </a:solidFill>
                          <a:effectLst/>
                          <a:latin typeface="Aptos Display"/>
                        </a:rPr>
                        <a:t>Mantenimiento equipos y mobiliario</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ase">
                        <a:lnSpc>
                          <a:spcPts val="1050"/>
                        </a:lnSpc>
                      </a:pPr>
                      <a:r>
                        <a:rPr lang="es-CO" sz="1200" b="0" i="0" noProof="0">
                          <a:solidFill>
                            <a:srgbClr val="000000"/>
                          </a:solidFill>
                          <a:effectLst/>
                          <a:latin typeface="Aptos Display"/>
                        </a:rPr>
                        <a:t>RECP</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base">
                        <a:lnSpc>
                          <a:spcPts val="1050"/>
                        </a:lnSpc>
                      </a:pPr>
                      <a:r>
                        <a:rPr lang="es-CO" sz="1200" b="0" i="0" noProof="0">
                          <a:solidFill>
                            <a:srgbClr val="000000"/>
                          </a:solidFill>
                          <a:effectLst/>
                          <a:latin typeface="Aptos Display"/>
                        </a:rPr>
                        <a:t>2.000.000</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3635536"/>
                  </a:ext>
                </a:extLst>
              </a:tr>
              <a:tr h="362045">
                <a:tc>
                  <a:txBody>
                    <a:bodyPr/>
                    <a:lstStyle/>
                    <a:p>
                      <a:pPr algn="just" rtl="0" fontAlgn="base">
                        <a:lnSpc>
                          <a:spcPts val="1050"/>
                        </a:lnSpc>
                      </a:pPr>
                      <a:r>
                        <a:rPr lang="es-CO" sz="1200" b="1" i="0" noProof="0">
                          <a:solidFill>
                            <a:srgbClr val="000000"/>
                          </a:solidFill>
                          <a:effectLst/>
                          <a:latin typeface="Aptos Display"/>
                        </a:rPr>
                        <a:t>Mantenimiento infraestructura</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auto">
                        <a:lnSpc>
                          <a:spcPts val="1950"/>
                        </a:lnSpc>
                      </a:pPr>
                      <a:endParaRPr lang="es-CO" sz="2800" b="0" i="0" noProof="0">
                        <a:solidFill>
                          <a:srgbClr val="000000"/>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auto">
                        <a:lnSpc>
                          <a:spcPts val="1950"/>
                        </a:lnSpc>
                      </a:pPr>
                      <a:endParaRPr lang="es-CO" sz="2800" b="0" i="0" noProof="0">
                        <a:solidFill>
                          <a:srgbClr val="000000"/>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06612792"/>
                  </a:ext>
                </a:extLst>
              </a:tr>
              <a:tr h="241363">
                <a:tc>
                  <a:txBody>
                    <a:bodyPr/>
                    <a:lstStyle/>
                    <a:p>
                      <a:pPr algn="just" rtl="0" fontAlgn="base">
                        <a:lnSpc>
                          <a:spcPts val="1050"/>
                        </a:lnSpc>
                      </a:pPr>
                      <a:r>
                        <a:rPr lang="es-CO" sz="1200" b="1" i="0" noProof="0">
                          <a:solidFill>
                            <a:srgbClr val="000000"/>
                          </a:solidFill>
                          <a:effectLst/>
                          <a:latin typeface="Aptos Display"/>
                        </a:rPr>
                        <a:t>Mantenimiento infraestructura</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ase">
                        <a:lnSpc>
                          <a:spcPts val="1050"/>
                        </a:lnSpc>
                      </a:pPr>
                      <a:r>
                        <a:rPr lang="es-CO" sz="1200" b="0" i="0" noProof="0">
                          <a:solidFill>
                            <a:srgbClr val="000000"/>
                          </a:solidFill>
                          <a:effectLst/>
                          <a:latin typeface="Aptos Display"/>
                        </a:rPr>
                        <a:t>MINE</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base">
                        <a:lnSpc>
                          <a:spcPts val="1050"/>
                        </a:lnSpc>
                      </a:pPr>
                      <a:r>
                        <a:rPr lang="es-CO" sz="1200" b="0" i="0" noProof="0">
                          <a:solidFill>
                            <a:srgbClr val="000000"/>
                          </a:solidFill>
                          <a:effectLst/>
                          <a:latin typeface="Aptos Display"/>
                        </a:rPr>
                        <a:t>58.000.000</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68336943"/>
                  </a:ext>
                </a:extLst>
              </a:tr>
              <a:tr h="241363">
                <a:tc>
                  <a:txBody>
                    <a:bodyPr/>
                    <a:lstStyle/>
                    <a:p>
                      <a:pPr algn="just" rtl="0" fontAlgn="base">
                        <a:lnSpc>
                          <a:spcPts val="1050"/>
                        </a:lnSpc>
                      </a:pPr>
                      <a:r>
                        <a:rPr lang="es-CO" sz="1200" b="1" i="0" noProof="0">
                          <a:solidFill>
                            <a:srgbClr val="000000"/>
                          </a:solidFill>
                          <a:effectLst/>
                          <a:latin typeface="Aptos Display"/>
                        </a:rPr>
                        <a:t>Mantenimiento infraestructura</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ase">
                        <a:lnSpc>
                          <a:spcPts val="1050"/>
                        </a:lnSpc>
                      </a:pPr>
                      <a:r>
                        <a:rPr lang="es-CO" sz="1200" b="0" i="0" noProof="0">
                          <a:solidFill>
                            <a:srgbClr val="000000"/>
                          </a:solidFill>
                          <a:effectLst/>
                          <a:latin typeface="Aptos Display"/>
                        </a:rPr>
                        <a:t>RECP</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base">
                        <a:lnSpc>
                          <a:spcPts val="1050"/>
                        </a:lnSpc>
                      </a:pPr>
                      <a:r>
                        <a:rPr lang="es-CO" sz="1200" b="0" i="0" noProof="0">
                          <a:solidFill>
                            <a:srgbClr val="000000"/>
                          </a:solidFill>
                          <a:effectLst/>
                          <a:latin typeface="Aptos Display"/>
                        </a:rPr>
                        <a:t>2.000.000</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8881675"/>
                  </a:ext>
                </a:extLst>
              </a:tr>
              <a:tr h="362045">
                <a:tc>
                  <a:txBody>
                    <a:bodyPr/>
                    <a:lstStyle/>
                    <a:p>
                      <a:pPr algn="just" rtl="0" fontAlgn="base">
                        <a:lnSpc>
                          <a:spcPts val="1050"/>
                        </a:lnSpc>
                      </a:pPr>
                      <a:r>
                        <a:rPr lang="es-CO" sz="1200" b="1" i="0" noProof="0">
                          <a:solidFill>
                            <a:srgbClr val="000000"/>
                          </a:solidFill>
                          <a:effectLst/>
                          <a:latin typeface="Aptos Display"/>
                        </a:rPr>
                        <a:t>OTROS GASTOS GENERALES</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auto">
                        <a:lnSpc>
                          <a:spcPts val="1950"/>
                        </a:lnSpc>
                      </a:pPr>
                      <a:endParaRPr lang="es-CO" sz="2800" b="0" i="0" noProof="0">
                        <a:solidFill>
                          <a:srgbClr val="000000"/>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auto">
                        <a:lnSpc>
                          <a:spcPts val="1950"/>
                        </a:lnSpc>
                      </a:pPr>
                      <a:endParaRPr lang="es-CO" sz="2800" b="0" i="0" noProof="0">
                        <a:solidFill>
                          <a:srgbClr val="000000"/>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49024493"/>
                  </a:ext>
                </a:extLst>
              </a:tr>
              <a:tr h="241363">
                <a:tc>
                  <a:txBody>
                    <a:bodyPr/>
                    <a:lstStyle/>
                    <a:p>
                      <a:pPr algn="just" rtl="0" fontAlgn="base">
                        <a:lnSpc>
                          <a:spcPts val="1050"/>
                        </a:lnSpc>
                      </a:pPr>
                      <a:r>
                        <a:rPr lang="es-CO" sz="1200" b="1" i="0" noProof="0">
                          <a:solidFill>
                            <a:srgbClr val="000000"/>
                          </a:solidFill>
                          <a:effectLst/>
                          <a:latin typeface="Aptos Display"/>
                        </a:rPr>
                        <a:t>Proyectos y/ actividades pedagógicas</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ase">
                        <a:lnSpc>
                          <a:spcPts val="1050"/>
                        </a:lnSpc>
                      </a:pPr>
                      <a:r>
                        <a:rPr lang="es-CO" sz="1200" b="0" i="0" noProof="0">
                          <a:solidFill>
                            <a:srgbClr val="000000"/>
                          </a:solidFill>
                          <a:effectLst/>
                          <a:latin typeface="Aptos Display"/>
                        </a:rPr>
                        <a:t>MINE</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base">
                        <a:lnSpc>
                          <a:spcPts val="1050"/>
                        </a:lnSpc>
                      </a:pPr>
                      <a:r>
                        <a:rPr lang="es-CO" sz="1200" b="0" i="0" noProof="0">
                          <a:solidFill>
                            <a:srgbClr val="000000"/>
                          </a:solidFill>
                          <a:effectLst/>
                          <a:latin typeface="Aptos Display"/>
                        </a:rPr>
                        <a:t>15.000.000</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58436495"/>
                  </a:ext>
                </a:extLst>
              </a:tr>
              <a:tr h="241363">
                <a:tc>
                  <a:txBody>
                    <a:bodyPr/>
                    <a:lstStyle/>
                    <a:p>
                      <a:pPr lvl="0" algn="just">
                        <a:lnSpc>
                          <a:spcPts val="1050"/>
                        </a:lnSpc>
                        <a:buNone/>
                      </a:pPr>
                      <a:endParaRPr lang="es-CO" sz="1200" b="1" i="0" noProof="0">
                        <a:solidFill>
                          <a:srgbClr val="000000"/>
                        </a:solidFill>
                        <a:effectLst/>
                        <a:latin typeface="Aptos Display"/>
                      </a:endParaRP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tc>
                  <a:txBody>
                    <a:bodyPr/>
                    <a:lstStyle/>
                    <a:p>
                      <a:pPr lvl="0" algn="ctr">
                        <a:lnSpc>
                          <a:spcPts val="1050"/>
                        </a:lnSpc>
                        <a:buNone/>
                      </a:pPr>
                      <a:endParaRPr lang="es-CO" sz="1200" b="0" i="0" noProof="0">
                        <a:solidFill>
                          <a:srgbClr val="000000"/>
                        </a:solidFill>
                        <a:effectLst/>
                        <a:latin typeface="Aptos Display"/>
                      </a:endParaRP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tc>
                  <a:txBody>
                    <a:bodyPr/>
                    <a:lstStyle/>
                    <a:p>
                      <a:pPr lvl="0" algn="r">
                        <a:lnSpc>
                          <a:spcPts val="1050"/>
                        </a:lnSpc>
                        <a:buNone/>
                      </a:pPr>
                      <a:endParaRPr lang="es-CO" sz="1200" b="0" i="0" noProof="0">
                        <a:solidFill>
                          <a:srgbClr val="000000"/>
                        </a:solidFill>
                        <a:effectLst/>
                        <a:latin typeface="Aptos Display"/>
                      </a:endParaRP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extLst>
                  <a:ext uri="{0D108BD9-81ED-4DB2-BD59-A6C34878D82A}">
                    <a16:rowId xmlns:a16="http://schemas.microsoft.com/office/drawing/2014/main" val="1857000147"/>
                  </a:ext>
                </a:extLst>
              </a:tr>
              <a:tr h="241363">
                <a:tc>
                  <a:txBody>
                    <a:bodyPr/>
                    <a:lstStyle/>
                    <a:p>
                      <a:pPr algn="just" rtl="0" fontAlgn="base">
                        <a:lnSpc>
                          <a:spcPts val="1050"/>
                        </a:lnSpc>
                      </a:pPr>
                      <a:r>
                        <a:rPr lang="es-CO" sz="1200" b="1" i="0" noProof="0">
                          <a:solidFill>
                            <a:srgbClr val="000000"/>
                          </a:solidFill>
                          <a:effectLst/>
                          <a:latin typeface="Aptos Display"/>
                        </a:rPr>
                        <a:t>Proyectos y/ actividades pedagógicas</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ase">
                        <a:lnSpc>
                          <a:spcPts val="1050"/>
                        </a:lnSpc>
                      </a:pPr>
                      <a:r>
                        <a:rPr lang="es-CO" sz="1200" b="0" i="0" noProof="0">
                          <a:solidFill>
                            <a:srgbClr val="000000"/>
                          </a:solidFill>
                          <a:effectLst/>
                          <a:latin typeface="Aptos Display"/>
                        </a:rPr>
                        <a:t>RECP</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rtl="0" fontAlgn="base">
                        <a:lnSpc>
                          <a:spcPts val="1050"/>
                        </a:lnSpc>
                      </a:pPr>
                      <a:r>
                        <a:rPr lang="es-CO" sz="1200" b="0" i="0" noProof="0">
                          <a:solidFill>
                            <a:srgbClr val="000000"/>
                          </a:solidFill>
                          <a:effectLst/>
                          <a:latin typeface="Aptos Display"/>
                        </a:rPr>
                        <a:t>8.000.000</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40955319"/>
                  </a:ext>
                </a:extLst>
              </a:tr>
              <a:tr h="394958">
                <a:tc gridSpan="2">
                  <a:txBody>
                    <a:bodyPr/>
                    <a:lstStyle/>
                    <a:p>
                      <a:pPr algn="l" rtl="0" fontAlgn="auto">
                        <a:lnSpc>
                          <a:spcPts val="1950"/>
                        </a:lnSpc>
                      </a:pPr>
                      <a:endParaRPr lang="es-CO" sz="1800" b="1" i="0" noProof="0">
                        <a:solidFill>
                          <a:schemeClr val="bg1"/>
                        </a:solidFill>
                        <a:effectLst/>
                        <a:latin typeface="Aptos Display"/>
                      </a:endParaRPr>
                    </a:p>
                  </a:txBody>
                  <a:tcPr marL="82296" marR="82296" marT="41148" marB="41148">
                    <a:lnL w="12700" cap="flat" cmpd="sng" algn="ctr">
                      <a:solidFill>
                        <a:schemeClr val="tx1"/>
                      </a:solidFill>
                      <a:prstDash val="solid"/>
                      <a:round/>
                      <a:headEnd type="none" w="med" len="med"/>
                      <a:tailEnd type="none" w="med" len="med"/>
                    </a:lnL>
                    <a:lnR w="1143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4A4A"/>
                    </a:solidFill>
                  </a:tcPr>
                </a:tc>
                <a:tc hMerge="1">
                  <a:txBody>
                    <a:bodyPr/>
                    <a:lstStyle/>
                    <a:p>
                      <a:endParaRPr lang="es-ES"/>
                    </a:p>
                  </a:txBody>
                  <a:tcPr/>
                </a:tc>
                <a:tc>
                  <a:txBody>
                    <a:bodyPr/>
                    <a:lstStyle/>
                    <a:p>
                      <a:pPr algn="r" rtl="0" fontAlgn="base">
                        <a:lnSpc>
                          <a:spcPts val="1050"/>
                        </a:lnSpc>
                      </a:pPr>
                      <a:r>
                        <a:rPr lang="es-CO" sz="1600" b="1" i="0" noProof="0">
                          <a:solidFill>
                            <a:schemeClr val="bg1"/>
                          </a:solidFill>
                          <a:effectLst/>
                          <a:latin typeface="Aptos Display"/>
                        </a:rPr>
                        <a:t>$ 313.000.000</a:t>
                      </a:r>
                      <a:endParaRPr lang="es-CO" sz="1600" b="0" i="0" noProof="0">
                        <a:solidFill>
                          <a:schemeClr val="bg1"/>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4A4A"/>
                    </a:solidFill>
                  </a:tcPr>
                </a:tc>
                <a:extLst>
                  <a:ext uri="{0D108BD9-81ED-4DB2-BD59-A6C34878D82A}">
                    <a16:rowId xmlns:a16="http://schemas.microsoft.com/office/drawing/2014/main" val="3341502043"/>
                  </a:ext>
                </a:extLst>
              </a:tr>
            </a:tbl>
          </a:graphicData>
        </a:graphic>
      </p:graphicFrame>
      <p:pic>
        <p:nvPicPr>
          <p:cNvPr id="15" name="Imagen 14" descr="Icono de Gasto Generic Outline Color | Freepik">
            <a:extLst>
              <a:ext uri="{FF2B5EF4-FFF2-40B4-BE49-F238E27FC236}">
                <a16:creationId xmlns:a16="http://schemas.microsoft.com/office/drawing/2014/main" id="{AA196840-AE35-44C4-CC28-429A2DC0C73C}"/>
              </a:ext>
            </a:extLst>
          </p:cNvPr>
          <p:cNvPicPr>
            <a:picLocks noChangeAspect="1"/>
          </p:cNvPicPr>
          <p:nvPr/>
        </p:nvPicPr>
        <p:blipFill>
          <a:blip r:embed="rId2"/>
          <a:stretch>
            <a:fillRect/>
          </a:stretch>
        </p:blipFill>
        <p:spPr>
          <a:xfrm>
            <a:off x="1866899" y="-48683"/>
            <a:ext cx="1335617" cy="1293284"/>
          </a:xfrm>
          <a:prstGeom prst="rect">
            <a:avLst/>
          </a:prstGeom>
        </p:spPr>
      </p:pic>
      <p:pic>
        <p:nvPicPr>
          <p:cNvPr id="3" name="Imagen 2">
            <a:extLst>
              <a:ext uri="{FF2B5EF4-FFF2-40B4-BE49-F238E27FC236}">
                <a16:creationId xmlns:a16="http://schemas.microsoft.com/office/drawing/2014/main" id="{5DF971E2-0458-D377-80BC-0912D72598D0}"/>
              </a:ext>
            </a:extLst>
          </p:cNvPr>
          <p:cNvPicPr>
            <a:picLocks noChangeAspect="1"/>
          </p:cNvPicPr>
          <p:nvPr/>
        </p:nvPicPr>
        <p:blipFill>
          <a:blip r:embed="rId3"/>
          <a:stretch>
            <a:fillRect/>
          </a:stretch>
        </p:blipFill>
        <p:spPr>
          <a:xfrm>
            <a:off x="855" y="88778"/>
            <a:ext cx="976027" cy="985958"/>
          </a:xfrm>
          <a:prstGeom prst="rect">
            <a:avLst/>
          </a:prstGeom>
        </p:spPr>
      </p:pic>
    </p:spTree>
    <p:extLst>
      <p:ext uri="{BB962C8B-B14F-4D97-AF65-F5344CB8AC3E}">
        <p14:creationId xmlns:p14="http://schemas.microsoft.com/office/powerpoint/2010/main" val="2674428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6F7E7"/>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B3A81E-2D41-D0B3-6DD5-EEE674BB19E1}"/>
              </a:ext>
            </a:extLst>
          </p:cNvPr>
          <p:cNvSpPr>
            <a:spLocks noGrp="1"/>
          </p:cNvSpPr>
          <p:nvPr>
            <p:ph type="title"/>
          </p:nvPr>
        </p:nvSpPr>
        <p:spPr>
          <a:xfrm>
            <a:off x="270330" y="436358"/>
            <a:ext cx="4546598" cy="2789121"/>
          </a:xfrm>
          <a:prstGeom prst="flowChartDocument">
            <a:avLst/>
          </a:prstGeom>
          <a:solidFill>
            <a:schemeClr val="accent4">
              <a:lumMod val="60000"/>
              <a:lumOff val="40000"/>
            </a:schemeClr>
          </a:solidFill>
          <a:ln>
            <a:solidFill>
              <a:schemeClr val="accent6"/>
            </a:solidFill>
          </a:ln>
        </p:spPr>
        <p:txBody>
          <a:bodyPr/>
          <a:lstStyle/>
          <a:p>
            <a:pPr algn="ctr"/>
            <a:r>
              <a:rPr lang="es-CO">
                <a:latin typeface="Aptos"/>
              </a:rPr>
              <a:t>INGRESOS</a:t>
            </a:r>
            <a:r>
              <a:rPr lang="es-CO" noProof="0">
                <a:latin typeface="Aptos"/>
              </a:rPr>
              <a:t> 2025</a:t>
            </a:r>
          </a:p>
        </p:txBody>
      </p:sp>
      <p:sp>
        <p:nvSpPr>
          <p:cNvPr id="27" name="Marcador de pie de página 26">
            <a:extLst>
              <a:ext uri="{FF2B5EF4-FFF2-40B4-BE49-F238E27FC236}">
                <a16:creationId xmlns:a16="http://schemas.microsoft.com/office/drawing/2014/main" id="{AA9A5EC9-E559-4728-7556-9ADC6CBDCE5F}"/>
              </a:ext>
            </a:extLst>
          </p:cNvPr>
          <p:cNvSpPr>
            <a:spLocks noGrp="1"/>
          </p:cNvSpPr>
          <p:nvPr>
            <p:ph type="ftr" sz="quarter" idx="28"/>
          </p:nvPr>
        </p:nvSpPr>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2DCC89FA-5E95-1782-24F5-93A39D917018}"/>
              </a:ext>
            </a:extLst>
          </p:cNvPr>
          <p:cNvSpPr>
            <a:spLocks noGrp="1"/>
          </p:cNvSpPr>
          <p:nvPr>
            <p:ph type="sldNum" sz="quarter" idx="29"/>
          </p:nvPr>
        </p:nvSpPr>
        <p:spPr>
          <a:xfrm>
            <a:off x="11330938" y="6403535"/>
            <a:ext cx="458592" cy="365125"/>
          </a:xfrm>
        </p:spPr>
        <p:txBody>
          <a:bodyPr/>
          <a:lstStyle/>
          <a:p>
            <a:fld id="{47FEACEE-25B4-4A2D-B147-27296E36371D}" type="slidenum">
              <a:rPr lang="es-CO" noProof="0" smtClean="0"/>
              <a:pPr/>
              <a:t>39</a:t>
            </a:fld>
            <a:endParaRPr lang="es-CO" noProof="0"/>
          </a:p>
        </p:txBody>
      </p:sp>
      <p:graphicFrame>
        <p:nvGraphicFramePr>
          <p:cNvPr id="30" name="Tabla 29">
            <a:extLst>
              <a:ext uri="{FF2B5EF4-FFF2-40B4-BE49-F238E27FC236}">
                <a16:creationId xmlns:a16="http://schemas.microsoft.com/office/drawing/2014/main" id="{2AFB7F12-96AD-2F08-0BF3-BC7334BBC776}"/>
              </a:ext>
            </a:extLst>
          </p:cNvPr>
          <p:cNvGraphicFramePr>
            <a:graphicFrameLocks noGrp="1"/>
          </p:cNvGraphicFramePr>
          <p:nvPr>
            <p:extLst>
              <p:ext uri="{D42A27DB-BD31-4B8C-83A1-F6EECF244321}">
                <p14:modId xmlns:p14="http://schemas.microsoft.com/office/powerpoint/2010/main" val="9030490"/>
              </p:ext>
            </p:extLst>
          </p:nvPr>
        </p:nvGraphicFramePr>
        <p:xfrm>
          <a:off x="4919621" y="436358"/>
          <a:ext cx="7152332" cy="5847288"/>
        </p:xfrm>
        <a:graphic>
          <a:graphicData uri="http://schemas.openxmlformats.org/drawingml/2006/table">
            <a:tbl>
              <a:tblPr firstRow="1" firstCol="1" bandRow="1">
                <a:tableStyleId>{5C22544A-7EE6-4342-B048-85BDC9FD1C3A}</a:tableStyleId>
              </a:tblPr>
              <a:tblGrid>
                <a:gridCol w="4042833">
                  <a:extLst>
                    <a:ext uri="{9D8B030D-6E8A-4147-A177-3AD203B41FA5}">
                      <a16:colId xmlns:a16="http://schemas.microsoft.com/office/drawing/2014/main" val="432658629"/>
                    </a:ext>
                  </a:extLst>
                </a:gridCol>
                <a:gridCol w="1344083">
                  <a:extLst>
                    <a:ext uri="{9D8B030D-6E8A-4147-A177-3AD203B41FA5}">
                      <a16:colId xmlns:a16="http://schemas.microsoft.com/office/drawing/2014/main" val="3315880476"/>
                    </a:ext>
                  </a:extLst>
                </a:gridCol>
                <a:gridCol w="1765416">
                  <a:extLst>
                    <a:ext uri="{9D8B030D-6E8A-4147-A177-3AD203B41FA5}">
                      <a16:colId xmlns:a16="http://schemas.microsoft.com/office/drawing/2014/main" val="4130465231"/>
                    </a:ext>
                  </a:extLst>
                </a:gridCol>
              </a:tblGrid>
              <a:tr h="394876">
                <a:tc>
                  <a:txBody>
                    <a:bodyPr/>
                    <a:lstStyle/>
                    <a:p>
                      <a:pPr lvl="0" algn="just">
                        <a:buNone/>
                      </a:pPr>
                      <a:r>
                        <a:rPr lang="es-CO" sz="1800" b="1" noProof="0" dirty="0">
                          <a:solidFill>
                            <a:schemeClr val="tx1"/>
                          </a:solidFill>
                          <a:effectLst/>
                          <a:latin typeface="Aptos Narrow"/>
                        </a:rPr>
                        <a:t>DESCRIPCIÓN</a:t>
                      </a:r>
                    </a:p>
                  </a:txBody>
                  <a:tcPr marL="68580" marR="68580" marT="0" marB="0" anchor="ctr">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solidFill>
                      <a:srgbClr val="92D050"/>
                    </a:solidFill>
                  </a:tcPr>
                </a:tc>
                <a:tc>
                  <a:txBody>
                    <a:bodyPr/>
                    <a:lstStyle/>
                    <a:p>
                      <a:pPr lvl="0" algn="ctr">
                        <a:buNone/>
                      </a:pPr>
                      <a:r>
                        <a:rPr lang="es-CO" sz="1800" b="1" noProof="0">
                          <a:solidFill>
                            <a:schemeClr val="tx1"/>
                          </a:solidFill>
                          <a:effectLst/>
                          <a:latin typeface="Aptos Narrow"/>
                        </a:rPr>
                        <a:t>FUENTE</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rgbClr val="92D050"/>
                    </a:solidFill>
                  </a:tcPr>
                </a:tc>
                <a:tc>
                  <a:txBody>
                    <a:bodyPr/>
                    <a:lstStyle/>
                    <a:p>
                      <a:pPr lvl="0" algn="ctr">
                        <a:buNone/>
                      </a:pPr>
                      <a:r>
                        <a:rPr lang="es-CO" sz="1800" b="1" noProof="0">
                          <a:solidFill>
                            <a:schemeClr val="tx1"/>
                          </a:solidFill>
                          <a:effectLst/>
                          <a:latin typeface="Aptos Narrow"/>
                        </a:rPr>
                        <a:t>VALOR</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rgbClr val="92D050"/>
                    </a:solidFill>
                  </a:tcPr>
                </a:tc>
                <a:extLst>
                  <a:ext uri="{0D108BD9-81ED-4DB2-BD59-A6C34878D82A}">
                    <a16:rowId xmlns:a16="http://schemas.microsoft.com/office/drawing/2014/main" val="3439737313"/>
                  </a:ext>
                </a:extLst>
              </a:tr>
              <a:tr h="425356">
                <a:tc>
                  <a:txBody>
                    <a:bodyPr/>
                    <a:lstStyle/>
                    <a:p>
                      <a:pPr lvl="0" algn="just">
                        <a:buNone/>
                      </a:pPr>
                      <a:r>
                        <a:rPr lang="es-CO" sz="1600" b="1" i="0" u="none" strike="noStrike" noProof="0" dirty="0">
                          <a:solidFill>
                            <a:srgbClr val="000000"/>
                          </a:solidFill>
                          <a:effectLst/>
                          <a:latin typeface="Aptos Display"/>
                        </a:rPr>
                        <a:t>PRESUPUESTO DE INGRESOS</a:t>
                      </a:r>
                      <a:endParaRPr lang="es-ES" dirty="0"/>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75000"/>
                      </a:schemeClr>
                    </a:solidFill>
                  </a:tcPr>
                </a:tc>
                <a:tc>
                  <a:txBody>
                    <a:bodyPr/>
                    <a:lstStyle/>
                    <a:p>
                      <a:pPr lvl="0" algn="ctr">
                        <a:buNone/>
                      </a:pPr>
                      <a:endParaRPr lang="es-CO" sz="1800" b="1" noProof="0">
                        <a:solidFill>
                          <a:schemeClr val="tx1"/>
                        </a:solidFill>
                        <a:effectLst/>
                        <a:latin typeface="Aptos Narrow"/>
                      </a:endParaRP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75000"/>
                      </a:schemeClr>
                    </a:solidFill>
                  </a:tcPr>
                </a:tc>
                <a:tc>
                  <a:txBody>
                    <a:bodyPr/>
                    <a:lstStyle/>
                    <a:p>
                      <a:pPr lvl="0" algn="ctr">
                        <a:buNone/>
                      </a:pPr>
                      <a:endParaRPr lang="es-CO" sz="1800" b="1" noProof="0">
                        <a:solidFill>
                          <a:schemeClr val="tx1"/>
                        </a:solidFill>
                        <a:effectLst/>
                        <a:latin typeface="Aptos Narrow"/>
                      </a:endParaRP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75000"/>
                      </a:schemeClr>
                    </a:solidFill>
                  </a:tcPr>
                </a:tc>
                <a:extLst>
                  <a:ext uri="{0D108BD9-81ED-4DB2-BD59-A6C34878D82A}">
                    <a16:rowId xmlns:a16="http://schemas.microsoft.com/office/drawing/2014/main" val="3121346096"/>
                  </a:ext>
                </a:extLst>
              </a:tr>
              <a:tr h="416541">
                <a:tc>
                  <a:txBody>
                    <a:bodyPr/>
                    <a:lstStyle/>
                    <a:p>
                      <a:pPr lvl="0" algn="just">
                        <a:buNone/>
                      </a:pPr>
                      <a:r>
                        <a:rPr lang="es-CO" sz="1600" b="1" i="0" u="none" strike="noStrike" noProof="0" dirty="0">
                          <a:solidFill>
                            <a:schemeClr val="tx1"/>
                          </a:solidFill>
                          <a:effectLst/>
                          <a:latin typeface="Aptos Display"/>
                        </a:rPr>
                        <a:t>SERVICIOS COMPLEMENTARIOS</a:t>
                      </a:r>
                      <a:endParaRPr lang="es-ES" dirty="0"/>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75000"/>
                      </a:schemeClr>
                    </a:solidFill>
                  </a:tcPr>
                </a:tc>
                <a:tc>
                  <a:txBody>
                    <a:bodyPr/>
                    <a:lstStyle/>
                    <a:p>
                      <a:pPr lvl="0" algn="ctr">
                        <a:buNone/>
                      </a:pPr>
                      <a:endParaRPr lang="es-CO" sz="1800" b="1" noProof="0">
                        <a:solidFill>
                          <a:schemeClr val="tx1"/>
                        </a:solidFill>
                        <a:effectLst/>
                        <a:latin typeface="Aptos Narrow"/>
                      </a:endParaRP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75000"/>
                      </a:schemeClr>
                    </a:solidFill>
                  </a:tcPr>
                </a:tc>
                <a:tc>
                  <a:txBody>
                    <a:bodyPr/>
                    <a:lstStyle/>
                    <a:p>
                      <a:pPr lvl="0" algn="ctr">
                        <a:buNone/>
                      </a:pPr>
                      <a:endParaRPr lang="es-CO" sz="1800" b="1" noProof="0">
                        <a:solidFill>
                          <a:schemeClr val="tx1"/>
                        </a:solidFill>
                        <a:effectLst/>
                        <a:latin typeface="Aptos Narrow"/>
                      </a:endParaRP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75000"/>
                      </a:schemeClr>
                    </a:solidFill>
                  </a:tcPr>
                </a:tc>
                <a:extLst>
                  <a:ext uri="{0D108BD9-81ED-4DB2-BD59-A6C34878D82A}">
                    <a16:rowId xmlns:a16="http://schemas.microsoft.com/office/drawing/2014/main" val="388709342"/>
                  </a:ext>
                </a:extLst>
              </a:tr>
              <a:tr h="540366">
                <a:tc>
                  <a:txBody>
                    <a:bodyPr/>
                    <a:lstStyle/>
                    <a:p>
                      <a:pPr lvl="0" algn="just">
                        <a:buNone/>
                      </a:pPr>
                      <a:r>
                        <a:rPr lang="es-CO" sz="1600" noProof="0">
                          <a:solidFill>
                            <a:schemeClr val="tx1"/>
                          </a:solidFill>
                          <a:effectLst/>
                          <a:latin typeface="Aptos Display"/>
                        </a:rPr>
                        <a:t>Servicios Complementarios</a:t>
                      </a:r>
                    </a:p>
                  </a:txBody>
                  <a:tcPr marL="68580" marR="68580" marT="0" marB="0" anchor="ctr">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ctr">
                        <a:buNone/>
                      </a:pPr>
                      <a:r>
                        <a:rPr lang="es-CO" sz="1600" noProof="0">
                          <a:solidFill>
                            <a:schemeClr val="tx1"/>
                          </a:solidFill>
                          <a:effectLst/>
                          <a:latin typeface="Aptos Display"/>
                        </a:rPr>
                        <a:t>RECP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solidFill>
                      <a:schemeClr val="bg1">
                        <a:lumMod val="85000"/>
                      </a:schemeClr>
                    </a:solidFill>
                  </a:tcPr>
                </a:tc>
                <a:tc>
                  <a:txBody>
                    <a:bodyPr/>
                    <a:lstStyle/>
                    <a:p>
                      <a:pPr lvl="0" algn="r">
                        <a:buNone/>
                      </a:pPr>
                      <a:r>
                        <a:rPr lang="es-CO" sz="1600" noProof="0">
                          <a:solidFill>
                            <a:schemeClr val="tx1"/>
                          </a:solidFill>
                          <a:effectLst/>
                          <a:latin typeface="Aptos Display"/>
                        </a:rPr>
                        <a:t>17.000.000</a:t>
                      </a:r>
                    </a:p>
                  </a:txBody>
                  <a:tcPr marL="68580" marR="6858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a:solidFill>
                        <a:srgbClr val="000000"/>
                      </a:solidFill>
                    </a:lnB>
                    <a:solidFill>
                      <a:schemeClr val="bg1">
                        <a:lumMod val="85000"/>
                      </a:schemeClr>
                    </a:solidFill>
                  </a:tcPr>
                </a:tc>
                <a:extLst>
                  <a:ext uri="{0D108BD9-81ED-4DB2-BD59-A6C34878D82A}">
                    <a16:rowId xmlns:a16="http://schemas.microsoft.com/office/drawing/2014/main" val="3247004165"/>
                  </a:ext>
                </a:extLst>
              </a:tr>
              <a:tr h="318767">
                <a:tc>
                  <a:txBody>
                    <a:bodyPr/>
                    <a:lstStyle/>
                    <a:p>
                      <a:pPr lvl="0" algn="just">
                        <a:buNone/>
                      </a:pPr>
                      <a:r>
                        <a:rPr lang="es-CO" sz="1600" noProof="0">
                          <a:solidFill>
                            <a:schemeClr val="tx1"/>
                          </a:solidFill>
                          <a:effectLst/>
                          <a:latin typeface="Aptos Display"/>
                        </a:rPr>
                        <a:t>Certificados y constancias</a:t>
                      </a:r>
                    </a:p>
                  </a:txBody>
                  <a:tcPr marL="68580" marR="68580" marT="0" marB="0" anchor="ctr">
                    <a:lnL w="12700">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ctr">
                        <a:buNone/>
                      </a:pPr>
                      <a:r>
                        <a:rPr lang="es-CO" sz="1600" noProof="0">
                          <a:solidFill>
                            <a:schemeClr val="tx1"/>
                          </a:solidFill>
                          <a:effectLst/>
                          <a:latin typeface="Aptos Display"/>
                        </a:rPr>
                        <a:t>RECP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solidFill>
                      <a:schemeClr val="bg1">
                        <a:lumMod val="85000"/>
                      </a:schemeClr>
                    </a:solidFill>
                  </a:tcPr>
                </a:tc>
                <a:tc>
                  <a:txBody>
                    <a:bodyPr/>
                    <a:lstStyle/>
                    <a:p>
                      <a:pPr lvl="0" algn="r">
                        <a:buNone/>
                      </a:pPr>
                      <a:r>
                        <a:rPr lang="es-CO" sz="1600" noProof="0">
                          <a:solidFill>
                            <a:schemeClr val="tx1"/>
                          </a:solidFill>
                          <a:effectLst/>
                          <a:latin typeface="Aptos Display"/>
                        </a:rPr>
                        <a:t>5.000.000</a:t>
                      </a:r>
                    </a:p>
                  </a:txBody>
                  <a:tcPr marL="68580" marR="6858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a:solidFill>
                        <a:srgbClr val="000000"/>
                      </a:solidFill>
                    </a:lnB>
                    <a:solidFill>
                      <a:schemeClr val="bg1">
                        <a:lumMod val="85000"/>
                      </a:schemeClr>
                    </a:solidFill>
                  </a:tcPr>
                </a:tc>
                <a:extLst>
                  <a:ext uri="{0D108BD9-81ED-4DB2-BD59-A6C34878D82A}">
                    <a16:rowId xmlns:a16="http://schemas.microsoft.com/office/drawing/2014/main" val="3860029818"/>
                  </a:ext>
                </a:extLst>
              </a:tr>
              <a:tr h="408060">
                <a:tc>
                  <a:txBody>
                    <a:bodyPr/>
                    <a:lstStyle/>
                    <a:p>
                      <a:pPr lvl="0" algn="l">
                        <a:buNone/>
                      </a:pPr>
                      <a:r>
                        <a:rPr lang="es-CO" sz="1600" b="1" noProof="0">
                          <a:solidFill>
                            <a:schemeClr val="tx1"/>
                          </a:solidFill>
                          <a:effectLst/>
                          <a:latin typeface="Aptos Display"/>
                        </a:rPr>
                        <a:t>TRANSFERENCIA DE RECURSOS PUBLICOS</a:t>
                      </a:r>
                      <a:endParaRPr lang="es-CO" sz="1600" noProof="0">
                        <a:solidFill>
                          <a:schemeClr val="tx1"/>
                        </a:solidFill>
                        <a:effectLst/>
                        <a:latin typeface="Aptos Display"/>
                      </a:endParaRPr>
                    </a:p>
                  </a:txBody>
                  <a:tcPr marL="68580" marR="68580" marT="0" marB="0" anchor="ctr">
                    <a:lnL w="12700">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ctr">
                        <a:buNone/>
                      </a:pPr>
                      <a:endParaRPr lang="es-CO" sz="20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solidFill>
                      <a:schemeClr val="bg1">
                        <a:lumMod val="85000"/>
                      </a:schemeClr>
                    </a:solidFill>
                  </a:tcPr>
                </a:tc>
                <a:tc>
                  <a:txBody>
                    <a:bodyPr/>
                    <a:lstStyle/>
                    <a:p>
                      <a:pPr lvl="0" algn="r">
                        <a:buNone/>
                      </a:pPr>
                      <a:r>
                        <a:rPr lang="es-CO" sz="1600" noProof="0">
                          <a:solidFill>
                            <a:schemeClr val="tx1"/>
                          </a:solidFill>
                          <a:effectLst/>
                          <a:latin typeface="Aptos Display"/>
                        </a:rPr>
                        <a:t>  </a:t>
                      </a:r>
                    </a:p>
                  </a:txBody>
                  <a:tcPr marL="68580" marR="6858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a:solidFill>
                        <a:srgbClr val="000000"/>
                      </a:solidFill>
                    </a:lnB>
                    <a:solidFill>
                      <a:schemeClr val="bg1">
                        <a:lumMod val="85000"/>
                      </a:schemeClr>
                    </a:solidFill>
                  </a:tcPr>
                </a:tc>
                <a:extLst>
                  <a:ext uri="{0D108BD9-81ED-4DB2-BD59-A6C34878D82A}">
                    <a16:rowId xmlns:a16="http://schemas.microsoft.com/office/drawing/2014/main" val="2626643658"/>
                  </a:ext>
                </a:extLst>
              </a:tr>
              <a:tr h="349616">
                <a:tc>
                  <a:txBody>
                    <a:bodyPr/>
                    <a:lstStyle/>
                    <a:p>
                      <a:pPr lvl="0" algn="just">
                        <a:buNone/>
                      </a:pPr>
                      <a:r>
                        <a:rPr lang="es-CO" sz="1600" noProof="0">
                          <a:solidFill>
                            <a:schemeClr val="tx1"/>
                          </a:solidFill>
                          <a:effectLst/>
                          <a:latin typeface="Aptos Display"/>
                        </a:rPr>
                        <a:t>Ministerio de Educación Nacional</a:t>
                      </a:r>
                      <a:endParaRPr lang="es-ES"/>
                    </a:p>
                  </a:txBody>
                  <a:tcPr marL="68580" marR="68580" marT="0" marB="0" anchor="ctr">
                    <a:lnL w="12700">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ctr">
                        <a:buNone/>
                      </a:pPr>
                      <a:r>
                        <a:rPr lang="es-CO" sz="1600" noProof="0">
                          <a:solidFill>
                            <a:schemeClr val="tx1"/>
                          </a:solidFill>
                          <a:effectLst/>
                          <a:latin typeface="Aptos Display"/>
                        </a:rPr>
                        <a:t>MINE</a:t>
                      </a:r>
                      <a:endParaRPr lang="es-E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solidFill>
                      <a:schemeClr val="bg1">
                        <a:lumMod val="85000"/>
                      </a:schemeClr>
                    </a:solidFill>
                  </a:tcPr>
                </a:tc>
                <a:tc>
                  <a:txBody>
                    <a:bodyPr/>
                    <a:lstStyle/>
                    <a:p>
                      <a:pPr lvl="0" algn="r">
                        <a:buNone/>
                      </a:pPr>
                      <a:r>
                        <a:rPr lang="es-CO" sz="1600" noProof="0">
                          <a:solidFill>
                            <a:schemeClr val="tx1"/>
                          </a:solidFill>
                          <a:effectLst/>
                          <a:latin typeface="Aptos Display"/>
                        </a:rPr>
                        <a:t>306.772.078</a:t>
                      </a:r>
                      <a:endParaRPr lang="es-ES"/>
                    </a:p>
                  </a:txBody>
                  <a:tcPr marL="68580" marR="6858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a:solidFill>
                        <a:srgbClr val="000000"/>
                      </a:solidFill>
                    </a:lnB>
                    <a:solidFill>
                      <a:schemeClr val="bg1">
                        <a:lumMod val="85000"/>
                      </a:schemeClr>
                    </a:solidFill>
                  </a:tcPr>
                </a:tc>
                <a:extLst>
                  <a:ext uri="{0D108BD9-81ED-4DB2-BD59-A6C34878D82A}">
                    <a16:rowId xmlns:a16="http://schemas.microsoft.com/office/drawing/2014/main" val="1776526343"/>
                  </a:ext>
                </a:extLst>
              </a:tr>
              <a:tr h="349616">
                <a:tc>
                  <a:txBody>
                    <a:bodyPr/>
                    <a:lstStyle/>
                    <a:p>
                      <a:pPr lvl="0" algn="just">
                        <a:buNone/>
                      </a:pPr>
                      <a:r>
                        <a:rPr lang="es-CO" sz="1600" b="1" i="0" u="none" strike="noStrike" noProof="0">
                          <a:solidFill>
                            <a:schemeClr val="tx1"/>
                          </a:solidFill>
                          <a:effectLst/>
                          <a:latin typeface="Aptos Display"/>
                        </a:rPr>
                        <a:t>Ministerio de Educación Nacional</a:t>
                      </a:r>
                      <a:endParaRPr lang="es-ES"/>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ctr">
                        <a:buNone/>
                      </a:pPr>
                      <a:r>
                        <a:rPr lang="es-CO" sz="1600" noProof="0">
                          <a:solidFill>
                            <a:schemeClr val="tx1"/>
                          </a:solidFill>
                          <a:effectLst/>
                          <a:latin typeface="Aptos Display"/>
                        </a:rPr>
                        <a:t>FI-MINE</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r">
                        <a:buNone/>
                      </a:pPr>
                      <a:r>
                        <a:rPr lang="es-CO" sz="1600" noProof="0">
                          <a:solidFill>
                            <a:schemeClr val="tx1"/>
                          </a:solidFill>
                          <a:effectLst/>
                          <a:latin typeface="Aptos Display"/>
                        </a:rPr>
                        <a:t>30.544.969</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860511328"/>
                  </a:ext>
                </a:extLst>
              </a:tr>
              <a:tr h="349616">
                <a:tc>
                  <a:txBody>
                    <a:bodyPr/>
                    <a:lstStyle/>
                    <a:p>
                      <a:pPr lvl="0" algn="just">
                        <a:buNone/>
                      </a:pPr>
                      <a:r>
                        <a:rPr lang="es-CO" sz="1600" b="1" i="0" u="none" strike="noStrike" noProof="0">
                          <a:solidFill>
                            <a:schemeClr val="tx1"/>
                          </a:solidFill>
                          <a:effectLst/>
                          <a:latin typeface="Aptos Display"/>
                        </a:rPr>
                        <a:t>Ministerio de Educación Nacional</a:t>
                      </a:r>
                      <a:endParaRPr lang="es-ES"/>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ctr">
                        <a:buNone/>
                      </a:pPr>
                      <a:r>
                        <a:rPr lang="es-CO" sz="1600" noProof="0">
                          <a:solidFill>
                            <a:schemeClr val="tx1"/>
                          </a:solidFill>
                          <a:effectLst/>
                          <a:latin typeface="Aptos Display"/>
                        </a:rPr>
                        <a:t>PI-MINE</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r">
                        <a:buNone/>
                      </a:pPr>
                      <a:r>
                        <a:rPr lang="es-CO" sz="1600" noProof="0">
                          <a:solidFill>
                            <a:schemeClr val="tx1"/>
                          </a:solidFill>
                          <a:effectLst/>
                          <a:latin typeface="Aptos Display"/>
                        </a:rPr>
                        <a:t>25.348.956</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1389803826"/>
                  </a:ext>
                </a:extLst>
              </a:tr>
              <a:tr h="473010">
                <a:tc>
                  <a:txBody>
                    <a:bodyPr/>
                    <a:lstStyle/>
                    <a:p>
                      <a:pPr lvl="0" algn="just">
                        <a:buNone/>
                      </a:pPr>
                      <a:r>
                        <a:rPr lang="es-CO" sz="1600" b="1" i="0" u="none" strike="noStrike" noProof="0">
                          <a:solidFill>
                            <a:schemeClr val="tx1"/>
                          </a:solidFill>
                          <a:effectLst/>
                          <a:latin typeface="Aptos Display"/>
                        </a:rPr>
                        <a:t>Secretaría de Educación Municipal</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ctr">
                        <a:buNone/>
                      </a:pPr>
                      <a:r>
                        <a:rPr lang="es-CO" sz="1600" noProof="0">
                          <a:solidFill>
                            <a:schemeClr val="tx1"/>
                          </a:solidFill>
                          <a:effectLst/>
                          <a:latin typeface="Aptos Display"/>
                        </a:rPr>
                        <a:t>Transferencia  Municipal</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r">
                        <a:buNone/>
                      </a:pPr>
                      <a:r>
                        <a:rPr lang="es-CO" sz="1600" noProof="0">
                          <a:solidFill>
                            <a:schemeClr val="tx1"/>
                          </a:solidFill>
                          <a:effectLst/>
                          <a:latin typeface="Aptos Display"/>
                        </a:rPr>
                        <a:t>28.464.800</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2585644383"/>
                  </a:ext>
                </a:extLst>
              </a:tr>
              <a:tr h="534707">
                <a:tc>
                  <a:txBody>
                    <a:bodyPr/>
                    <a:lstStyle/>
                    <a:p>
                      <a:pPr lvl="0" algn="just">
                        <a:buNone/>
                      </a:pPr>
                      <a:r>
                        <a:rPr lang="es-CO" sz="1600" b="1" noProof="0">
                          <a:solidFill>
                            <a:schemeClr val="tx1"/>
                          </a:solidFill>
                          <a:effectLst/>
                          <a:latin typeface="Aptos Display"/>
                        </a:rPr>
                        <a:t>RECURSOS DE CAPITAL</a:t>
                      </a:r>
                      <a:endParaRPr lang="es-CO" sz="1600" noProof="0">
                        <a:solidFill>
                          <a:schemeClr val="tx1"/>
                        </a:solidFill>
                        <a:effectLst/>
                        <a:latin typeface="Aptos Display"/>
                      </a:endParaRPr>
                    </a:p>
                  </a:txBody>
                  <a:tcPr marL="68580" marR="68580" marT="0" marB="0" anchor="ctr">
                    <a:lnL w="12700">
                      <a:solidFill>
                        <a:srgbClr val="000000"/>
                      </a:solidFill>
                    </a:lnL>
                    <a:lnR w="12700">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just">
                        <a:buNone/>
                      </a:pPr>
                      <a:endParaRPr lang="es-CO" sz="3600" noProof="0">
                        <a:solidFill>
                          <a:schemeClr val="tx1"/>
                        </a:solidFill>
                        <a:effectLst/>
                        <a:latin typeface="Aptos Display"/>
                      </a:endParaRP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r">
                        <a:buNone/>
                      </a:pPr>
                      <a:endParaRPr lang="es-CO" sz="3600" noProof="0">
                        <a:solidFill>
                          <a:schemeClr val="tx1"/>
                        </a:solidFill>
                        <a:effectLst/>
                        <a:latin typeface="Aptos Display"/>
                      </a:endParaRP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3727398651"/>
                  </a:ext>
                </a:extLst>
              </a:tr>
              <a:tr h="329050">
                <a:tc>
                  <a:txBody>
                    <a:bodyPr/>
                    <a:lstStyle/>
                    <a:p>
                      <a:pPr lvl="0" algn="just">
                        <a:buNone/>
                      </a:pPr>
                      <a:r>
                        <a:rPr lang="es-CO" sz="1600" noProof="0">
                          <a:solidFill>
                            <a:schemeClr val="tx1"/>
                          </a:solidFill>
                          <a:effectLst/>
                          <a:latin typeface="Aptos Display"/>
                        </a:rPr>
                        <a:t>Rendimientos Financieros</a:t>
                      </a:r>
                    </a:p>
                  </a:txBody>
                  <a:tcPr marL="68580" marR="68580" marT="0" marB="0" anchor="ctr">
                    <a:lnL w="12700">
                      <a:solidFill>
                        <a:srgbClr val="000000"/>
                      </a:solidFill>
                    </a:lnL>
                    <a:lnR w="12700">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ctr">
                        <a:buNone/>
                      </a:pPr>
                      <a:r>
                        <a:rPr lang="es-CO" sz="1600" noProof="0">
                          <a:solidFill>
                            <a:schemeClr val="tx1"/>
                          </a:solidFill>
                          <a:effectLst/>
                          <a:latin typeface="Aptos Display"/>
                        </a:rPr>
                        <a:t>RF</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r">
                        <a:buNone/>
                      </a:pPr>
                      <a:r>
                        <a:rPr lang="es-CO" sz="1600" noProof="0">
                          <a:solidFill>
                            <a:schemeClr val="tx1"/>
                          </a:solidFill>
                          <a:effectLst/>
                          <a:latin typeface="Aptos Display"/>
                        </a:rPr>
                        <a:t>1.000.000</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397714001"/>
                  </a:ext>
                </a:extLst>
              </a:tr>
              <a:tr h="380464">
                <a:tc>
                  <a:txBody>
                    <a:bodyPr/>
                    <a:lstStyle/>
                    <a:p>
                      <a:pPr lvl="0" algn="just">
                        <a:buNone/>
                      </a:pPr>
                      <a:r>
                        <a:rPr lang="es-CO" sz="1600" noProof="0">
                          <a:solidFill>
                            <a:schemeClr val="tx1"/>
                          </a:solidFill>
                          <a:effectLst/>
                          <a:latin typeface="Aptos Display"/>
                        </a:rPr>
                        <a:t>OTROS INGRESOS: Tiendas escolares</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ctr">
                        <a:buNone/>
                      </a:pPr>
                      <a:r>
                        <a:rPr lang="es-CO" sz="1600" noProof="0">
                          <a:solidFill>
                            <a:schemeClr val="tx1"/>
                          </a:solidFill>
                          <a:effectLst/>
                          <a:latin typeface="Aptos Display"/>
                        </a:rPr>
                        <a:t>RECP</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r">
                        <a:buNone/>
                      </a:pPr>
                      <a:r>
                        <a:rPr lang="es-CO" sz="1600" noProof="0">
                          <a:solidFill>
                            <a:schemeClr val="tx1"/>
                          </a:solidFill>
                          <a:effectLst/>
                          <a:latin typeface="Aptos Display"/>
                        </a:rPr>
                        <a:t>17.270.000</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2818338963"/>
                  </a:ext>
                </a:extLst>
              </a:tr>
              <a:tr h="534707">
                <a:tc gridSpan="2">
                  <a:txBody>
                    <a:bodyPr/>
                    <a:lstStyle/>
                    <a:p>
                      <a:pPr>
                        <a:buNone/>
                      </a:pPr>
                      <a:endParaRPr lang="es-CO" sz="3600" noProof="0" dirty="0">
                        <a:solidFill>
                          <a:schemeClr val="bg1"/>
                        </a:solidFill>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04A4A"/>
                    </a:solidFill>
                  </a:tcPr>
                </a:tc>
                <a:tc hMerge="1">
                  <a:txBody>
                    <a:bodyPr/>
                    <a:lstStyle/>
                    <a:p>
                      <a:pPr algn="r"/>
                      <a:endParaRPr lang="es-ES">
                        <a:effectLst/>
                        <a:latin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r>
                        <a:rPr lang="es-CO" sz="2000" b="1" noProof="0" dirty="0">
                          <a:solidFill>
                            <a:schemeClr val="bg1"/>
                          </a:solidFill>
                          <a:effectLst/>
                          <a:latin typeface="Aptos Display"/>
                        </a:rPr>
                        <a:t>$ 431.400.803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04A4A"/>
                    </a:solidFill>
                  </a:tcPr>
                </a:tc>
                <a:extLst>
                  <a:ext uri="{0D108BD9-81ED-4DB2-BD59-A6C34878D82A}">
                    <a16:rowId xmlns:a16="http://schemas.microsoft.com/office/drawing/2014/main" val="3170890886"/>
                  </a:ext>
                </a:extLst>
              </a:tr>
            </a:tbl>
          </a:graphicData>
        </a:graphic>
      </p:graphicFrame>
      <p:pic>
        <p:nvPicPr>
          <p:cNvPr id="34" name="Imagen 33" descr="Ingresos - Iconos gratis de negocios y finanzas">
            <a:extLst>
              <a:ext uri="{FF2B5EF4-FFF2-40B4-BE49-F238E27FC236}">
                <a16:creationId xmlns:a16="http://schemas.microsoft.com/office/drawing/2014/main" id="{5E71F800-5B40-0FED-2B5F-B34321FD8CD4}"/>
              </a:ext>
            </a:extLst>
          </p:cNvPr>
          <p:cNvPicPr>
            <a:picLocks noChangeAspect="1"/>
          </p:cNvPicPr>
          <p:nvPr/>
        </p:nvPicPr>
        <p:blipFill>
          <a:blip r:embed="rId2"/>
          <a:stretch>
            <a:fillRect/>
          </a:stretch>
        </p:blipFill>
        <p:spPr>
          <a:xfrm>
            <a:off x="621772" y="3690938"/>
            <a:ext cx="2831041" cy="2428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a:extLst>
              <a:ext uri="{FF2B5EF4-FFF2-40B4-BE49-F238E27FC236}">
                <a16:creationId xmlns:a16="http://schemas.microsoft.com/office/drawing/2014/main" id="{EC3C8C65-F08B-EAA0-0589-37442B341041}"/>
              </a:ext>
            </a:extLst>
          </p:cNvPr>
          <p:cNvPicPr>
            <a:picLocks noChangeAspect="1"/>
          </p:cNvPicPr>
          <p:nvPr/>
        </p:nvPicPr>
        <p:blipFill>
          <a:blip r:embed="rId3"/>
          <a:stretch>
            <a:fillRect/>
          </a:stretch>
        </p:blipFill>
        <p:spPr>
          <a:xfrm>
            <a:off x="1651855" y="2141944"/>
            <a:ext cx="765988" cy="855701"/>
          </a:xfrm>
          <a:prstGeom prst="rect">
            <a:avLst/>
          </a:prstGeom>
        </p:spPr>
      </p:pic>
    </p:spTree>
    <p:extLst>
      <p:ext uri="{BB962C8B-B14F-4D97-AF65-F5344CB8AC3E}">
        <p14:creationId xmlns:p14="http://schemas.microsoft.com/office/powerpoint/2010/main" val="2708056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8E9C9-59AA-D6EF-5326-2718747CFC9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160EA06-BE05-671B-44D1-69CA5A9BA740}"/>
              </a:ext>
            </a:extLst>
          </p:cNvPr>
          <p:cNvSpPr>
            <a:spLocks noGrp="1"/>
          </p:cNvSpPr>
          <p:nvPr>
            <p:ph type="title"/>
          </p:nvPr>
        </p:nvSpPr>
        <p:spPr>
          <a:xfrm>
            <a:off x="1401539" y="92055"/>
            <a:ext cx="10579220" cy="895472"/>
          </a:xfrm>
          <a:solidFill>
            <a:srgbClr val="F5FBEF"/>
          </a:solidFill>
          <a:ln w="19050">
            <a:solidFill>
              <a:srgbClr val="0E3B05"/>
            </a:solidFill>
          </a:ln>
        </p:spPr>
        <p:txBody>
          <a:bodyPr/>
          <a:lstStyle/>
          <a:p>
            <a:r>
              <a:rPr lang="es-CO" sz="3600" noProof="0">
                <a:solidFill>
                  <a:srgbClr val="0E3B05"/>
                </a:solidFill>
              </a:rPr>
              <a:t>OBJETIVOS DE LA RENDICIÓN DE CUENTAS</a:t>
            </a:r>
          </a:p>
        </p:txBody>
      </p:sp>
      <p:sp>
        <p:nvSpPr>
          <p:cNvPr id="20" name="Text Placeholder 19">
            <a:extLst>
              <a:ext uri="{FF2B5EF4-FFF2-40B4-BE49-F238E27FC236}">
                <a16:creationId xmlns:a16="http://schemas.microsoft.com/office/drawing/2014/main" id="{E6C79A08-2380-F73C-26CD-8948B78DDC82}"/>
              </a:ext>
            </a:extLst>
          </p:cNvPr>
          <p:cNvSpPr>
            <a:spLocks noGrp="1"/>
          </p:cNvSpPr>
          <p:nvPr>
            <p:ph type="body" sz="quarter" idx="28"/>
          </p:nvPr>
        </p:nvSpPr>
        <p:spPr>
          <a:xfrm>
            <a:off x="320160" y="981096"/>
            <a:ext cx="10911601" cy="5416832"/>
          </a:xfrm>
        </p:spPr>
        <p:txBody>
          <a:bodyPr vert="horz" lIns="91440" tIns="45720" rIns="91440" bIns="45720" rtlCol="0" anchor="t">
            <a:noAutofit/>
          </a:bodyPr>
          <a:lstStyle/>
          <a:p>
            <a:pPr marL="457200" indent="-457200" algn="just">
              <a:buAutoNum type="arabicPeriod"/>
            </a:pPr>
            <a:r>
              <a:rPr lang="es-CO" sz="2800" noProof="0">
                <a:solidFill>
                  <a:srgbClr val="000000"/>
                </a:solidFill>
                <a:ea typeface="+mn-lt"/>
                <a:cs typeface="+mn-lt"/>
              </a:rPr>
              <a:t>Fortalecer el sentido de lo público.</a:t>
            </a:r>
            <a:endParaRPr lang="es-CO" sz="2800" noProof="0">
              <a:solidFill>
                <a:srgbClr val="0F253E"/>
              </a:solidFill>
              <a:ea typeface="+mn-lt"/>
              <a:cs typeface="+mn-lt"/>
            </a:endParaRPr>
          </a:p>
          <a:p>
            <a:pPr marL="457200" indent="-457200" algn="just">
              <a:buAutoNum type="arabicPeriod"/>
            </a:pPr>
            <a:r>
              <a:rPr lang="es-CO" sz="2800" noProof="0">
                <a:solidFill>
                  <a:srgbClr val="000000"/>
                </a:solidFill>
                <a:ea typeface="+mn-lt"/>
                <a:cs typeface="+mn-lt"/>
              </a:rPr>
              <a:t>Recuperar la legitimidad para la Instituciones educativa.</a:t>
            </a:r>
            <a:endParaRPr lang="es-CO" sz="2800" noProof="0">
              <a:solidFill>
                <a:srgbClr val="0F253E"/>
              </a:solidFill>
              <a:ea typeface="+mn-lt"/>
              <a:cs typeface="+mn-lt"/>
            </a:endParaRPr>
          </a:p>
          <a:p>
            <a:pPr marL="457200" indent="-457200" algn="just">
              <a:buAutoNum type="arabicPeriod"/>
            </a:pPr>
            <a:r>
              <a:rPr lang="es-CO" sz="2800" noProof="0">
                <a:solidFill>
                  <a:srgbClr val="000000"/>
                </a:solidFill>
                <a:ea typeface="+mn-lt"/>
                <a:cs typeface="+mn-lt"/>
              </a:rPr>
              <a:t>Facilitar el ejercicio del control social a la gestión de la I.E.</a:t>
            </a:r>
            <a:endParaRPr lang="es-CO" sz="2800" noProof="0">
              <a:solidFill>
                <a:srgbClr val="0F253E"/>
              </a:solidFill>
              <a:ea typeface="+mn-lt"/>
              <a:cs typeface="+mn-lt"/>
            </a:endParaRPr>
          </a:p>
          <a:p>
            <a:pPr marL="457200" indent="-457200" algn="just">
              <a:buAutoNum type="arabicPeriod"/>
            </a:pPr>
            <a:r>
              <a:rPr lang="es-CO" sz="2800" noProof="0">
                <a:solidFill>
                  <a:srgbClr val="000000"/>
                </a:solidFill>
                <a:ea typeface="+mn-lt"/>
                <a:cs typeface="+mn-lt"/>
              </a:rPr>
              <a:t>Contribuir al desarrollo de los principios constitucionales de transparencia, responsabilidad, eficacia, eficiencia, imparcialidad y participación ciudadana en el manejo de los recursos públicos.</a:t>
            </a:r>
            <a:endParaRPr lang="es-CO" sz="2800" noProof="0">
              <a:solidFill>
                <a:srgbClr val="0F253E"/>
              </a:solidFill>
              <a:ea typeface="+mn-lt"/>
              <a:cs typeface="+mn-lt"/>
            </a:endParaRPr>
          </a:p>
          <a:p>
            <a:pPr marL="457200" indent="-457200" algn="just">
              <a:buAutoNum type="arabicPeriod"/>
            </a:pPr>
            <a:r>
              <a:rPr lang="es-CO" sz="2800" noProof="0">
                <a:solidFill>
                  <a:srgbClr val="000000"/>
                </a:solidFill>
                <a:ea typeface="+mn-lt"/>
                <a:cs typeface="+mn-lt"/>
              </a:rPr>
              <a:t>Constituir un espacio de interlocución directa entre los servidores Públicos de la I.E y la comunidad educativa.</a:t>
            </a:r>
            <a:endParaRPr lang="es-CO" sz="2800" noProof="0">
              <a:ea typeface="+mn-lt"/>
              <a:cs typeface="+mn-lt"/>
            </a:endParaRPr>
          </a:p>
          <a:p>
            <a:pPr marL="457200" indent="-457200" algn="just">
              <a:buAutoNum type="arabicPeriod"/>
            </a:pPr>
            <a:r>
              <a:rPr lang="es-CO" sz="2800" noProof="0">
                <a:solidFill>
                  <a:srgbClr val="000000"/>
                </a:solidFill>
                <a:ea typeface="+mn-lt"/>
                <a:cs typeface="+mn-lt"/>
              </a:rPr>
              <a:t>Servir como insumo para ajustar los proyectos y planes de acción de la I.E, de manera que responda a las necesidades y demandas de la comunidad</a:t>
            </a:r>
            <a:r>
              <a:rPr lang="es-CO" sz="2500" noProof="0">
                <a:solidFill>
                  <a:srgbClr val="000000"/>
                </a:solidFill>
                <a:ea typeface="+mn-lt"/>
                <a:cs typeface="+mn-lt"/>
              </a:rPr>
              <a:t>.</a:t>
            </a:r>
            <a:endParaRPr lang="es-CO" sz="2500" noProof="0">
              <a:ea typeface="+mn-lt"/>
              <a:cs typeface="+mn-lt"/>
            </a:endParaRPr>
          </a:p>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F0E58DFA-88D4-98D8-8D07-D245DE7992F5}"/>
              </a:ext>
            </a:extLst>
          </p:cNvPr>
          <p:cNvSpPr>
            <a:spLocks noGrp="1"/>
          </p:cNvSpPr>
          <p:nvPr>
            <p:ph type="ftr" sz="quarter" idx="52"/>
          </p:nvPr>
        </p:nvSpPr>
        <p:spPr>
          <a:xfrm>
            <a:off x="484632" y="6403535"/>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1C3A535E-EB1F-5038-A449-25F8C3969ADF}"/>
              </a:ext>
            </a:extLst>
          </p:cNvPr>
          <p:cNvSpPr>
            <a:spLocks noGrp="1"/>
          </p:cNvSpPr>
          <p:nvPr>
            <p:ph type="sldNum" sz="quarter" idx="53"/>
          </p:nvPr>
        </p:nvSpPr>
        <p:spPr/>
        <p:txBody>
          <a:bodyPr/>
          <a:lstStyle/>
          <a:p>
            <a:fld id="{47FEACEE-25B4-4A2D-B147-27296E36371D}" type="slidenum">
              <a:rPr lang="es-CO" noProof="0" smtClean="0"/>
              <a:pPr/>
              <a:t>4</a:t>
            </a:fld>
            <a:endParaRPr lang="es-CO" noProof="0"/>
          </a:p>
        </p:txBody>
      </p:sp>
      <p:pic>
        <p:nvPicPr>
          <p:cNvPr id="3" name="Imagen 2">
            <a:extLst>
              <a:ext uri="{FF2B5EF4-FFF2-40B4-BE49-F238E27FC236}">
                <a16:creationId xmlns:a16="http://schemas.microsoft.com/office/drawing/2014/main" id="{8ACF1367-579A-12EC-886C-B49B434933C6}"/>
              </a:ext>
            </a:extLst>
          </p:cNvPr>
          <p:cNvPicPr>
            <a:picLocks noChangeAspect="1"/>
          </p:cNvPicPr>
          <p:nvPr/>
        </p:nvPicPr>
        <p:blipFill>
          <a:blip r:embed="rId3"/>
          <a:stretch>
            <a:fillRect/>
          </a:stretch>
        </p:blipFill>
        <p:spPr>
          <a:xfrm>
            <a:off x="84926" y="89340"/>
            <a:ext cx="1081379" cy="891756"/>
          </a:xfrm>
          <a:prstGeom prst="rect">
            <a:avLst/>
          </a:prstGeom>
        </p:spPr>
      </p:pic>
      <p:pic>
        <p:nvPicPr>
          <p:cNvPr id="9" name="Imagen 8">
            <a:extLst>
              <a:ext uri="{FF2B5EF4-FFF2-40B4-BE49-F238E27FC236}">
                <a16:creationId xmlns:a16="http://schemas.microsoft.com/office/drawing/2014/main" id="{77DFCF52-C230-5DA2-8E1E-9F50D075ACFC}"/>
              </a:ext>
            </a:extLst>
          </p:cNvPr>
          <p:cNvPicPr>
            <a:picLocks noChangeAspect="1"/>
          </p:cNvPicPr>
          <p:nvPr/>
        </p:nvPicPr>
        <p:blipFill>
          <a:blip r:embed="rId4"/>
          <a:srcRect/>
          <a:stretch/>
        </p:blipFill>
        <p:spPr>
          <a:xfrm>
            <a:off x="9790376" y="1108259"/>
            <a:ext cx="2200218" cy="1660833"/>
          </a:xfrm>
          <a:prstGeom prst="ellipse">
            <a:avLst/>
          </a:prstGeom>
          <a:ln>
            <a:noFill/>
          </a:ln>
          <a:effectLst>
            <a:softEdge rad="112500"/>
          </a:effectLst>
        </p:spPr>
      </p:pic>
    </p:spTree>
    <p:extLst>
      <p:ext uri="{BB962C8B-B14F-4D97-AF65-F5344CB8AC3E}">
        <p14:creationId xmlns:p14="http://schemas.microsoft.com/office/powerpoint/2010/main" val="2085689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6F7E7"/>
        </a:solidFill>
        <a:effectLst/>
      </p:bgPr>
    </p:bg>
    <p:spTree>
      <p:nvGrpSpPr>
        <p:cNvPr id="1" name="">
          <a:extLst>
            <a:ext uri="{FF2B5EF4-FFF2-40B4-BE49-F238E27FC236}">
              <a16:creationId xmlns:a16="http://schemas.microsoft.com/office/drawing/2014/main" id="{8CF1C5DB-E7FD-AB13-B22E-B5D822573253}"/>
            </a:ext>
          </a:extLst>
        </p:cNvPr>
        <p:cNvGrpSpPr/>
        <p:nvPr/>
      </p:nvGrpSpPr>
      <p:grpSpPr>
        <a:xfrm>
          <a:off x="0" y="0"/>
          <a:ext cx="0" cy="0"/>
          <a:chOff x="0" y="0"/>
          <a:chExt cx="0" cy="0"/>
        </a:xfrm>
      </p:grpSpPr>
      <p:sp>
        <p:nvSpPr>
          <p:cNvPr id="27" name="Marcador de pie de página 26">
            <a:extLst>
              <a:ext uri="{FF2B5EF4-FFF2-40B4-BE49-F238E27FC236}">
                <a16:creationId xmlns:a16="http://schemas.microsoft.com/office/drawing/2014/main" id="{F8B3F83D-8BAC-5B63-6D54-0BB9F76975AD}"/>
              </a:ext>
            </a:extLst>
          </p:cNvPr>
          <p:cNvSpPr>
            <a:spLocks noGrp="1"/>
          </p:cNvSpPr>
          <p:nvPr>
            <p:ph type="ftr" sz="quarter" idx="28"/>
          </p:nvPr>
        </p:nvSpPr>
        <p:spPr>
          <a:xfrm>
            <a:off x="251799" y="6514254"/>
            <a:ext cx="4114800" cy="365125"/>
          </a:xfrm>
        </p:spPr>
        <p:txBody>
          <a:bodyPr/>
          <a:lstStyle/>
          <a:p>
            <a:r>
              <a:rPr lang="es-CO" noProof="0"/>
              <a:t>RENDICIÓN DE CUENTAS 1°. SEMESTRE 2025</a:t>
            </a:r>
          </a:p>
        </p:txBody>
      </p:sp>
      <p:sp>
        <p:nvSpPr>
          <p:cNvPr id="28" name="Marcador de número de diapositiva 27">
            <a:extLst>
              <a:ext uri="{FF2B5EF4-FFF2-40B4-BE49-F238E27FC236}">
                <a16:creationId xmlns:a16="http://schemas.microsoft.com/office/drawing/2014/main" id="{F1652B13-2B48-8488-0FF9-19300CE691F3}"/>
              </a:ext>
            </a:extLst>
          </p:cNvPr>
          <p:cNvSpPr>
            <a:spLocks noGrp="1"/>
          </p:cNvSpPr>
          <p:nvPr>
            <p:ph type="sldNum" sz="quarter" idx="29"/>
          </p:nvPr>
        </p:nvSpPr>
        <p:spPr>
          <a:xfrm>
            <a:off x="11554002" y="6499599"/>
            <a:ext cx="458592" cy="365125"/>
          </a:xfrm>
        </p:spPr>
        <p:txBody>
          <a:bodyPr/>
          <a:lstStyle/>
          <a:p>
            <a:fld id="{47FEACEE-25B4-4A2D-B147-27296E36371D}" type="slidenum">
              <a:rPr lang="es-CO" noProof="0" smtClean="0"/>
              <a:pPr/>
              <a:t>40</a:t>
            </a:fld>
            <a:endParaRPr lang="es-CO" noProof="0"/>
          </a:p>
        </p:txBody>
      </p:sp>
      <p:sp>
        <p:nvSpPr>
          <p:cNvPr id="31" name="CuadroTexto 30">
            <a:extLst>
              <a:ext uri="{FF2B5EF4-FFF2-40B4-BE49-F238E27FC236}">
                <a16:creationId xmlns:a16="http://schemas.microsoft.com/office/drawing/2014/main" id="{8DEBAEA6-DC5B-53EC-38D6-C7BB5815ED92}"/>
              </a:ext>
            </a:extLst>
          </p:cNvPr>
          <p:cNvSpPr txBox="1"/>
          <p:nvPr/>
        </p:nvSpPr>
        <p:spPr>
          <a:xfrm>
            <a:off x="2310423" y="91994"/>
            <a:ext cx="9103782" cy="523220"/>
          </a:xfrm>
          <a:prstGeom prst="wedgeRectCallout">
            <a:avLst/>
          </a:prstGeom>
          <a:solidFill>
            <a:schemeClr val="accent6">
              <a:lumMod val="90000"/>
              <a:lumOff val="10000"/>
            </a:schemeClr>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2800" b="1" noProof="0">
                <a:solidFill>
                  <a:prstClr val="white"/>
                </a:solidFill>
                <a:latin typeface="Aptos Display"/>
                <a:ea typeface="微软雅黑"/>
                <a:cs typeface="Posterama"/>
              </a:rPr>
              <a:t>PRESUPUESTO ANUAL DE GASTOS 2025</a:t>
            </a:r>
            <a:r>
              <a:rPr lang="es-CO" sz="2800" b="1">
                <a:solidFill>
                  <a:prstClr val="white"/>
                </a:solidFill>
                <a:latin typeface="Aptos Display"/>
                <a:ea typeface="微软雅黑"/>
                <a:cs typeface="Posterama"/>
              </a:rPr>
              <a:t> ACTUALIZADO</a:t>
            </a:r>
            <a:endParaRPr lang="es-CO" sz="2800" b="1" noProof="0">
              <a:solidFill>
                <a:prstClr val="white"/>
              </a:solidFill>
              <a:latin typeface="Aptos Display"/>
              <a:ea typeface="微软雅黑"/>
              <a:cs typeface="Posterama" panose="020B0504020200020000" pitchFamily="34" charset="0"/>
            </a:endParaRPr>
          </a:p>
        </p:txBody>
      </p:sp>
      <p:graphicFrame>
        <p:nvGraphicFramePr>
          <p:cNvPr id="6" name="Tabla 5">
            <a:extLst>
              <a:ext uri="{FF2B5EF4-FFF2-40B4-BE49-F238E27FC236}">
                <a16:creationId xmlns:a16="http://schemas.microsoft.com/office/drawing/2014/main" id="{A52BE199-DAFE-9893-952F-B020C18826E4}"/>
              </a:ext>
            </a:extLst>
          </p:cNvPr>
          <p:cNvGraphicFramePr>
            <a:graphicFrameLocks noGrp="1"/>
          </p:cNvGraphicFramePr>
          <p:nvPr>
            <p:extLst>
              <p:ext uri="{D42A27DB-BD31-4B8C-83A1-F6EECF244321}">
                <p14:modId xmlns:p14="http://schemas.microsoft.com/office/powerpoint/2010/main" val="3548247474"/>
              </p:ext>
            </p:extLst>
          </p:nvPr>
        </p:nvGraphicFramePr>
        <p:xfrm>
          <a:off x="296333" y="772583"/>
          <a:ext cx="5804671" cy="5811449"/>
        </p:xfrm>
        <a:graphic>
          <a:graphicData uri="http://schemas.openxmlformats.org/drawingml/2006/table">
            <a:tbl>
              <a:tblPr firstRow="1" firstCol="1" bandRow="1">
                <a:tableStyleId>{5C22544A-7EE6-4342-B048-85BDC9FD1C3A}</a:tableStyleId>
              </a:tblPr>
              <a:tblGrid>
                <a:gridCol w="3488720">
                  <a:extLst>
                    <a:ext uri="{9D8B030D-6E8A-4147-A177-3AD203B41FA5}">
                      <a16:colId xmlns:a16="http://schemas.microsoft.com/office/drawing/2014/main" val="22858217"/>
                    </a:ext>
                  </a:extLst>
                </a:gridCol>
                <a:gridCol w="1249053">
                  <a:extLst>
                    <a:ext uri="{9D8B030D-6E8A-4147-A177-3AD203B41FA5}">
                      <a16:colId xmlns:a16="http://schemas.microsoft.com/office/drawing/2014/main" val="2171645389"/>
                    </a:ext>
                  </a:extLst>
                </a:gridCol>
                <a:gridCol w="1066898">
                  <a:extLst>
                    <a:ext uri="{9D8B030D-6E8A-4147-A177-3AD203B41FA5}">
                      <a16:colId xmlns:a16="http://schemas.microsoft.com/office/drawing/2014/main" val="964579391"/>
                    </a:ext>
                  </a:extLst>
                </a:gridCol>
              </a:tblGrid>
              <a:tr h="294199">
                <a:tc>
                  <a:txBody>
                    <a:bodyPr/>
                    <a:lstStyle/>
                    <a:p>
                      <a:pPr algn="just"/>
                      <a:r>
                        <a:rPr lang="es-CO" sz="1100" b="1" noProof="0">
                          <a:solidFill>
                            <a:schemeClr val="tx1"/>
                          </a:solidFill>
                          <a:effectLst/>
                          <a:latin typeface="Aptos Display"/>
                        </a:rPr>
                        <a:t>DESCRIPCION</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s-CO" sz="1100" b="1" noProof="0">
                          <a:solidFill>
                            <a:schemeClr val="tx1"/>
                          </a:solidFill>
                          <a:effectLst/>
                          <a:latin typeface="Aptos Display"/>
                        </a:rPr>
                        <a:t>FUENTE</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r>
                        <a:rPr lang="es-CO" sz="1100" b="1" noProof="0">
                          <a:solidFill>
                            <a:schemeClr val="tx1"/>
                          </a:solidFill>
                          <a:effectLst/>
                          <a:latin typeface="Aptos Display"/>
                        </a:rPr>
                        <a:t>VALOR</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536086530"/>
                  </a:ext>
                </a:extLst>
              </a:tr>
              <a:tr h="370416">
                <a:tc>
                  <a:txBody>
                    <a:bodyPr/>
                    <a:lstStyle/>
                    <a:p>
                      <a:pPr algn="just"/>
                      <a:r>
                        <a:rPr lang="es-CO" sz="1100" b="1" noProof="0">
                          <a:solidFill>
                            <a:schemeClr val="tx1"/>
                          </a:solidFill>
                          <a:effectLst/>
                          <a:latin typeface="Aptos Display"/>
                        </a:rPr>
                        <a:t>PRESUPUESTO DE GASTOS</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just"/>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just"/>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82377833"/>
                  </a:ext>
                </a:extLst>
              </a:tr>
              <a:tr h="370416">
                <a:tc>
                  <a:txBody>
                    <a:bodyPr/>
                    <a:lstStyle/>
                    <a:p>
                      <a:pPr algn="just"/>
                      <a:r>
                        <a:rPr lang="es-CO" sz="1100" b="1" noProof="0">
                          <a:solidFill>
                            <a:schemeClr val="tx1"/>
                          </a:solidFill>
                          <a:effectLst/>
                          <a:latin typeface="Aptos Display"/>
                        </a:rPr>
                        <a:t>GASTOS DE AMINISTRACIÓN</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31780629"/>
                  </a:ext>
                </a:extLst>
              </a:tr>
              <a:tr h="273909">
                <a:tc>
                  <a:txBody>
                    <a:bodyPr/>
                    <a:lstStyle/>
                    <a:p>
                      <a:pPr algn="just"/>
                      <a:r>
                        <a:rPr lang="es-CO" sz="1100" noProof="0">
                          <a:solidFill>
                            <a:schemeClr val="tx1"/>
                          </a:solidFill>
                          <a:effectLst/>
                          <a:latin typeface="Aptos Display"/>
                        </a:rPr>
                        <a:t>Honorarios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1100" noProof="0">
                          <a:solidFill>
                            <a:schemeClr val="tx1"/>
                          </a:solidFill>
                          <a:effectLst/>
                          <a:latin typeface="Aptos Display"/>
                        </a:rPr>
                        <a:t>MINE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r>
                        <a:rPr lang="es-CO" sz="1100" noProof="0">
                          <a:solidFill>
                            <a:schemeClr val="tx1"/>
                          </a:solidFill>
                          <a:effectLst/>
                          <a:latin typeface="Aptos Display"/>
                        </a:rPr>
                        <a:t>18.400.000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52508325"/>
                  </a:ext>
                </a:extLst>
              </a:tr>
              <a:tr h="294199">
                <a:tc>
                  <a:txBody>
                    <a:bodyPr/>
                    <a:lstStyle/>
                    <a:p>
                      <a:pPr algn="just"/>
                      <a:r>
                        <a:rPr lang="es-CO" sz="1100" noProof="0">
                          <a:solidFill>
                            <a:schemeClr val="tx1"/>
                          </a:solidFill>
                          <a:effectLst/>
                          <a:latin typeface="Aptos Display"/>
                        </a:rPr>
                        <a:t>Honorarios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1100" noProof="0">
                          <a:solidFill>
                            <a:schemeClr val="tx1"/>
                          </a:solidFill>
                          <a:effectLst/>
                          <a:latin typeface="Aptos Display"/>
                        </a:rPr>
                        <a:t>RECP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r>
                        <a:rPr lang="es-CO" sz="1100" noProof="0">
                          <a:solidFill>
                            <a:schemeClr val="tx1"/>
                          </a:solidFill>
                          <a:effectLst/>
                          <a:latin typeface="Aptos Display"/>
                        </a:rPr>
                        <a:t>4.000.000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49821654"/>
                  </a:ext>
                </a:extLst>
              </a:tr>
              <a:tr h="370416">
                <a:tc>
                  <a:txBody>
                    <a:bodyPr/>
                    <a:lstStyle/>
                    <a:p>
                      <a:pPr algn="just"/>
                      <a:r>
                        <a:rPr lang="es-CO" sz="1100" b="1" noProof="0">
                          <a:solidFill>
                            <a:schemeClr val="tx1"/>
                          </a:solidFill>
                          <a:effectLst/>
                          <a:latin typeface="Aptos Display"/>
                        </a:rPr>
                        <a:t>GASTOS GENERALES</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41658443"/>
                  </a:ext>
                </a:extLst>
              </a:tr>
              <a:tr h="370416">
                <a:tc>
                  <a:txBody>
                    <a:bodyPr/>
                    <a:lstStyle/>
                    <a:p>
                      <a:pPr algn="just"/>
                      <a:r>
                        <a:rPr lang="es-CO" sz="1100" b="1" noProof="0">
                          <a:solidFill>
                            <a:schemeClr val="tx1"/>
                          </a:solidFill>
                          <a:effectLst/>
                          <a:latin typeface="Aptos Display"/>
                        </a:rPr>
                        <a:t>ADQUISICIÓN DE BIENES</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44893444"/>
                  </a:ext>
                </a:extLst>
              </a:tr>
              <a:tr h="370416">
                <a:tc>
                  <a:txBody>
                    <a:bodyPr/>
                    <a:lstStyle/>
                    <a:p>
                      <a:pPr algn="just"/>
                      <a:r>
                        <a:rPr lang="es-CO" sz="1100" b="1" noProof="0">
                          <a:solidFill>
                            <a:schemeClr val="tx1"/>
                          </a:solidFill>
                          <a:effectLst/>
                          <a:latin typeface="Aptos Display"/>
                        </a:rPr>
                        <a:t>COMPRA DE EQUIPOS MUEBLES Y ENSERES</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1539356"/>
                  </a:ext>
                </a:extLst>
              </a:tr>
              <a:tr h="253620">
                <a:tc>
                  <a:txBody>
                    <a:bodyPr/>
                    <a:lstStyle/>
                    <a:p>
                      <a:pPr algn="just"/>
                      <a:r>
                        <a:rPr lang="es-CO" sz="1100" noProof="0">
                          <a:solidFill>
                            <a:schemeClr val="tx1"/>
                          </a:solidFill>
                          <a:effectLst/>
                          <a:latin typeface="Aptos Display"/>
                        </a:rPr>
                        <a:t>Compra de equipos muebles y enseres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1100" noProof="0">
                          <a:solidFill>
                            <a:schemeClr val="tx1"/>
                          </a:solidFill>
                          <a:effectLst/>
                          <a:latin typeface="Aptos Display"/>
                        </a:rPr>
                        <a:t>MINE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r>
                        <a:rPr lang="es-CO" sz="1100" noProof="0">
                          <a:solidFill>
                            <a:schemeClr val="tx1"/>
                          </a:solidFill>
                          <a:effectLst/>
                          <a:latin typeface="Aptos Display"/>
                        </a:rPr>
                        <a:t>55.000.000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91129173"/>
                  </a:ext>
                </a:extLst>
              </a:tr>
              <a:tr h="370416">
                <a:tc>
                  <a:txBody>
                    <a:bodyPr/>
                    <a:lstStyle/>
                    <a:p>
                      <a:pPr algn="just"/>
                      <a:r>
                        <a:rPr lang="es-CO" sz="1100" b="1" noProof="0">
                          <a:solidFill>
                            <a:schemeClr val="tx1"/>
                          </a:solidFill>
                          <a:effectLst/>
                          <a:latin typeface="Aptos Display"/>
                        </a:rPr>
                        <a:t>MATERIALES Y SUMINISTROS</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67874861"/>
                  </a:ext>
                </a:extLst>
              </a:tr>
              <a:tr h="263765">
                <a:tc>
                  <a:txBody>
                    <a:bodyPr/>
                    <a:lstStyle/>
                    <a:p>
                      <a:pPr algn="just"/>
                      <a:r>
                        <a:rPr lang="es-CO" sz="1100" noProof="0">
                          <a:solidFill>
                            <a:schemeClr val="tx1"/>
                          </a:solidFill>
                          <a:effectLst/>
                          <a:latin typeface="Aptos Display"/>
                        </a:rPr>
                        <a:t>Materiales y suministros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1100" noProof="0">
                          <a:solidFill>
                            <a:schemeClr val="tx1"/>
                          </a:solidFill>
                          <a:effectLst/>
                          <a:latin typeface="Aptos Display"/>
                        </a:rPr>
                        <a:t>MINE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r>
                        <a:rPr lang="es-CO" sz="1100" noProof="0">
                          <a:solidFill>
                            <a:schemeClr val="tx1"/>
                          </a:solidFill>
                          <a:effectLst/>
                          <a:latin typeface="Aptos Display"/>
                        </a:rPr>
                        <a:t>86.200.000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33920550"/>
                  </a:ext>
                </a:extLst>
              </a:tr>
              <a:tr h="263765">
                <a:tc>
                  <a:txBody>
                    <a:bodyPr/>
                    <a:lstStyle/>
                    <a:p>
                      <a:pPr lvl="0" algn="just">
                        <a:buNone/>
                      </a:pPr>
                      <a:r>
                        <a:rPr lang="es-CO" sz="1100" b="1" i="0" u="none" strike="noStrike" noProof="0">
                          <a:solidFill>
                            <a:schemeClr val="tx1"/>
                          </a:solidFill>
                          <a:effectLst/>
                          <a:latin typeface="Aptos Display"/>
                        </a:rPr>
                        <a:t>Materiales y suministros</a:t>
                      </a:r>
                      <a:endParaRPr lang="es-ES"/>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ctr">
                        <a:buNone/>
                      </a:pPr>
                      <a:r>
                        <a:rPr lang="es-CO" sz="1100" noProof="0">
                          <a:solidFill>
                            <a:schemeClr val="tx1"/>
                          </a:solidFill>
                          <a:effectLst/>
                          <a:latin typeface="Aptos Display"/>
                        </a:rPr>
                        <a:t>RECP</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r">
                        <a:buNone/>
                      </a:pPr>
                      <a:r>
                        <a:rPr lang="es-CO" sz="1100" noProof="0">
                          <a:solidFill>
                            <a:schemeClr val="tx1"/>
                          </a:solidFill>
                          <a:effectLst/>
                          <a:latin typeface="Aptos Display"/>
                        </a:rPr>
                        <a:t>2.917.500</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691519219"/>
                  </a:ext>
                </a:extLst>
              </a:tr>
              <a:tr h="370416">
                <a:tc>
                  <a:txBody>
                    <a:bodyPr/>
                    <a:lstStyle/>
                    <a:p>
                      <a:pPr algn="just"/>
                      <a:r>
                        <a:rPr lang="es-CO" sz="1100" b="1" noProof="0">
                          <a:solidFill>
                            <a:schemeClr val="tx1"/>
                          </a:solidFill>
                          <a:effectLst/>
                          <a:latin typeface="Aptos Display"/>
                        </a:rPr>
                        <a:t>IMPRESOS Y PUBLICACIONES</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endParaRPr lang="es-CO" sz="24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48179827"/>
                  </a:ext>
                </a:extLst>
              </a:tr>
              <a:tr h="294199">
                <a:tc>
                  <a:txBody>
                    <a:bodyPr/>
                    <a:lstStyle/>
                    <a:p>
                      <a:pPr algn="just"/>
                      <a:r>
                        <a:rPr lang="es-CO" sz="1100" noProof="0">
                          <a:solidFill>
                            <a:schemeClr val="tx1"/>
                          </a:solidFill>
                          <a:effectLst/>
                          <a:latin typeface="Aptos Display"/>
                        </a:rPr>
                        <a:t>Impresos y publicaciones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1100" noProof="0">
                          <a:solidFill>
                            <a:schemeClr val="tx1"/>
                          </a:solidFill>
                          <a:effectLst/>
                          <a:latin typeface="Aptos Display"/>
                        </a:rPr>
                        <a:t>MINE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r>
                        <a:rPr lang="es-CO" sz="1100" noProof="0">
                          <a:solidFill>
                            <a:schemeClr val="tx1"/>
                          </a:solidFill>
                          <a:effectLst/>
                          <a:latin typeface="Aptos Display"/>
                        </a:rPr>
                        <a:t>21.600.000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95494422"/>
                  </a:ext>
                </a:extLst>
              </a:tr>
              <a:tr h="296333">
                <a:tc>
                  <a:txBody>
                    <a:bodyPr/>
                    <a:lstStyle/>
                    <a:p>
                      <a:pPr algn="just"/>
                      <a:r>
                        <a:rPr lang="es-CO" sz="1100" b="1" noProof="0">
                          <a:solidFill>
                            <a:schemeClr val="tx1"/>
                          </a:solidFill>
                          <a:effectLst/>
                          <a:latin typeface="Aptos Display"/>
                        </a:rPr>
                        <a:t>DOTACIÓN PEDAGÓGICA</a:t>
                      </a:r>
                      <a:endParaRPr lang="es-CO" sz="11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endParaRPr lang="es-CO" sz="105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endParaRPr lang="es-CO" sz="1200" noProof="0">
                        <a:solidFill>
                          <a:schemeClr val="tx1"/>
                        </a:solidFill>
                        <a:effectLst/>
                        <a:latin typeface="Aptos Display"/>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89297996"/>
                  </a:ext>
                </a:extLst>
              </a:tr>
              <a:tr h="324634">
                <a:tc>
                  <a:txBody>
                    <a:bodyPr/>
                    <a:lstStyle/>
                    <a:p>
                      <a:pPr algn="just"/>
                      <a:r>
                        <a:rPr lang="es-CO" sz="1100" noProof="0">
                          <a:solidFill>
                            <a:schemeClr val="tx1"/>
                          </a:solidFill>
                          <a:effectLst/>
                          <a:latin typeface="Aptos Display"/>
                        </a:rPr>
                        <a:t>Dotación pedagógica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CO" sz="1100" noProof="0">
                          <a:solidFill>
                            <a:schemeClr val="tx1"/>
                          </a:solidFill>
                          <a:effectLst/>
                          <a:latin typeface="Aptos Display"/>
                        </a:rPr>
                        <a:t>MINE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r>
                        <a:rPr lang="es-CO" sz="1100" noProof="0">
                          <a:solidFill>
                            <a:schemeClr val="tx1"/>
                          </a:solidFill>
                          <a:effectLst/>
                          <a:latin typeface="Aptos Display"/>
                        </a:rPr>
                        <a:t>20.000.000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72264631"/>
                  </a:ext>
                </a:extLst>
              </a:tr>
              <a:tr h="324634">
                <a:tc>
                  <a:txBody>
                    <a:bodyPr/>
                    <a:lstStyle/>
                    <a:p>
                      <a:pPr lvl="0" algn="just">
                        <a:buNone/>
                      </a:pPr>
                      <a:r>
                        <a:rPr lang="es-CO" sz="1100" noProof="0">
                          <a:solidFill>
                            <a:schemeClr val="tx1"/>
                          </a:solidFill>
                          <a:effectLst/>
                          <a:latin typeface="Aptos Display"/>
                        </a:rPr>
                        <a:t>Dotación para participación de competencias y actividades deportivas, uniformes</a:t>
                      </a:r>
                    </a:p>
                  </a:txBody>
                  <a:tcPr marL="68580" marR="68580" marT="0" marB="0" anchor="ctr">
                    <a:lnL w="12700">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ctr">
                        <a:buNone/>
                      </a:pPr>
                      <a:r>
                        <a:rPr lang="es-CO" sz="1050" noProof="0">
                          <a:solidFill>
                            <a:schemeClr val="tx1"/>
                          </a:solidFill>
                          <a:effectLst/>
                          <a:latin typeface="Aptos Display"/>
                        </a:rPr>
                        <a:t>FI-MINE</a:t>
                      </a:r>
                      <a:endParaRPr lang="es-E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r">
                        <a:buNone/>
                      </a:pPr>
                      <a:r>
                        <a:rPr lang="es-CO" sz="1200" noProof="0">
                          <a:solidFill>
                            <a:schemeClr val="tx1"/>
                          </a:solidFill>
                          <a:effectLst/>
                          <a:latin typeface="Aptos Display"/>
                        </a:rPr>
                        <a:t>10.184.969</a:t>
                      </a:r>
                      <a:endParaRPr lang="es-E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53750567"/>
                  </a:ext>
                </a:extLst>
              </a:tr>
              <a:tr h="324634">
                <a:tc>
                  <a:txBody>
                    <a:bodyPr/>
                    <a:lstStyle/>
                    <a:p>
                      <a:pPr lvl="0" algn="just">
                        <a:buNone/>
                      </a:pPr>
                      <a:r>
                        <a:rPr lang="es-CO" sz="1100" noProof="0">
                          <a:solidFill>
                            <a:schemeClr val="tx1"/>
                          </a:solidFill>
                          <a:effectLst/>
                          <a:latin typeface="Aptos Display"/>
                        </a:rPr>
                        <a:t>Dotación pedagógica primera infancia</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ctr">
                        <a:buNone/>
                      </a:pPr>
                      <a:r>
                        <a:rPr lang="es-CO" sz="1100" noProof="0">
                          <a:solidFill>
                            <a:schemeClr val="tx1"/>
                          </a:solidFill>
                          <a:effectLst/>
                          <a:latin typeface="Aptos Display"/>
                        </a:rPr>
                        <a:t>PI-MINE</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tc>
                  <a:txBody>
                    <a:bodyPr/>
                    <a:lstStyle/>
                    <a:p>
                      <a:pPr lvl="0" algn="r">
                        <a:buNone/>
                      </a:pPr>
                      <a:r>
                        <a:rPr lang="es-CO" sz="1100" noProof="0">
                          <a:solidFill>
                            <a:schemeClr val="tx1"/>
                          </a:solidFill>
                          <a:effectLst/>
                          <a:latin typeface="Aptos Display"/>
                        </a:rPr>
                        <a:t>15.348.956</a:t>
                      </a:r>
                    </a:p>
                  </a:txBody>
                  <a:tcPr marL="68580" marR="68580" marT="0" marB="0" anchor="ctr">
                    <a:lnL w="12700">
                      <a:solidFill>
                        <a:srgbClr val="000000"/>
                      </a:solidFill>
                    </a:lnL>
                    <a:lnR w="12700">
                      <a:solidFill>
                        <a:srgbClr val="000000"/>
                      </a:solidFill>
                    </a:lnR>
                    <a:lnT w="12700">
                      <a:solidFill>
                        <a:srgbClr val="000000"/>
                      </a:solidFill>
                    </a:lnT>
                    <a:lnB w="12700">
                      <a:solidFill>
                        <a:srgbClr val="000000"/>
                      </a:solidFill>
                    </a:lnB>
                    <a:solidFill>
                      <a:schemeClr val="bg1">
                        <a:lumMod val="85000"/>
                      </a:schemeClr>
                    </a:solidFill>
                  </a:tcPr>
                </a:tc>
                <a:extLst>
                  <a:ext uri="{0D108BD9-81ED-4DB2-BD59-A6C34878D82A}">
                    <a16:rowId xmlns:a16="http://schemas.microsoft.com/office/drawing/2014/main" val="3773631539"/>
                  </a:ext>
                </a:extLst>
              </a:tr>
            </a:tbl>
          </a:graphicData>
        </a:graphic>
      </p:graphicFrame>
      <p:graphicFrame>
        <p:nvGraphicFramePr>
          <p:cNvPr id="8" name="Tabla 7">
            <a:extLst>
              <a:ext uri="{FF2B5EF4-FFF2-40B4-BE49-F238E27FC236}">
                <a16:creationId xmlns:a16="http://schemas.microsoft.com/office/drawing/2014/main" id="{4BAFD0CD-4541-4988-7B12-26F9B9271C4A}"/>
              </a:ext>
            </a:extLst>
          </p:cNvPr>
          <p:cNvGraphicFramePr>
            <a:graphicFrameLocks noGrp="1"/>
          </p:cNvGraphicFramePr>
          <p:nvPr>
            <p:extLst>
              <p:ext uri="{D42A27DB-BD31-4B8C-83A1-F6EECF244321}">
                <p14:modId xmlns:p14="http://schemas.microsoft.com/office/powerpoint/2010/main" val="1452121334"/>
              </p:ext>
            </p:extLst>
          </p:nvPr>
        </p:nvGraphicFramePr>
        <p:xfrm>
          <a:off x="6350814" y="825500"/>
          <a:ext cx="5299464" cy="5807630"/>
        </p:xfrm>
        <a:graphic>
          <a:graphicData uri="http://schemas.openxmlformats.org/drawingml/2006/table">
            <a:tbl>
              <a:tblPr bandRow="1">
                <a:tableStyleId>{5C22544A-7EE6-4342-B048-85BDC9FD1C3A}</a:tableStyleId>
              </a:tblPr>
              <a:tblGrid>
                <a:gridCol w="2878665">
                  <a:extLst>
                    <a:ext uri="{9D8B030D-6E8A-4147-A177-3AD203B41FA5}">
                      <a16:colId xmlns:a16="http://schemas.microsoft.com/office/drawing/2014/main" val="4272602068"/>
                    </a:ext>
                  </a:extLst>
                </a:gridCol>
                <a:gridCol w="888999">
                  <a:extLst>
                    <a:ext uri="{9D8B030D-6E8A-4147-A177-3AD203B41FA5}">
                      <a16:colId xmlns:a16="http://schemas.microsoft.com/office/drawing/2014/main" val="2399723941"/>
                    </a:ext>
                  </a:extLst>
                </a:gridCol>
                <a:gridCol w="1531800">
                  <a:extLst>
                    <a:ext uri="{9D8B030D-6E8A-4147-A177-3AD203B41FA5}">
                      <a16:colId xmlns:a16="http://schemas.microsoft.com/office/drawing/2014/main" val="2165241743"/>
                    </a:ext>
                  </a:extLst>
                </a:gridCol>
              </a:tblGrid>
              <a:tr h="241363">
                <a:tc>
                  <a:txBody>
                    <a:bodyPr/>
                    <a:lstStyle/>
                    <a:p>
                      <a:pPr lvl="0" algn="just">
                        <a:lnSpc>
                          <a:spcPts val="1050"/>
                        </a:lnSpc>
                        <a:buNone/>
                      </a:pPr>
                      <a:r>
                        <a:rPr lang="es-CO" sz="1200" b="1" i="0" u="none" strike="noStrike" noProof="0">
                          <a:solidFill>
                            <a:schemeClr val="tx1"/>
                          </a:solidFill>
                          <a:effectLst/>
                          <a:latin typeface="Aptos Display"/>
                        </a:rPr>
                        <a:t>ADQUISICIÓN DE SERVICIOS</a:t>
                      </a: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tc>
                  <a:txBody>
                    <a:bodyPr/>
                    <a:lstStyle/>
                    <a:p>
                      <a:pPr lvl="0" algn="just">
                        <a:lnSpc>
                          <a:spcPts val="1050"/>
                        </a:lnSpc>
                        <a:buNone/>
                      </a:pPr>
                      <a:endParaRPr lang="es-CO" sz="1200" b="0" i="0" noProof="0">
                        <a:solidFill>
                          <a:schemeClr val="tx1"/>
                        </a:solidFill>
                        <a:effectLst/>
                        <a:latin typeface="Aptos Display"/>
                      </a:endParaRP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tc>
                  <a:txBody>
                    <a:bodyPr/>
                    <a:lstStyle/>
                    <a:p>
                      <a:pPr lvl="0" algn="r">
                        <a:lnSpc>
                          <a:spcPts val="1050"/>
                        </a:lnSpc>
                        <a:buNone/>
                      </a:pPr>
                      <a:endParaRPr lang="es-CO" sz="1200" b="0" i="0" noProof="0">
                        <a:solidFill>
                          <a:schemeClr val="tx1"/>
                        </a:solidFill>
                        <a:effectLst/>
                        <a:latin typeface="Aptos Display"/>
                      </a:endParaRP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extLst>
                  <a:ext uri="{0D108BD9-81ED-4DB2-BD59-A6C34878D82A}">
                    <a16:rowId xmlns:a16="http://schemas.microsoft.com/office/drawing/2014/main" val="397142860"/>
                  </a:ext>
                </a:extLst>
              </a:tr>
              <a:tr h="241363">
                <a:tc>
                  <a:txBody>
                    <a:bodyPr/>
                    <a:lstStyle/>
                    <a:p>
                      <a:pPr lvl="0" algn="just">
                        <a:lnSpc>
                          <a:spcPts val="1050"/>
                        </a:lnSpc>
                        <a:buNone/>
                      </a:pPr>
                      <a:r>
                        <a:rPr lang="es-CO" sz="1200" b="1" i="0" u="none" strike="noStrike" noProof="0">
                          <a:solidFill>
                            <a:schemeClr val="tx1"/>
                          </a:solidFill>
                          <a:effectLst/>
                          <a:latin typeface="Aptos Display"/>
                        </a:rPr>
                        <a:t>Servicios Públicos</a:t>
                      </a: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tc>
                  <a:txBody>
                    <a:bodyPr/>
                    <a:lstStyle/>
                    <a:p>
                      <a:pPr lvl="0" algn="ctr">
                        <a:lnSpc>
                          <a:spcPts val="1050"/>
                        </a:lnSpc>
                        <a:buNone/>
                      </a:pPr>
                      <a:r>
                        <a:rPr lang="es-CO" sz="1200" b="0" i="0" noProof="0">
                          <a:solidFill>
                            <a:schemeClr val="tx1"/>
                          </a:solidFill>
                          <a:effectLst/>
                          <a:latin typeface="Aptos Display"/>
                        </a:rPr>
                        <a:t>RECP</a:t>
                      </a: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tc>
                  <a:txBody>
                    <a:bodyPr/>
                    <a:lstStyle/>
                    <a:p>
                      <a:pPr lvl="0" algn="r">
                        <a:lnSpc>
                          <a:spcPts val="1050"/>
                        </a:lnSpc>
                        <a:buNone/>
                      </a:pPr>
                      <a:r>
                        <a:rPr lang="es-CO" sz="1200" b="0" i="0" noProof="0">
                          <a:solidFill>
                            <a:schemeClr val="tx1"/>
                          </a:solidFill>
                          <a:effectLst/>
                          <a:latin typeface="Aptos Display"/>
                        </a:rPr>
                        <a:t>7.000.000</a:t>
                      </a: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extLst>
                  <a:ext uri="{0D108BD9-81ED-4DB2-BD59-A6C34878D82A}">
                    <a16:rowId xmlns:a16="http://schemas.microsoft.com/office/drawing/2014/main" val="1381367090"/>
                  </a:ext>
                </a:extLst>
              </a:tr>
              <a:tr h="241363">
                <a:tc>
                  <a:txBody>
                    <a:bodyPr/>
                    <a:lstStyle/>
                    <a:p>
                      <a:pPr lvl="0" algn="just">
                        <a:lnSpc>
                          <a:spcPts val="1050"/>
                        </a:lnSpc>
                        <a:buNone/>
                      </a:pPr>
                      <a:r>
                        <a:rPr lang="es-CO" sz="1200" b="1" i="0" u="none" strike="noStrike" noProof="0">
                          <a:solidFill>
                            <a:schemeClr val="tx1"/>
                          </a:solidFill>
                          <a:effectLst/>
                          <a:latin typeface="Aptos Display"/>
                        </a:rPr>
                        <a:t>ARRENDAMIENTOS</a:t>
                      </a: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tc>
                  <a:txBody>
                    <a:bodyPr/>
                    <a:lstStyle/>
                    <a:p>
                      <a:pPr lvl="0" algn="ctr">
                        <a:lnSpc>
                          <a:spcPts val="1050"/>
                        </a:lnSpc>
                        <a:buNone/>
                      </a:pPr>
                      <a:endParaRPr lang="es-CO" sz="1200" b="0" i="0" noProof="0">
                        <a:solidFill>
                          <a:schemeClr val="tx1"/>
                        </a:solidFill>
                        <a:effectLst/>
                        <a:latin typeface="Aptos Display"/>
                      </a:endParaRP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tc>
                  <a:txBody>
                    <a:bodyPr/>
                    <a:lstStyle/>
                    <a:p>
                      <a:pPr lvl="0" algn="r">
                        <a:lnSpc>
                          <a:spcPts val="1050"/>
                        </a:lnSpc>
                        <a:buNone/>
                      </a:pPr>
                      <a:endParaRPr lang="es-CO" sz="1200" b="0" i="0" noProof="0">
                        <a:solidFill>
                          <a:schemeClr val="tx1"/>
                        </a:solidFill>
                        <a:effectLst/>
                        <a:latin typeface="Aptos Display"/>
                      </a:endParaRP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extLst>
                  <a:ext uri="{0D108BD9-81ED-4DB2-BD59-A6C34878D82A}">
                    <a16:rowId xmlns:a16="http://schemas.microsoft.com/office/drawing/2014/main" val="2253355635"/>
                  </a:ext>
                </a:extLst>
              </a:tr>
              <a:tr h="241363">
                <a:tc>
                  <a:txBody>
                    <a:bodyPr/>
                    <a:lstStyle/>
                    <a:p>
                      <a:pPr lvl="0" algn="just">
                        <a:lnSpc>
                          <a:spcPts val="1050"/>
                        </a:lnSpc>
                        <a:buNone/>
                      </a:pPr>
                      <a:r>
                        <a:rPr lang="es-CO" sz="1200" b="1" i="0" u="none" strike="noStrike" noProof="0">
                          <a:solidFill>
                            <a:schemeClr val="tx1"/>
                          </a:solidFill>
                          <a:effectLst/>
                          <a:latin typeface="Aptos Display"/>
                        </a:rPr>
                        <a:t>Arrendamientos</a:t>
                      </a: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tc>
                  <a:txBody>
                    <a:bodyPr/>
                    <a:lstStyle/>
                    <a:p>
                      <a:pPr lvl="0" algn="ctr">
                        <a:lnSpc>
                          <a:spcPts val="1050"/>
                        </a:lnSpc>
                        <a:buNone/>
                      </a:pPr>
                      <a:r>
                        <a:rPr lang="es-CO" sz="1200" b="0" i="0" noProof="0">
                          <a:solidFill>
                            <a:schemeClr val="tx1"/>
                          </a:solidFill>
                          <a:effectLst/>
                          <a:latin typeface="Aptos Display"/>
                        </a:rPr>
                        <a:t>MINE</a:t>
                      </a: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tc>
                  <a:txBody>
                    <a:bodyPr/>
                    <a:lstStyle/>
                    <a:p>
                      <a:pPr lvl="0" algn="r">
                        <a:lnSpc>
                          <a:spcPts val="1050"/>
                        </a:lnSpc>
                        <a:buNone/>
                      </a:pPr>
                      <a:r>
                        <a:rPr lang="es-CO" sz="1200" b="0" i="0" noProof="0">
                          <a:solidFill>
                            <a:schemeClr val="tx1"/>
                          </a:solidFill>
                          <a:effectLst/>
                          <a:latin typeface="Aptos Display"/>
                        </a:rPr>
                        <a:t>12.572.078</a:t>
                      </a: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extLst>
                  <a:ext uri="{0D108BD9-81ED-4DB2-BD59-A6C34878D82A}">
                    <a16:rowId xmlns:a16="http://schemas.microsoft.com/office/drawing/2014/main" val="4197002906"/>
                  </a:ext>
                </a:extLst>
              </a:tr>
              <a:tr h="241363">
                <a:tc>
                  <a:txBody>
                    <a:bodyPr/>
                    <a:lstStyle/>
                    <a:p>
                      <a:pPr lvl="0" algn="just">
                        <a:lnSpc>
                          <a:spcPts val="1050"/>
                        </a:lnSpc>
                        <a:buNone/>
                      </a:pPr>
                      <a:r>
                        <a:rPr lang="es-CO" sz="1200" b="1" i="0" u="none" strike="noStrike" noProof="0">
                          <a:solidFill>
                            <a:schemeClr val="tx1"/>
                          </a:solidFill>
                          <a:effectLst/>
                          <a:latin typeface="Aptos Display"/>
                        </a:rPr>
                        <a:t>COMUNICACIONES Y TRANSPORTE</a:t>
                      </a:r>
                      <a:endParaRPr lang="es-CO" sz="1200" noProof="0">
                        <a:latin typeface="Aptos Display"/>
                      </a:endParaRP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tc>
                  <a:txBody>
                    <a:bodyPr/>
                    <a:lstStyle/>
                    <a:p>
                      <a:pPr lvl="0" algn="ctr">
                        <a:lnSpc>
                          <a:spcPts val="1050"/>
                        </a:lnSpc>
                        <a:buNone/>
                      </a:pPr>
                      <a:endParaRPr lang="es-CO" sz="1200" b="0" i="0" noProof="0">
                        <a:solidFill>
                          <a:schemeClr val="tx1"/>
                        </a:solidFill>
                        <a:effectLst/>
                        <a:latin typeface="Aptos Display"/>
                      </a:endParaRP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tc>
                  <a:txBody>
                    <a:bodyPr/>
                    <a:lstStyle/>
                    <a:p>
                      <a:pPr lvl="0" algn="r">
                        <a:lnSpc>
                          <a:spcPts val="1050"/>
                        </a:lnSpc>
                        <a:buNone/>
                      </a:pPr>
                      <a:endParaRPr lang="es-CO" sz="1200" b="0" i="0" noProof="0">
                        <a:solidFill>
                          <a:schemeClr val="tx1"/>
                        </a:solidFill>
                        <a:effectLst/>
                        <a:latin typeface="Aptos Display"/>
                      </a:endParaRPr>
                    </a:p>
                  </a:txBody>
                  <a:tcPr marL="61722" marR="61722" anchor="ctr">
                    <a:lnL w="11430">
                      <a:solidFill>
                        <a:srgbClr val="000000"/>
                      </a:solidFill>
                    </a:lnL>
                    <a:lnR w="11430">
                      <a:solidFill>
                        <a:srgbClr val="000000"/>
                      </a:solidFill>
                    </a:lnR>
                    <a:lnT w="11430" cap="flat" cmpd="sng" algn="ctr">
                      <a:solidFill>
                        <a:srgbClr val="000000"/>
                      </a:solidFill>
                      <a:prstDash val="solid"/>
                      <a:round/>
                      <a:headEnd type="none" w="med" len="med"/>
                      <a:tailEnd type="none" w="med" len="med"/>
                    </a:lnT>
                    <a:lnB w="11430">
                      <a:solidFill>
                        <a:srgbClr val="000000"/>
                      </a:solidFill>
                    </a:lnB>
                    <a:solidFill>
                      <a:schemeClr val="bg1">
                        <a:lumMod val="85000"/>
                      </a:schemeClr>
                    </a:solidFill>
                  </a:tcPr>
                </a:tc>
                <a:extLst>
                  <a:ext uri="{0D108BD9-81ED-4DB2-BD59-A6C34878D82A}">
                    <a16:rowId xmlns:a16="http://schemas.microsoft.com/office/drawing/2014/main" val="1618437278"/>
                  </a:ext>
                </a:extLst>
              </a:tr>
              <a:tr h="241363">
                <a:tc>
                  <a:txBody>
                    <a:bodyPr/>
                    <a:lstStyle/>
                    <a:p>
                      <a:pPr algn="just" rtl="0" fontAlgn="base">
                        <a:lnSpc>
                          <a:spcPts val="1050"/>
                        </a:lnSpc>
                      </a:pPr>
                      <a:r>
                        <a:rPr lang="es-CO" sz="1200" b="1" i="0" noProof="0">
                          <a:solidFill>
                            <a:srgbClr val="000000"/>
                          </a:solidFill>
                          <a:effectLst/>
                          <a:latin typeface="Aptos Display"/>
                        </a:rPr>
                        <a:t>Seguros</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ase">
                        <a:lnSpc>
                          <a:spcPts val="1050"/>
                        </a:lnSpc>
                      </a:pPr>
                      <a:r>
                        <a:rPr lang="es-CO" sz="1200" b="0" i="0" noProof="0">
                          <a:solidFill>
                            <a:srgbClr val="000000"/>
                          </a:solidFill>
                          <a:effectLst/>
                          <a:latin typeface="Aptos Display"/>
                        </a:rPr>
                        <a:t>MINE</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base">
                        <a:lnSpc>
                          <a:spcPts val="1050"/>
                        </a:lnSpc>
                      </a:pPr>
                      <a:r>
                        <a:rPr lang="es-CO" sz="1200" b="0" i="0" noProof="0">
                          <a:solidFill>
                            <a:srgbClr val="000000"/>
                          </a:solidFill>
                          <a:effectLst/>
                          <a:latin typeface="Aptos Display"/>
                        </a:rPr>
                        <a:t>2.000.000</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06314903"/>
                  </a:ext>
                </a:extLst>
              </a:tr>
              <a:tr h="241363">
                <a:tc>
                  <a:txBody>
                    <a:bodyPr/>
                    <a:lstStyle/>
                    <a:p>
                      <a:pPr algn="just" rtl="0" fontAlgn="base">
                        <a:lnSpc>
                          <a:spcPts val="1050"/>
                        </a:lnSpc>
                      </a:pPr>
                      <a:r>
                        <a:rPr lang="es-CO" sz="1200" b="1" i="0" noProof="0">
                          <a:solidFill>
                            <a:srgbClr val="000000"/>
                          </a:solidFill>
                          <a:effectLst/>
                          <a:latin typeface="Aptos Display"/>
                        </a:rPr>
                        <a:t>Comisiones bancarias</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ase">
                        <a:lnSpc>
                          <a:spcPts val="1050"/>
                        </a:lnSpc>
                      </a:pPr>
                      <a:r>
                        <a:rPr lang="es-CO" sz="1200" b="0" i="0" noProof="0">
                          <a:solidFill>
                            <a:srgbClr val="000000"/>
                          </a:solidFill>
                          <a:effectLst/>
                          <a:latin typeface="Aptos Display"/>
                        </a:rPr>
                        <a:t>RF</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base">
                        <a:lnSpc>
                          <a:spcPts val="1050"/>
                        </a:lnSpc>
                      </a:pPr>
                      <a:r>
                        <a:rPr lang="es-CO" sz="1200" b="0" i="0" noProof="0">
                          <a:solidFill>
                            <a:srgbClr val="000000"/>
                          </a:solidFill>
                          <a:effectLst/>
                          <a:latin typeface="Aptos Display"/>
                        </a:rPr>
                        <a:t>1.000.000</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2652508"/>
                  </a:ext>
                </a:extLst>
              </a:tr>
              <a:tr h="362045">
                <a:tc>
                  <a:txBody>
                    <a:bodyPr/>
                    <a:lstStyle/>
                    <a:p>
                      <a:pPr algn="just" rtl="0" fontAlgn="base">
                        <a:lnSpc>
                          <a:spcPts val="1050"/>
                        </a:lnSpc>
                      </a:pPr>
                      <a:r>
                        <a:rPr lang="es-CO" sz="1200" b="1" i="0" noProof="0">
                          <a:solidFill>
                            <a:srgbClr val="000000"/>
                          </a:solidFill>
                          <a:effectLst/>
                          <a:latin typeface="Aptos Display"/>
                        </a:rPr>
                        <a:t>Mantenimiento equipos y mobiliario</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auto">
                        <a:lnSpc>
                          <a:spcPts val="1950"/>
                        </a:lnSpc>
                      </a:pPr>
                      <a:endParaRPr lang="es-CO" sz="2800" b="0" i="0" noProof="0">
                        <a:solidFill>
                          <a:srgbClr val="000000"/>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auto">
                        <a:lnSpc>
                          <a:spcPts val="1950"/>
                        </a:lnSpc>
                      </a:pPr>
                      <a:endParaRPr lang="es-CO" sz="2800" b="0" i="0" noProof="0">
                        <a:solidFill>
                          <a:srgbClr val="000000"/>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96997346"/>
                  </a:ext>
                </a:extLst>
              </a:tr>
              <a:tr h="241363">
                <a:tc>
                  <a:txBody>
                    <a:bodyPr/>
                    <a:lstStyle/>
                    <a:p>
                      <a:pPr algn="just" rtl="0" fontAlgn="base">
                        <a:lnSpc>
                          <a:spcPts val="1050"/>
                        </a:lnSpc>
                      </a:pPr>
                      <a:r>
                        <a:rPr lang="es-CO" sz="1200" b="1" i="0" noProof="0">
                          <a:solidFill>
                            <a:srgbClr val="000000"/>
                          </a:solidFill>
                          <a:effectLst/>
                          <a:latin typeface="Aptos Display"/>
                        </a:rPr>
                        <a:t>Mantenimiento equipos y mobiliario</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ase">
                        <a:lnSpc>
                          <a:spcPts val="1050"/>
                        </a:lnSpc>
                      </a:pPr>
                      <a:r>
                        <a:rPr lang="es-CO" sz="1200" b="0" i="0" noProof="0">
                          <a:solidFill>
                            <a:srgbClr val="000000"/>
                          </a:solidFill>
                          <a:effectLst/>
                          <a:latin typeface="Aptos Display"/>
                        </a:rPr>
                        <a:t>MINE</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lvl="0" algn="r">
                        <a:lnSpc>
                          <a:spcPts val="1050"/>
                        </a:lnSpc>
                        <a:buNone/>
                      </a:pPr>
                      <a:r>
                        <a:rPr lang="es-CO" sz="1200" b="0" i="0" noProof="0">
                          <a:solidFill>
                            <a:srgbClr val="000000"/>
                          </a:solidFill>
                          <a:effectLst/>
                          <a:latin typeface="Aptos Display"/>
                        </a:rPr>
                        <a:t>17.998.800</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21722696"/>
                  </a:ext>
                </a:extLst>
              </a:tr>
              <a:tr h="241363">
                <a:tc>
                  <a:txBody>
                    <a:bodyPr/>
                    <a:lstStyle/>
                    <a:p>
                      <a:pPr algn="just" rtl="0" fontAlgn="base">
                        <a:lnSpc>
                          <a:spcPts val="1050"/>
                        </a:lnSpc>
                      </a:pPr>
                      <a:r>
                        <a:rPr lang="es-CO" sz="1200" b="1" i="0" noProof="0">
                          <a:solidFill>
                            <a:srgbClr val="000000"/>
                          </a:solidFill>
                          <a:effectLst/>
                          <a:latin typeface="Aptos Display"/>
                        </a:rPr>
                        <a:t>Mantenimiento equipos y mobiliario</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ase">
                        <a:lnSpc>
                          <a:spcPts val="1050"/>
                        </a:lnSpc>
                      </a:pPr>
                      <a:r>
                        <a:rPr lang="es-CO" sz="1200" b="0" i="0" noProof="0">
                          <a:solidFill>
                            <a:srgbClr val="000000"/>
                          </a:solidFill>
                          <a:effectLst/>
                          <a:latin typeface="Aptos Display"/>
                        </a:rPr>
                        <a:t>RECP</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base">
                        <a:lnSpc>
                          <a:spcPts val="1050"/>
                        </a:lnSpc>
                      </a:pPr>
                      <a:r>
                        <a:rPr lang="es-CO" sz="1200" b="0" i="0" noProof="0">
                          <a:solidFill>
                            <a:srgbClr val="000000"/>
                          </a:solidFill>
                          <a:effectLst/>
                          <a:latin typeface="Aptos Display"/>
                        </a:rPr>
                        <a:t>2.000.000</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3635536"/>
                  </a:ext>
                </a:extLst>
              </a:tr>
              <a:tr h="362045">
                <a:tc>
                  <a:txBody>
                    <a:bodyPr/>
                    <a:lstStyle/>
                    <a:p>
                      <a:pPr algn="just" rtl="0" fontAlgn="base">
                        <a:lnSpc>
                          <a:spcPts val="1050"/>
                        </a:lnSpc>
                      </a:pPr>
                      <a:r>
                        <a:rPr lang="es-CO" sz="1200" b="1" i="0" noProof="0">
                          <a:solidFill>
                            <a:srgbClr val="000000"/>
                          </a:solidFill>
                          <a:effectLst/>
                          <a:latin typeface="Aptos Display"/>
                        </a:rPr>
                        <a:t>Mantenimiento infraestructura</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auto">
                        <a:lnSpc>
                          <a:spcPts val="1950"/>
                        </a:lnSpc>
                      </a:pPr>
                      <a:endParaRPr lang="es-CO" sz="2800" b="0" i="0" noProof="0">
                        <a:solidFill>
                          <a:srgbClr val="000000"/>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auto">
                        <a:lnSpc>
                          <a:spcPts val="1950"/>
                        </a:lnSpc>
                      </a:pPr>
                      <a:endParaRPr lang="es-CO" sz="2800" b="0" i="0" noProof="0">
                        <a:solidFill>
                          <a:srgbClr val="000000"/>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06612792"/>
                  </a:ext>
                </a:extLst>
              </a:tr>
              <a:tr h="241363">
                <a:tc>
                  <a:txBody>
                    <a:bodyPr/>
                    <a:lstStyle/>
                    <a:p>
                      <a:pPr algn="just" rtl="0" fontAlgn="base">
                        <a:lnSpc>
                          <a:spcPts val="1050"/>
                        </a:lnSpc>
                      </a:pPr>
                      <a:r>
                        <a:rPr lang="es-CO" sz="1200" b="1" i="0" noProof="0">
                          <a:solidFill>
                            <a:srgbClr val="000000"/>
                          </a:solidFill>
                          <a:effectLst/>
                          <a:latin typeface="Aptos Display"/>
                        </a:rPr>
                        <a:t>Mantenimiento infraestructura</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ase">
                        <a:lnSpc>
                          <a:spcPts val="1050"/>
                        </a:lnSpc>
                      </a:pPr>
                      <a:r>
                        <a:rPr lang="es-CO" sz="1200" b="0" i="0" noProof="0">
                          <a:solidFill>
                            <a:srgbClr val="000000"/>
                          </a:solidFill>
                          <a:effectLst/>
                          <a:latin typeface="Aptos Display"/>
                        </a:rPr>
                        <a:t>MINE</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base">
                        <a:lnSpc>
                          <a:spcPts val="1050"/>
                        </a:lnSpc>
                      </a:pPr>
                      <a:r>
                        <a:rPr lang="es-CO" sz="1200" b="0" i="0" noProof="0">
                          <a:solidFill>
                            <a:srgbClr val="000000"/>
                          </a:solidFill>
                          <a:effectLst/>
                          <a:latin typeface="Aptos Display"/>
                        </a:rPr>
                        <a:t>58.000.000</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68336943"/>
                  </a:ext>
                </a:extLst>
              </a:tr>
              <a:tr h="241362">
                <a:tc>
                  <a:txBody>
                    <a:bodyPr/>
                    <a:lstStyle/>
                    <a:p>
                      <a:pPr lvl="0" algn="just">
                        <a:lnSpc>
                          <a:spcPts val="1050"/>
                        </a:lnSpc>
                        <a:buNone/>
                      </a:pPr>
                      <a:r>
                        <a:rPr lang="es-CO" sz="1200" b="1" i="0" kern="1200" noProof="0">
                          <a:solidFill>
                            <a:srgbClr val="000000"/>
                          </a:solidFill>
                          <a:effectLst/>
                          <a:latin typeface="Aptos Display"/>
                          <a:ea typeface="+mn-ea"/>
                          <a:cs typeface="+mn-cs"/>
                        </a:rPr>
                        <a:t>Mejoramiento y adecuación infraestructura educativa.</a:t>
                      </a:r>
                      <a:endParaRPr lang="es-CO" sz="1200" b="0" i="0" u="none" strike="noStrike" noProof="0">
                        <a:solidFill>
                          <a:srgbClr val="000000"/>
                        </a:solidFill>
                        <a:effectLst/>
                      </a:endParaRP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tc>
                  <a:txBody>
                    <a:bodyPr/>
                    <a:lstStyle/>
                    <a:p>
                      <a:pPr lvl="0" algn="ctr">
                        <a:lnSpc>
                          <a:spcPts val="1050"/>
                        </a:lnSpc>
                        <a:buNone/>
                      </a:pPr>
                      <a:r>
                        <a:rPr lang="es-CO" sz="1200" b="0" i="0" noProof="0">
                          <a:solidFill>
                            <a:srgbClr val="000000"/>
                          </a:solidFill>
                          <a:effectLst/>
                          <a:latin typeface="Aptos Display"/>
                        </a:rPr>
                        <a:t>FI-MINE</a:t>
                      </a: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tc>
                  <a:txBody>
                    <a:bodyPr/>
                    <a:lstStyle/>
                    <a:p>
                      <a:pPr lvl="0" algn="r">
                        <a:lnSpc>
                          <a:spcPts val="1050"/>
                        </a:lnSpc>
                        <a:buNone/>
                      </a:pPr>
                      <a:r>
                        <a:rPr lang="es-CO" sz="1200" b="0" i="0" noProof="0">
                          <a:solidFill>
                            <a:srgbClr val="000000"/>
                          </a:solidFill>
                          <a:effectLst/>
                          <a:latin typeface="Aptos Display"/>
                        </a:rPr>
                        <a:t>10.180.000</a:t>
                      </a: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extLst>
                  <a:ext uri="{0D108BD9-81ED-4DB2-BD59-A6C34878D82A}">
                    <a16:rowId xmlns:a16="http://schemas.microsoft.com/office/drawing/2014/main" val="3537700865"/>
                  </a:ext>
                </a:extLst>
              </a:tr>
              <a:tr h="241362">
                <a:tc>
                  <a:txBody>
                    <a:bodyPr/>
                    <a:lstStyle/>
                    <a:p>
                      <a:pPr lvl="0" algn="just">
                        <a:lnSpc>
                          <a:spcPts val="1050"/>
                        </a:lnSpc>
                        <a:buNone/>
                      </a:pPr>
                      <a:r>
                        <a:rPr lang="es-CO" sz="1200" b="1" i="0" kern="1200" noProof="0">
                          <a:solidFill>
                            <a:srgbClr val="000000"/>
                          </a:solidFill>
                          <a:effectLst/>
                          <a:latin typeface="Aptos Display"/>
                          <a:ea typeface="+mn-ea"/>
                          <a:cs typeface="+mn-cs"/>
                        </a:rPr>
                        <a:t>Mejoramiento infraestructura unidades sanitarias primera infancia</a:t>
                      </a: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tc>
                  <a:txBody>
                    <a:bodyPr/>
                    <a:lstStyle/>
                    <a:p>
                      <a:pPr lvl="0" algn="ctr">
                        <a:lnSpc>
                          <a:spcPts val="1050"/>
                        </a:lnSpc>
                        <a:buNone/>
                      </a:pPr>
                      <a:r>
                        <a:rPr lang="es-CO" sz="1200" b="0" i="0" noProof="0">
                          <a:solidFill>
                            <a:srgbClr val="000000"/>
                          </a:solidFill>
                          <a:effectLst/>
                          <a:latin typeface="Aptos Display"/>
                        </a:rPr>
                        <a:t>PI-MINE</a:t>
                      </a: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tc>
                  <a:txBody>
                    <a:bodyPr/>
                    <a:lstStyle/>
                    <a:p>
                      <a:pPr lvl="0" algn="r">
                        <a:lnSpc>
                          <a:spcPts val="1050"/>
                        </a:lnSpc>
                        <a:buNone/>
                      </a:pPr>
                      <a:r>
                        <a:rPr lang="es-CO" sz="1200" b="0" i="0" noProof="0">
                          <a:solidFill>
                            <a:srgbClr val="000000"/>
                          </a:solidFill>
                          <a:effectLst/>
                          <a:latin typeface="Aptos Display"/>
                        </a:rPr>
                        <a:t>10.000.000</a:t>
                      </a: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extLst>
                  <a:ext uri="{0D108BD9-81ED-4DB2-BD59-A6C34878D82A}">
                    <a16:rowId xmlns:a16="http://schemas.microsoft.com/office/drawing/2014/main" val="2734083888"/>
                  </a:ext>
                </a:extLst>
              </a:tr>
              <a:tr h="241363">
                <a:tc>
                  <a:txBody>
                    <a:bodyPr/>
                    <a:lstStyle/>
                    <a:p>
                      <a:pPr algn="just" rtl="0" fontAlgn="base">
                        <a:lnSpc>
                          <a:spcPts val="1050"/>
                        </a:lnSpc>
                      </a:pPr>
                      <a:r>
                        <a:rPr lang="es-CO" sz="1200" b="1" i="0" noProof="0">
                          <a:solidFill>
                            <a:srgbClr val="000000"/>
                          </a:solidFill>
                          <a:effectLst/>
                          <a:latin typeface="Aptos Display"/>
                        </a:rPr>
                        <a:t>Mantenimiento infraestructura</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ase">
                        <a:lnSpc>
                          <a:spcPts val="1050"/>
                        </a:lnSpc>
                      </a:pPr>
                      <a:r>
                        <a:rPr lang="es-CO" sz="1200" b="0" i="0" noProof="0">
                          <a:solidFill>
                            <a:srgbClr val="000000"/>
                          </a:solidFill>
                          <a:effectLst/>
                          <a:latin typeface="Aptos Display"/>
                        </a:rPr>
                        <a:t>RECP</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base">
                        <a:lnSpc>
                          <a:spcPts val="1050"/>
                        </a:lnSpc>
                      </a:pPr>
                      <a:r>
                        <a:rPr lang="es-CO" sz="1200" b="0" i="0" noProof="0">
                          <a:solidFill>
                            <a:srgbClr val="000000"/>
                          </a:solidFill>
                          <a:effectLst/>
                          <a:latin typeface="Aptos Display"/>
                        </a:rPr>
                        <a:t>17.803.960</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8881675"/>
                  </a:ext>
                </a:extLst>
              </a:tr>
              <a:tr h="362045">
                <a:tc>
                  <a:txBody>
                    <a:bodyPr/>
                    <a:lstStyle/>
                    <a:p>
                      <a:pPr algn="just" rtl="0" fontAlgn="base">
                        <a:lnSpc>
                          <a:spcPts val="1050"/>
                        </a:lnSpc>
                      </a:pPr>
                      <a:r>
                        <a:rPr lang="es-CO" sz="1200" b="1" i="0" noProof="0">
                          <a:solidFill>
                            <a:srgbClr val="000000"/>
                          </a:solidFill>
                          <a:effectLst/>
                          <a:latin typeface="Aptos Display"/>
                        </a:rPr>
                        <a:t>OTROS GASTOS GENERALES</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auto">
                        <a:lnSpc>
                          <a:spcPts val="1950"/>
                        </a:lnSpc>
                      </a:pPr>
                      <a:endParaRPr lang="es-CO" sz="2800" b="0" i="0" noProof="0">
                        <a:solidFill>
                          <a:srgbClr val="000000"/>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auto">
                        <a:lnSpc>
                          <a:spcPts val="1950"/>
                        </a:lnSpc>
                      </a:pPr>
                      <a:endParaRPr lang="es-CO" sz="2800" b="0" i="0" noProof="0">
                        <a:solidFill>
                          <a:srgbClr val="000000"/>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49024493"/>
                  </a:ext>
                </a:extLst>
              </a:tr>
              <a:tr h="241363">
                <a:tc>
                  <a:txBody>
                    <a:bodyPr/>
                    <a:lstStyle/>
                    <a:p>
                      <a:pPr algn="just" rtl="0" fontAlgn="base">
                        <a:lnSpc>
                          <a:spcPts val="1050"/>
                        </a:lnSpc>
                      </a:pPr>
                      <a:r>
                        <a:rPr lang="es-CO" sz="1200" b="1" i="0" noProof="0">
                          <a:solidFill>
                            <a:srgbClr val="000000"/>
                          </a:solidFill>
                          <a:effectLst/>
                          <a:latin typeface="Aptos Display"/>
                        </a:rPr>
                        <a:t>Proyectos y/ actividades pedagógicas</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base">
                        <a:lnSpc>
                          <a:spcPts val="1050"/>
                        </a:lnSpc>
                      </a:pPr>
                      <a:r>
                        <a:rPr lang="es-CO" sz="1200" b="0" i="0" noProof="0">
                          <a:solidFill>
                            <a:srgbClr val="000000"/>
                          </a:solidFill>
                          <a:effectLst/>
                          <a:latin typeface="Aptos Display"/>
                        </a:rPr>
                        <a:t>MINE</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rtl="0" fontAlgn="base">
                        <a:lnSpc>
                          <a:spcPts val="1050"/>
                        </a:lnSpc>
                      </a:pPr>
                      <a:r>
                        <a:rPr lang="es-CO" sz="1200" b="0" i="0" noProof="0">
                          <a:solidFill>
                            <a:srgbClr val="000000"/>
                          </a:solidFill>
                          <a:effectLst/>
                          <a:latin typeface="Aptos Display"/>
                        </a:rPr>
                        <a:t>15.000.000</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143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58436495"/>
                  </a:ext>
                </a:extLst>
              </a:tr>
              <a:tr h="241363">
                <a:tc>
                  <a:txBody>
                    <a:bodyPr/>
                    <a:lstStyle/>
                    <a:p>
                      <a:pPr lvl="0" algn="just">
                        <a:lnSpc>
                          <a:spcPts val="1050"/>
                        </a:lnSpc>
                        <a:buNone/>
                      </a:pPr>
                      <a:r>
                        <a:rPr lang="es-CO" sz="1200" b="1" i="0" noProof="0">
                          <a:solidFill>
                            <a:srgbClr val="000000"/>
                          </a:solidFill>
                          <a:effectLst/>
                          <a:latin typeface="Aptos Display"/>
                        </a:rPr>
                        <a:t>Desarrollo de actividades pedagógicas, deportivas, culturales y científicas</a:t>
                      </a: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tc>
                  <a:txBody>
                    <a:bodyPr/>
                    <a:lstStyle/>
                    <a:p>
                      <a:pPr lvl="0" algn="ctr">
                        <a:lnSpc>
                          <a:spcPts val="1050"/>
                        </a:lnSpc>
                        <a:buNone/>
                      </a:pPr>
                      <a:r>
                        <a:rPr lang="es-CO" sz="1200" b="0" i="0" noProof="0">
                          <a:solidFill>
                            <a:srgbClr val="000000"/>
                          </a:solidFill>
                          <a:effectLst/>
                          <a:latin typeface="Aptos Display"/>
                        </a:rPr>
                        <a:t>FI-MINE</a:t>
                      </a: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tc>
                  <a:txBody>
                    <a:bodyPr/>
                    <a:lstStyle/>
                    <a:p>
                      <a:pPr lvl="0" algn="r">
                        <a:lnSpc>
                          <a:spcPts val="1050"/>
                        </a:lnSpc>
                        <a:buNone/>
                      </a:pPr>
                      <a:r>
                        <a:rPr lang="es-CO" sz="1200" b="0" i="0" noProof="0">
                          <a:solidFill>
                            <a:srgbClr val="000000"/>
                          </a:solidFill>
                          <a:effectLst/>
                          <a:latin typeface="Aptos Display"/>
                        </a:rPr>
                        <a:t>10.180.000</a:t>
                      </a:r>
                    </a:p>
                  </a:txBody>
                  <a:tcPr marL="61722" marR="61722" anchor="ctr">
                    <a:lnL w="11430">
                      <a:solidFill>
                        <a:srgbClr val="000000"/>
                      </a:solidFill>
                    </a:lnL>
                    <a:lnR w="11430">
                      <a:solidFill>
                        <a:srgbClr val="000000"/>
                      </a:solidFill>
                    </a:lnR>
                    <a:lnT w="11430">
                      <a:solidFill>
                        <a:srgbClr val="000000"/>
                      </a:solidFill>
                    </a:lnT>
                    <a:lnB w="11430">
                      <a:solidFill>
                        <a:srgbClr val="000000"/>
                      </a:solidFill>
                    </a:lnB>
                    <a:solidFill>
                      <a:schemeClr val="bg1">
                        <a:lumMod val="85000"/>
                      </a:schemeClr>
                    </a:solidFill>
                  </a:tcPr>
                </a:tc>
                <a:extLst>
                  <a:ext uri="{0D108BD9-81ED-4DB2-BD59-A6C34878D82A}">
                    <a16:rowId xmlns:a16="http://schemas.microsoft.com/office/drawing/2014/main" val="1857000147"/>
                  </a:ext>
                </a:extLst>
              </a:tr>
              <a:tr h="241363">
                <a:tc>
                  <a:txBody>
                    <a:bodyPr/>
                    <a:lstStyle/>
                    <a:p>
                      <a:pPr algn="just" rtl="0" fontAlgn="base">
                        <a:lnSpc>
                          <a:spcPts val="1050"/>
                        </a:lnSpc>
                      </a:pPr>
                      <a:r>
                        <a:rPr lang="es-CO" sz="1200" b="1" i="0" noProof="0">
                          <a:solidFill>
                            <a:srgbClr val="000000"/>
                          </a:solidFill>
                          <a:effectLst/>
                          <a:latin typeface="Aptos Display"/>
                        </a:rPr>
                        <a:t>Proyectos y/ actividades pedagógicas</a:t>
                      </a:r>
                      <a:endParaRPr lang="es-CO" sz="1200" b="1" i="0" noProof="0">
                        <a:solidFill>
                          <a:srgbClr val="FFFFFF"/>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fontAlgn="base">
                        <a:lnSpc>
                          <a:spcPts val="1050"/>
                        </a:lnSpc>
                      </a:pPr>
                      <a:r>
                        <a:rPr lang="es-CO" sz="1200" b="0" i="0" noProof="0">
                          <a:solidFill>
                            <a:srgbClr val="000000"/>
                          </a:solidFill>
                          <a:effectLst/>
                          <a:latin typeface="Aptos Display"/>
                        </a:rPr>
                        <a:t>RECP</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rtl="0" fontAlgn="base">
                        <a:lnSpc>
                          <a:spcPts val="1050"/>
                        </a:lnSpc>
                      </a:pPr>
                      <a:r>
                        <a:rPr lang="es-CO" sz="1200" b="0" i="0" noProof="0">
                          <a:solidFill>
                            <a:srgbClr val="000000"/>
                          </a:solidFill>
                          <a:effectLst/>
                          <a:latin typeface="Aptos Display"/>
                        </a:rPr>
                        <a:t>8.000.000</a:t>
                      </a:r>
                    </a:p>
                  </a:txBody>
                  <a:tcPr marL="61722" marR="61722" anchor="ctr">
                    <a:lnL w="11430" cap="flat" cmpd="sng" algn="ctr">
                      <a:solidFill>
                        <a:srgbClr val="000000"/>
                      </a:solidFill>
                      <a:prstDash val="solid"/>
                      <a:round/>
                      <a:headEnd type="none" w="med" len="med"/>
                      <a:tailEnd type="none" w="med" len="med"/>
                    </a:lnL>
                    <a:lnR w="11430" cap="flat" cmpd="sng" algn="ctr">
                      <a:solidFill>
                        <a:srgbClr val="000000"/>
                      </a:solidFill>
                      <a:prstDash val="solid"/>
                      <a:round/>
                      <a:headEnd type="none" w="med" len="med"/>
                      <a:tailEnd type="none" w="med" len="med"/>
                    </a:lnR>
                    <a:lnT w="1143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40955319"/>
                  </a:ext>
                </a:extLst>
              </a:tr>
              <a:tr h="394958">
                <a:tc gridSpan="2">
                  <a:txBody>
                    <a:bodyPr/>
                    <a:lstStyle/>
                    <a:p>
                      <a:pPr algn="l" rtl="0" fontAlgn="auto">
                        <a:lnSpc>
                          <a:spcPts val="1950"/>
                        </a:lnSpc>
                      </a:pPr>
                      <a:endParaRPr lang="es-CO" sz="1800" b="1" i="0" noProof="0">
                        <a:solidFill>
                          <a:schemeClr val="bg1"/>
                        </a:solidFill>
                        <a:effectLst/>
                        <a:latin typeface="Aptos Display"/>
                      </a:endParaRPr>
                    </a:p>
                  </a:txBody>
                  <a:tcPr marL="82296" marR="82296" marT="41148" marB="41148">
                    <a:lnL w="12700" cap="flat" cmpd="sng" algn="ctr">
                      <a:solidFill>
                        <a:schemeClr val="tx1"/>
                      </a:solidFill>
                      <a:prstDash val="solid"/>
                      <a:round/>
                      <a:headEnd type="none" w="med" len="med"/>
                      <a:tailEnd type="none" w="med" len="med"/>
                    </a:lnL>
                    <a:lnR w="1143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4A4A"/>
                    </a:solidFill>
                  </a:tcPr>
                </a:tc>
                <a:tc hMerge="1">
                  <a:txBody>
                    <a:bodyPr/>
                    <a:lstStyle/>
                    <a:p>
                      <a:endParaRPr lang="es-ES"/>
                    </a:p>
                  </a:txBody>
                  <a:tcPr/>
                </a:tc>
                <a:tc>
                  <a:txBody>
                    <a:bodyPr/>
                    <a:lstStyle/>
                    <a:p>
                      <a:pPr algn="r" rtl="0" fontAlgn="base">
                        <a:lnSpc>
                          <a:spcPts val="1050"/>
                        </a:lnSpc>
                      </a:pPr>
                      <a:r>
                        <a:rPr lang="es-CO" sz="1600" b="1" i="0" noProof="0">
                          <a:solidFill>
                            <a:schemeClr val="bg1"/>
                          </a:solidFill>
                          <a:effectLst/>
                          <a:latin typeface="Aptos Display"/>
                        </a:rPr>
                        <a:t>$ 405.386.263</a:t>
                      </a:r>
                      <a:endParaRPr lang="es-CO" sz="1600" b="0" i="0" noProof="0">
                        <a:solidFill>
                          <a:schemeClr val="bg1"/>
                        </a:solidFill>
                        <a:effectLst/>
                        <a:latin typeface="Aptos Display"/>
                      </a:endParaRPr>
                    </a:p>
                  </a:txBody>
                  <a:tcPr marL="61722" marR="61722" anchor="ctr">
                    <a:lnL w="1143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4A4A"/>
                    </a:solidFill>
                  </a:tcPr>
                </a:tc>
                <a:extLst>
                  <a:ext uri="{0D108BD9-81ED-4DB2-BD59-A6C34878D82A}">
                    <a16:rowId xmlns:a16="http://schemas.microsoft.com/office/drawing/2014/main" val="3341502043"/>
                  </a:ext>
                </a:extLst>
              </a:tr>
            </a:tbl>
          </a:graphicData>
        </a:graphic>
      </p:graphicFrame>
      <p:pic>
        <p:nvPicPr>
          <p:cNvPr id="15" name="Imagen 14" descr="Icono de Gasto Generic Outline Color | Freepik">
            <a:extLst>
              <a:ext uri="{FF2B5EF4-FFF2-40B4-BE49-F238E27FC236}">
                <a16:creationId xmlns:a16="http://schemas.microsoft.com/office/drawing/2014/main" id="{500F2F23-391F-B9C0-BED0-15D6065A3FE7}"/>
              </a:ext>
            </a:extLst>
          </p:cNvPr>
          <p:cNvPicPr>
            <a:picLocks noChangeAspect="1"/>
          </p:cNvPicPr>
          <p:nvPr/>
        </p:nvPicPr>
        <p:blipFill>
          <a:blip r:embed="rId2"/>
          <a:stretch>
            <a:fillRect/>
          </a:stretch>
        </p:blipFill>
        <p:spPr>
          <a:xfrm>
            <a:off x="1147232" y="4234"/>
            <a:ext cx="668868" cy="679452"/>
          </a:xfrm>
          <a:prstGeom prst="rect">
            <a:avLst/>
          </a:prstGeom>
        </p:spPr>
      </p:pic>
      <p:pic>
        <p:nvPicPr>
          <p:cNvPr id="3" name="Imagen 2">
            <a:extLst>
              <a:ext uri="{FF2B5EF4-FFF2-40B4-BE49-F238E27FC236}">
                <a16:creationId xmlns:a16="http://schemas.microsoft.com/office/drawing/2014/main" id="{562251F1-353D-1C2B-33A6-897BBF28C8C6}"/>
              </a:ext>
            </a:extLst>
          </p:cNvPr>
          <p:cNvPicPr>
            <a:picLocks noChangeAspect="1"/>
          </p:cNvPicPr>
          <p:nvPr/>
        </p:nvPicPr>
        <p:blipFill>
          <a:blip r:embed="rId3"/>
          <a:stretch>
            <a:fillRect/>
          </a:stretch>
        </p:blipFill>
        <p:spPr>
          <a:xfrm>
            <a:off x="855" y="88778"/>
            <a:ext cx="774944" cy="679042"/>
          </a:xfrm>
          <a:prstGeom prst="rect">
            <a:avLst/>
          </a:prstGeom>
        </p:spPr>
      </p:pic>
    </p:spTree>
    <p:extLst>
      <p:ext uri="{BB962C8B-B14F-4D97-AF65-F5344CB8AC3E}">
        <p14:creationId xmlns:p14="http://schemas.microsoft.com/office/powerpoint/2010/main" val="1118848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7614E-2E37-AFF1-F053-3B8EA470F8DB}"/>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45433AE4-0ACE-09CA-F8A0-9784DAF82BE7}"/>
              </a:ext>
            </a:extLst>
          </p:cNvPr>
          <p:cNvSpPr>
            <a:spLocks noGrp="1"/>
          </p:cNvSpPr>
          <p:nvPr>
            <p:ph type="body" sz="quarter" idx="28"/>
          </p:nvPr>
        </p:nvSpPr>
        <p:spPr>
          <a:xfrm>
            <a:off x="442004" y="1352259"/>
            <a:ext cx="11093753" cy="5052420"/>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96A4E44B-1065-095F-F622-984037324CC0}"/>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BEB96AD5-F1E1-FE20-3C6B-29A56F371249}"/>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41</a:t>
            </a:fld>
            <a:endParaRPr lang="es-CO" noProof="0"/>
          </a:p>
        </p:txBody>
      </p:sp>
      <p:graphicFrame>
        <p:nvGraphicFramePr>
          <p:cNvPr id="8" name="Tabla 7">
            <a:extLst>
              <a:ext uri="{FF2B5EF4-FFF2-40B4-BE49-F238E27FC236}">
                <a16:creationId xmlns:a16="http://schemas.microsoft.com/office/drawing/2014/main" id="{2EF1ACE7-B427-0A66-629C-A30F703620A4}"/>
              </a:ext>
            </a:extLst>
          </p:cNvPr>
          <p:cNvGraphicFramePr>
            <a:graphicFrameLocks noGrp="1"/>
          </p:cNvGraphicFramePr>
          <p:nvPr>
            <p:extLst>
              <p:ext uri="{D42A27DB-BD31-4B8C-83A1-F6EECF244321}">
                <p14:modId xmlns:p14="http://schemas.microsoft.com/office/powerpoint/2010/main" val="93349446"/>
              </p:ext>
            </p:extLst>
          </p:nvPr>
        </p:nvGraphicFramePr>
        <p:xfrm>
          <a:off x="314274" y="127553"/>
          <a:ext cx="11556998" cy="6369163"/>
        </p:xfrm>
        <a:graphic>
          <a:graphicData uri="http://schemas.openxmlformats.org/drawingml/2006/table">
            <a:tbl>
              <a:tblPr firstRow="1" bandRow="1">
                <a:tableStyleId>{5A111915-BE36-4E01-A7E5-04B1672EAD32}</a:tableStyleId>
              </a:tblPr>
              <a:tblGrid>
                <a:gridCol w="3105509">
                  <a:extLst>
                    <a:ext uri="{9D8B030D-6E8A-4147-A177-3AD203B41FA5}">
                      <a16:colId xmlns:a16="http://schemas.microsoft.com/office/drawing/2014/main" val="2831804240"/>
                    </a:ext>
                  </a:extLst>
                </a:gridCol>
                <a:gridCol w="8451489">
                  <a:extLst>
                    <a:ext uri="{9D8B030D-6E8A-4147-A177-3AD203B41FA5}">
                      <a16:colId xmlns:a16="http://schemas.microsoft.com/office/drawing/2014/main" val="2523769780"/>
                    </a:ext>
                  </a:extLst>
                </a:gridCol>
              </a:tblGrid>
              <a:tr h="790849">
                <a:tc gridSpan="2">
                  <a:txBody>
                    <a:bodyPr/>
                    <a:lstStyle/>
                    <a:p>
                      <a:pPr lvl="0" algn="ctr">
                        <a:buNone/>
                      </a:pPr>
                      <a:r>
                        <a:rPr lang="es-CO" sz="3200" b="1" noProof="0">
                          <a:solidFill>
                            <a:schemeClr val="bg1"/>
                          </a:solidFill>
                          <a:latin typeface="Comic Sans MS"/>
                        </a:rPr>
                        <a:t>GOBIERNO ESCOLAR</a:t>
                      </a:r>
                    </a:p>
                  </a:txBody>
                  <a:tcPr anchor="ctr">
                    <a:lnL w="0">
                      <a:noFill/>
                    </a:lnL>
                    <a:lnR w="0">
                      <a:noFill/>
                    </a:lnR>
                    <a:lnT w="0">
                      <a:noFill/>
                    </a:lnT>
                    <a:solidFill>
                      <a:srgbClr val="222E16"/>
                    </a:solidFill>
                  </a:tcPr>
                </a:tc>
                <a:tc hMerge="1">
                  <a:txBody>
                    <a:bodyPr/>
                    <a:lstStyle/>
                    <a:p>
                      <a:endParaRPr lang="es-ES"/>
                    </a:p>
                  </a:txBody>
                  <a:tcPr marL="0" marR="0" marT="0" marB="0" horzOverflow="overflow"/>
                </a:tc>
                <a:extLst>
                  <a:ext uri="{0D108BD9-81ED-4DB2-BD59-A6C34878D82A}">
                    <a16:rowId xmlns:a16="http://schemas.microsoft.com/office/drawing/2014/main" val="2038620046"/>
                  </a:ext>
                </a:extLst>
              </a:tr>
              <a:tr h="5578314">
                <a:tc>
                  <a:txBody>
                    <a:bodyPr/>
                    <a:lstStyle/>
                    <a:p>
                      <a:pPr lvl="0">
                        <a:buNone/>
                      </a:pPr>
                      <a:endParaRPr lang="es-CO" sz="3200" b="0" noProof="0">
                        <a:solidFill>
                          <a:srgbClr val="08290D"/>
                        </a:solidFill>
                      </a:endParaRPr>
                    </a:p>
                  </a:txBody>
                  <a:tcPr anchor="ctr">
                    <a:lnL w="0">
                      <a:noFill/>
                    </a:lnL>
                    <a:lnB w="0">
                      <a:noFill/>
                    </a:lnB>
                  </a:tcPr>
                </a:tc>
                <a:tc>
                  <a:txBody>
                    <a:bodyPr/>
                    <a:lstStyle/>
                    <a:p>
                      <a:pPr lvl="0">
                        <a:buNone/>
                      </a:pPr>
                      <a:endParaRPr lang="es-CO" sz="1400" b="0" noProof="0">
                        <a:solidFill>
                          <a:srgbClr val="08290D"/>
                        </a:solidFill>
                      </a:endParaRPr>
                    </a:p>
                  </a:txBody>
                  <a:tcPr anchor="ctr">
                    <a:lnR w="0">
                      <a:noFill/>
                    </a:lnR>
                    <a:lnB w="0">
                      <a:noFill/>
                    </a:lnB>
                  </a:tcPr>
                </a:tc>
                <a:extLst>
                  <a:ext uri="{0D108BD9-81ED-4DB2-BD59-A6C34878D82A}">
                    <a16:rowId xmlns:a16="http://schemas.microsoft.com/office/drawing/2014/main" val="923013948"/>
                  </a:ext>
                </a:extLst>
              </a:tr>
            </a:tbl>
          </a:graphicData>
        </a:graphic>
      </p:graphicFrame>
      <p:pic>
        <p:nvPicPr>
          <p:cNvPr id="2" name="Imagen 1">
            <a:extLst>
              <a:ext uri="{FF2B5EF4-FFF2-40B4-BE49-F238E27FC236}">
                <a16:creationId xmlns:a16="http://schemas.microsoft.com/office/drawing/2014/main" id="{6621E110-741E-903D-2570-959FCC3B7C2B}"/>
              </a:ext>
            </a:extLst>
          </p:cNvPr>
          <p:cNvPicPr>
            <a:picLocks noChangeAspect="1"/>
          </p:cNvPicPr>
          <p:nvPr/>
        </p:nvPicPr>
        <p:blipFill>
          <a:blip r:embed="rId3"/>
          <a:stretch>
            <a:fillRect/>
          </a:stretch>
        </p:blipFill>
        <p:spPr>
          <a:xfrm>
            <a:off x="311320" y="121419"/>
            <a:ext cx="812637" cy="807900"/>
          </a:xfrm>
          <a:prstGeom prst="rect">
            <a:avLst/>
          </a:prstGeom>
          <a:ln>
            <a:solidFill>
              <a:srgbClr val="4472C4"/>
            </a:solidFill>
          </a:ln>
        </p:spPr>
      </p:pic>
      <p:graphicFrame>
        <p:nvGraphicFramePr>
          <p:cNvPr id="6" name="Tabla 5">
            <a:extLst>
              <a:ext uri="{FF2B5EF4-FFF2-40B4-BE49-F238E27FC236}">
                <a16:creationId xmlns:a16="http://schemas.microsoft.com/office/drawing/2014/main" id="{063AD19D-221E-857F-7B95-D0EF3B4A7907}"/>
              </a:ext>
            </a:extLst>
          </p:cNvPr>
          <p:cNvGraphicFramePr>
            <a:graphicFrameLocks noGrp="1"/>
          </p:cNvGraphicFramePr>
          <p:nvPr>
            <p:extLst>
              <p:ext uri="{D42A27DB-BD31-4B8C-83A1-F6EECF244321}">
                <p14:modId xmlns:p14="http://schemas.microsoft.com/office/powerpoint/2010/main" val="4034209347"/>
              </p:ext>
            </p:extLst>
          </p:nvPr>
        </p:nvGraphicFramePr>
        <p:xfrm>
          <a:off x="5808452" y="2458528"/>
          <a:ext cx="6012826" cy="3981450"/>
        </p:xfrm>
        <a:graphic>
          <a:graphicData uri="http://schemas.openxmlformats.org/drawingml/2006/table">
            <a:tbl>
              <a:tblPr bandRow="1">
                <a:tableStyleId>{5C22544A-7EE6-4342-B048-85BDC9FD1C3A}</a:tableStyleId>
              </a:tblPr>
              <a:tblGrid>
                <a:gridCol w="609600">
                  <a:extLst>
                    <a:ext uri="{9D8B030D-6E8A-4147-A177-3AD203B41FA5}">
                      <a16:colId xmlns:a16="http://schemas.microsoft.com/office/drawing/2014/main" val="979778019"/>
                    </a:ext>
                  </a:extLst>
                </a:gridCol>
                <a:gridCol w="3123757">
                  <a:extLst>
                    <a:ext uri="{9D8B030D-6E8A-4147-A177-3AD203B41FA5}">
                      <a16:colId xmlns:a16="http://schemas.microsoft.com/office/drawing/2014/main" val="376419122"/>
                    </a:ext>
                  </a:extLst>
                </a:gridCol>
                <a:gridCol w="2279469">
                  <a:extLst>
                    <a:ext uri="{9D8B030D-6E8A-4147-A177-3AD203B41FA5}">
                      <a16:colId xmlns:a16="http://schemas.microsoft.com/office/drawing/2014/main" val="621792690"/>
                    </a:ext>
                  </a:extLst>
                </a:gridCol>
              </a:tblGrid>
              <a:tr h="361950">
                <a:tc>
                  <a:txBody>
                    <a:bodyPr/>
                    <a:lstStyle/>
                    <a:p>
                      <a:pPr algn="l" fontAlgn="base">
                        <a:lnSpc>
                          <a:spcPts val="2175"/>
                        </a:lnSpc>
                      </a:pPr>
                      <a:r>
                        <a:rPr lang="es-CO" sz="1800" b="1" i="0" noProof="0">
                          <a:solidFill>
                            <a:schemeClr val="bg1"/>
                          </a:solidFill>
                          <a:effectLst/>
                          <a:latin typeface="Abadi"/>
                        </a:rPr>
                        <a:t>No.</a:t>
                      </a:r>
                      <a:endParaRPr lang="es-CO" b="1" i="0" noProof="0">
                        <a:solidFill>
                          <a:schemeClr val="bg1"/>
                        </a:solidFill>
                        <a:effectLst/>
                        <a:latin typeface="Abadi"/>
                      </a:endParaRPr>
                    </a:p>
                  </a:txBody>
                  <a:tcP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34290" cap="flat" cmpd="sng" algn="ctr">
                      <a:solidFill>
                        <a:srgbClr val="FFFFFF"/>
                      </a:solidFill>
                      <a:prstDash val="solid"/>
                      <a:round/>
                      <a:headEnd type="none" w="med" len="med"/>
                      <a:tailEnd type="none" w="med" len="med"/>
                    </a:lnB>
                    <a:solidFill>
                      <a:srgbClr val="0F3D23"/>
                    </a:solidFill>
                  </a:tcPr>
                </a:tc>
                <a:tc>
                  <a:txBody>
                    <a:bodyPr/>
                    <a:lstStyle/>
                    <a:p>
                      <a:pPr algn="l" fontAlgn="base">
                        <a:lnSpc>
                          <a:spcPts val="2175"/>
                        </a:lnSpc>
                      </a:pPr>
                      <a:r>
                        <a:rPr lang="es-CO" sz="1800" b="1" i="0" noProof="0">
                          <a:solidFill>
                            <a:schemeClr val="bg1"/>
                          </a:solidFill>
                          <a:effectLst/>
                          <a:latin typeface="Abadi"/>
                        </a:rPr>
                        <a:t>NOMBRES Y APELLIDOS</a:t>
                      </a:r>
                      <a:endParaRPr lang="es-CO" b="1" i="0" noProof="0">
                        <a:solidFill>
                          <a:schemeClr val="bg1"/>
                        </a:solidFill>
                        <a:effectLst/>
                        <a:latin typeface="Abadi"/>
                      </a:endParaRPr>
                    </a:p>
                  </a:txBody>
                  <a:tcP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34290" cap="flat" cmpd="sng" algn="ctr">
                      <a:solidFill>
                        <a:srgbClr val="FFFFFF"/>
                      </a:solidFill>
                      <a:prstDash val="solid"/>
                      <a:round/>
                      <a:headEnd type="none" w="med" len="med"/>
                      <a:tailEnd type="none" w="med" len="med"/>
                    </a:lnB>
                    <a:solidFill>
                      <a:srgbClr val="0F3D23"/>
                    </a:solidFill>
                  </a:tcPr>
                </a:tc>
                <a:tc>
                  <a:txBody>
                    <a:bodyPr/>
                    <a:lstStyle/>
                    <a:p>
                      <a:pPr algn="l" fontAlgn="base">
                        <a:lnSpc>
                          <a:spcPts val="2175"/>
                        </a:lnSpc>
                      </a:pPr>
                      <a:r>
                        <a:rPr lang="es-CO" sz="1800" b="1" i="0" noProof="0">
                          <a:solidFill>
                            <a:schemeClr val="bg1"/>
                          </a:solidFill>
                          <a:effectLst/>
                          <a:latin typeface="Abadi"/>
                        </a:rPr>
                        <a:t>REPRESENTANTE DE:</a:t>
                      </a:r>
                      <a:endParaRPr lang="es-CO" b="1" i="0" noProof="0">
                        <a:solidFill>
                          <a:schemeClr val="bg1"/>
                        </a:solidFill>
                        <a:effectLst/>
                        <a:latin typeface="Segoe UI"/>
                      </a:endParaRPr>
                    </a:p>
                  </a:txBody>
                  <a:tcP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34290" cap="flat" cmpd="sng" algn="ctr">
                      <a:solidFill>
                        <a:srgbClr val="FFFFFF"/>
                      </a:solidFill>
                      <a:prstDash val="solid"/>
                      <a:round/>
                      <a:headEnd type="none" w="med" len="med"/>
                      <a:tailEnd type="none" w="med" len="med"/>
                    </a:lnB>
                    <a:solidFill>
                      <a:srgbClr val="0F3D23"/>
                    </a:solidFill>
                  </a:tcPr>
                </a:tc>
                <a:extLst>
                  <a:ext uri="{0D108BD9-81ED-4DB2-BD59-A6C34878D82A}">
                    <a16:rowId xmlns:a16="http://schemas.microsoft.com/office/drawing/2014/main" val="1839579569"/>
                  </a:ext>
                </a:extLst>
              </a:tr>
              <a:tr h="361950">
                <a:tc>
                  <a:txBody>
                    <a:bodyPr/>
                    <a:lstStyle/>
                    <a:p>
                      <a:pPr algn="ctr" fontAlgn="base">
                        <a:lnSpc>
                          <a:spcPts val="2175"/>
                        </a:lnSpc>
                      </a:pPr>
                      <a:r>
                        <a:rPr lang="es-CO" sz="1800" b="0" i="0" noProof="0">
                          <a:solidFill>
                            <a:srgbClr val="0F3D23"/>
                          </a:solidFill>
                          <a:effectLst/>
                          <a:latin typeface="Abadi"/>
                        </a:rPr>
                        <a:t>1</a:t>
                      </a:r>
                      <a:endParaRPr lang="es-CO" b="0" i="0" noProof="0">
                        <a:solidFill>
                          <a:srgbClr val="0F3D23"/>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3429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E4F7E8"/>
                    </a:solidFill>
                  </a:tcPr>
                </a:tc>
                <a:tc>
                  <a:txBody>
                    <a:bodyPr/>
                    <a:lstStyle/>
                    <a:p>
                      <a:pPr algn="l" fontAlgn="base">
                        <a:lnSpc>
                          <a:spcPts val="2175"/>
                        </a:lnSpc>
                      </a:pPr>
                      <a:r>
                        <a:rPr lang="es-CO" sz="1800" b="1" i="0" noProof="0">
                          <a:solidFill>
                            <a:schemeClr val="tx1"/>
                          </a:solidFill>
                          <a:effectLst/>
                          <a:latin typeface="Abadi"/>
                        </a:rPr>
                        <a:t>LIC. JAIME RINCÓN SERRANO</a:t>
                      </a:r>
                      <a:endParaRPr lang="es-CO" b="1" i="0" noProof="0">
                        <a:solidFill>
                          <a:schemeClr val="tx1"/>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3429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E4F7E8"/>
                    </a:solidFill>
                  </a:tcPr>
                </a:tc>
                <a:tc>
                  <a:txBody>
                    <a:bodyPr/>
                    <a:lstStyle/>
                    <a:p>
                      <a:pPr algn="l" fontAlgn="base">
                        <a:lnSpc>
                          <a:spcPts val="2175"/>
                        </a:lnSpc>
                      </a:pPr>
                      <a:r>
                        <a:rPr lang="es-CO" sz="1800" b="0" i="0" noProof="0">
                          <a:solidFill>
                            <a:srgbClr val="0F3D23"/>
                          </a:solidFill>
                          <a:effectLst/>
                          <a:latin typeface="Abadi"/>
                        </a:rPr>
                        <a:t>Rector</a:t>
                      </a:r>
                      <a:endParaRPr lang="es-CO" b="0" i="0" noProof="0">
                        <a:solidFill>
                          <a:srgbClr val="0F3D23"/>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3429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E4F7E8"/>
                    </a:solidFill>
                  </a:tcPr>
                </a:tc>
                <a:extLst>
                  <a:ext uri="{0D108BD9-81ED-4DB2-BD59-A6C34878D82A}">
                    <a16:rowId xmlns:a16="http://schemas.microsoft.com/office/drawing/2014/main" val="674809664"/>
                  </a:ext>
                </a:extLst>
              </a:tr>
              <a:tr h="361950">
                <a:tc>
                  <a:txBody>
                    <a:bodyPr/>
                    <a:lstStyle/>
                    <a:p>
                      <a:pPr algn="ctr" fontAlgn="base">
                        <a:lnSpc>
                          <a:spcPts val="2175"/>
                        </a:lnSpc>
                      </a:pPr>
                      <a:r>
                        <a:rPr lang="es-CO" sz="1800" b="0" i="0" noProof="0">
                          <a:solidFill>
                            <a:srgbClr val="000000"/>
                          </a:solidFill>
                          <a:effectLst/>
                          <a:latin typeface="Abadi"/>
                        </a:rPr>
                        <a:t>2</a:t>
                      </a:r>
                      <a:endParaRPr lang="es-CO" b="0" i="0" noProof="0">
                        <a:solidFill>
                          <a:srgbClr val="000000"/>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70876D"/>
                    </a:solidFill>
                  </a:tcPr>
                </a:tc>
                <a:tc>
                  <a:txBody>
                    <a:bodyPr/>
                    <a:lstStyle/>
                    <a:p>
                      <a:pPr algn="l" fontAlgn="base">
                        <a:lnSpc>
                          <a:spcPts val="2175"/>
                        </a:lnSpc>
                      </a:pPr>
                      <a:r>
                        <a:rPr lang="es-CO" sz="1800" b="1" i="0" noProof="0">
                          <a:solidFill>
                            <a:srgbClr val="000000"/>
                          </a:solidFill>
                          <a:effectLst/>
                          <a:latin typeface="Abadi"/>
                        </a:rPr>
                        <a:t>LIC. ARCADIO VIANCHA M.</a:t>
                      </a:r>
                      <a:endParaRPr lang="es-CO" b="1" i="0" noProof="0">
                        <a:solidFill>
                          <a:srgbClr val="000000"/>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70876D"/>
                    </a:solidFill>
                  </a:tcPr>
                </a:tc>
                <a:tc>
                  <a:txBody>
                    <a:bodyPr/>
                    <a:lstStyle/>
                    <a:p>
                      <a:pPr algn="l" fontAlgn="base">
                        <a:lnSpc>
                          <a:spcPts val="2175"/>
                        </a:lnSpc>
                      </a:pPr>
                      <a:r>
                        <a:rPr lang="es-CO" sz="1800" b="0" i="0" noProof="0">
                          <a:solidFill>
                            <a:srgbClr val="000000"/>
                          </a:solidFill>
                          <a:effectLst/>
                          <a:latin typeface="Abadi"/>
                        </a:rPr>
                        <a:t>Docentes</a:t>
                      </a:r>
                      <a:endParaRPr lang="es-CO" b="0" i="0" noProof="0">
                        <a:solidFill>
                          <a:srgbClr val="000000"/>
                        </a:solidFill>
                        <a:effectLst/>
                        <a:latin typeface="Segoe UI" panose="020B0502040204020203" pitchFamily="34" charset="0"/>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70876D"/>
                    </a:solidFill>
                  </a:tcPr>
                </a:tc>
                <a:extLst>
                  <a:ext uri="{0D108BD9-81ED-4DB2-BD59-A6C34878D82A}">
                    <a16:rowId xmlns:a16="http://schemas.microsoft.com/office/drawing/2014/main" val="2028755365"/>
                  </a:ext>
                </a:extLst>
              </a:tr>
              <a:tr h="361950">
                <a:tc>
                  <a:txBody>
                    <a:bodyPr/>
                    <a:lstStyle/>
                    <a:p>
                      <a:pPr algn="ctr" fontAlgn="base">
                        <a:lnSpc>
                          <a:spcPts val="2175"/>
                        </a:lnSpc>
                      </a:pPr>
                      <a:r>
                        <a:rPr lang="es-CO" sz="1800" b="0" i="0" noProof="0">
                          <a:solidFill>
                            <a:srgbClr val="000000"/>
                          </a:solidFill>
                          <a:effectLst/>
                          <a:latin typeface="Abadi"/>
                        </a:rPr>
                        <a:t>3</a:t>
                      </a:r>
                      <a:endParaRPr lang="es-CO" b="0" i="0" noProof="0">
                        <a:solidFill>
                          <a:srgbClr val="000000"/>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E4F7E8"/>
                    </a:solidFill>
                  </a:tcPr>
                </a:tc>
                <a:tc>
                  <a:txBody>
                    <a:bodyPr/>
                    <a:lstStyle/>
                    <a:p>
                      <a:pPr algn="l" fontAlgn="base">
                        <a:lnSpc>
                          <a:spcPts val="2175"/>
                        </a:lnSpc>
                      </a:pPr>
                      <a:r>
                        <a:rPr lang="es-CO" sz="1800" b="1" i="0" noProof="0">
                          <a:solidFill>
                            <a:srgbClr val="000000"/>
                          </a:solidFill>
                          <a:effectLst/>
                          <a:latin typeface="Abadi"/>
                        </a:rPr>
                        <a:t>LIC. HENRY YOHAN CUELLAR</a:t>
                      </a:r>
                      <a:endParaRPr lang="es-CO" b="1" i="0" noProof="0">
                        <a:solidFill>
                          <a:srgbClr val="000000"/>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E4F7E8"/>
                    </a:solidFill>
                  </a:tcPr>
                </a:tc>
                <a:tc>
                  <a:txBody>
                    <a:bodyPr/>
                    <a:lstStyle/>
                    <a:p>
                      <a:pPr algn="l" fontAlgn="base">
                        <a:lnSpc>
                          <a:spcPts val="2175"/>
                        </a:lnSpc>
                      </a:pPr>
                      <a:r>
                        <a:rPr lang="es-CO" sz="1800" b="0" i="0" u="none" strike="noStrike" noProof="0">
                          <a:solidFill>
                            <a:srgbClr val="000000"/>
                          </a:solidFill>
                          <a:effectLst/>
                          <a:latin typeface="Abadi"/>
                        </a:rPr>
                        <a:t>Docentes</a:t>
                      </a:r>
                      <a:endParaRPr lang="es-CO" b="0" i="0" noProof="0">
                        <a:solidFill>
                          <a:srgbClr val="000000"/>
                        </a:solidFill>
                        <a:effectLst/>
                        <a:latin typeface="Segoe UI" panose="020B0502040204020203" pitchFamily="34" charset="0"/>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E4F7E8"/>
                    </a:solidFill>
                  </a:tcPr>
                </a:tc>
                <a:extLst>
                  <a:ext uri="{0D108BD9-81ED-4DB2-BD59-A6C34878D82A}">
                    <a16:rowId xmlns:a16="http://schemas.microsoft.com/office/drawing/2014/main" val="1591722324"/>
                  </a:ext>
                </a:extLst>
              </a:tr>
              <a:tr h="361950">
                <a:tc>
                  <a:txBody>
                    <a:bodyPr/>
                    <a:lstStyle/>
                    <a:p>
                      <a:pPr algn="ctr" fontAlgn="base">
                        <a:lnSpc>
                          <a:spcPts val="2175"/>
                        </a:lnSpc>
                      </a:pPr>
                      <a:r>
                        <a:rPr lang="es-CO" sz="1800" b="0" i="0" noProof="0">
                          <a:solidFill>
                            <a:srgbClr val="000000"/>
                          </a:solidFill>
                          <a:effectLst/>
                          <a:latin typeface="Abadi"/>
                        </a:rPr>
                        <a:t>4</a:t>
                      </a:r>
                      <a:endParaRPr lang="es-CO" b="0" i="0" noProof="0">
                        <a:solidFill>
                          <a:srgbClr val="000000"/>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70876D"/>
                    </a:solidFill>
                  </a:tcPr>
                </a:tc>
                <a:tc>
                  <a:txBody>
                    <a:bodyPr/>
                    <a:lstStyle/>
                    <a:p>
                      <a:pPr algn="l" fontAlgn="base">
                        <a:lnSpc>
                          <a:spcPts val="2175"/>
                        </a:lnSpc>
                      </a:pPr>
                      <a:r>
                        <a:rPr lang="es-CO" sz="1800" b="1" i="0" noProof="0">
                          <a:solidFill>
                            <a:srgbClr val="000000"/>
                          </a:solidFill>
                          <a:effectLst/>
                          <a:latin typeface="Abadi"/>
                        </a:rPr>
                        <a:t>LIC. LUIS MIGUEL SARRIA C.</a:t>
                      </a: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70876D"/>
                    </a:solidFill>
                  </a:tcPr>
                </a:tc>
                <a:tc>
                  <a:txBody>
                    <a:bodyPr/>
                    <a:lstStyle/>
                    <a:p>
                      <a:pPr algn="l" fontAlgn="base">
                        <a:lnSpc>
                          <a:spcPts val="2175"/>
                        </a:lnSpc>
                      </a:pPr>
                      <a:r>
                        <a:rPr lang="es-CO" sz="1800" b="0" i="0" u="none" strike="noStrike" noProof="0">
                          <a:solidFill>
                            <a:srgbClr val="000000"/>
                          </a:solidFill>
                          <a:effectLst/>
                          <a:latin typeface="Abadi"/>
                        </a:rPr>
                        <a:t>Docentes</a:t>
                      </a:r>
                      <a:endParaRPr lang="es-CO" b="0" i="0" noProof="0">
                        <a:solidFill>
                          <a:srgbClr val="000000"/>
                        </a:solidFill>
                        <a:effectLst/>
                        <a:latin typeface="Segoe UI" panose="020B0502040204020203" pitchFamily="34" charset="0"/>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70876D"/>
                    </a:solidFill>
                  </a:tcPr>
                </a:tc>
                <a:extLst>
                  <a:ext uri="{0D108BD9-81ED-4DB2-BD59-A6C34878D82A}">
                    <a16:rowId xmlns:a16="http://schemas.microsoft.com/office/drawing/2014/main" val="1033683716"/>
                  </a:ext>
                </a:extLst>
              </a:tr>
              <a:tr h="361950">
                <a:tc>
                  <a:txBody>
                    <a:bodyPr/>
                    <a:lstStyle/>
                    <a:p>
                      <a:pPr algn="ctr" fontAlgn="base">
                        <a:lnSpc>
                          <a:spcPts val="2175"/>
                        </a:lnSpc>
                      </a:pPr>
                      <a:r>
                        <a:rPr lang="es-CO" sz="1800" b="0" i="0" noProof="0">
                          <a:solidFill>
                            <a:srgbClr val="000000"/>
                          </a:solidFill>
                          <a:effectLst/>
                          <a:latin typeface="Abadi"/>
                        </a:rPr>
                        <a:t>5</a:t>
                      </a:r>
                      <a:endParaRPr lang="es-CO" b="0" i="0" noProof="0">
                        <a:solidFill>
                          <a:srgbClr val="000000"/>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E4F7E8"/>
                    </a:solidFill>
                  </a:tcPr>
                </a:tc>
                <a:tc>
                  <a:txBody>
                    <a:bodyPr/>
                    <a:lstStyle/>
                    <a:p>
                      <a:pPr algn="l" fontAlgn="base">
                        <a:lnSpc>
                          <a:spcPts val="2175"/>
                        </a:lnSpc>
                      </a:pPr>
                      <a:r>
                        <a:rPr lang="es-CO" sz="1800" b="1" i="0" noProof="0">
                          <a:solidFill>
                            <a:srgbClr val="000000"/>
                          </a:solidFill>
                          <a:effectLst/>
                          <a:latin typeface="Abadi"/>
                        </a:rPr>
                        <a:t>SHARITH SOFIA CARDOZO M.</a:t>
                      </a: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E4F7E8"/>
                    </a:solidFill>
                  </a:tcPr>
                </a:tc>
                <a:tc>
                  <a:txBody>
                    <a:bodyPr/>
                    <a:lstStyle/>
                    <a:p>
                      <a:pPr algn="l" fontAlgn="base">
                        <a:lnSpc>
                          <a:spcPts val="2175"/>
                        </a:lnSpc>
                      </a:pPr>
                      <a:r>
                        <a:rPr lang="es-CO" sz="1800" b="0" i="0" noProof="0">
                          <a:solidFill>
                            <a:srgbClr val="000000"/>
                          </a:solidFill>
                          <a:effectLst/>
                          <a:latin typeface="Abadi"/>
                        </a:rPr>
                        <a:t>Estudiantes</a:t>
                      </a:r>
                      <a:endParaRPr lang="es-CO" b="0" i="0" noProof="0">
                        <a:solidFill>
                          <a:srgbClr val="000000"/>
                        </a:solidFill>
                        <a:effectLst/>
                        <a:latin typeface="Segoe UI" panose="020B0502040204020203" pitchFamily="34" charset="0"/>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E4F7E8"/>
                    </a:solidFill>
                  </a:tcPr>
                </a:tc>
                <a:extLst>
                  <a:ext uri="{0D108BD9-81ED-4DB2-BD59-A6C34878D82A}">
                    <a16:rowId xmlns:a16="http://schemas.microsoft.com/office/drawing/2014/main" val="425015714"/>
                  </a:ext>
                </a:extLst>
              </a:tr>
              <a:tr h="361950">
                <a:tc>
                  <a:txBody>
                    <a:bodyPr/>
                    <a:lstStyle/>
                    <a:p>
                      <a:pPr algn="ctr" fontAlgn="base">
                        <a:lnSpc>
                          <a:spcPts val="2175"/>
                        </a:lnSpc>
                      </a:pPr>
                      <a:r>
                        <a:rPr lang="es-CO" sz="1800" b="0" i="0" noProof="0">
                          <a:solidFill>
                            <a:srgbClr val="000000"/>
                          </a:solidFill>
                          <a:effectLst/>
                          <a:latin typeface="Abadi"/>
                        </a:rPr>
                        <a:t>6</a:t>
                      </a:r>
                      <a:endParaRPr lang="es-CO" b="0" i="0" noProof="0">
                        <a:solidFill>
                          <a:srgbClr val="000000"/>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70876D"/>
                    </a:solidFill>
                  </a:tcPr>
                </a:tc>
                <a:tc>
                  <a:txBody>
                    <a:bodyPr/>
                    <a:lstStyle/>
                    <a:p>
                      <a:pPr algn="l" fontAlgn="base">
                        <a:lnSpc>
                          <a:spcPts val="2175"/>
                        </a:lnSpc>
                      </a:pPr>
                      <a:r>
                        <a:rPr lang="es-CO" sz="1800" b="1" i="0" noProof="0">
                          <a:solidFill>
                            <a:srgbClr val="000000"/>
                          </a:solidFill>
                          <a:effectLst/>
                          <a:latin typeface="Abadi"/>
                        </a:rPr>
                        <a:t>MICHEL DANIELA VARGAS R.</a:t>
                      </a: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70876D"/>
                    </a:solidFill>
                  </a:tcPr>
                </a:tc>
                <a:tc>
                  <a:txBody>
                    <a:bodyPr/>
                    <a:lstStyle/>
                    <a:p>
                      <a:pPr algn="l" fontAlgn="base">
                        <a:lnSpc>
                          <a:spcPts val="2175"/>
                        </a:lnSpc>
                      </a:pPr>
                      <a:r>
                        <a:rPr lang="es-CO" sz="1800" b="0" i="0" noProof="0">
                          <a:solidFill>
                            <a:srgbClr val="000000"/>
                          </a:solidFill>
                          <a:effectLst/>
                          <a:latin typeface="Abadi"/>
                        </a:rPr>
                        <a:t>Exalumnos</a:t>
                      </a:r>
                      <a:endParaRPr lang="es-CO" b="0" i="0" noProof="0">
                        <a:solidFill>
                          <a:srgbClr val="000000"/>
                        </a:solidFill>
                        <a:effectLst/>
                        <a:latin typeface="Segoe UI" panose="020B0502040204020203" pitchFamily="34" charset="0"/>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70876D"/>
                    </a:solidFill>
                  </a:tcPr>
                </a:tc>
                <a:extLst>
                  <a:ext uri="{0D108BD9-81ED-4DB2-BD59-A6C34878D82A}">
                    <a16:rowId xmlns:a16="http://schemas.microsoft.com/office/drawing/2014/main" val="496115652"/>
                  </a:ext>
                </a:extLst>
              </a:tr>
              <a:tr h="361950">
                <a:tc>
                  <a:txBody>
                    <a:bodyPr/>
                    <a:lstStyle/>
                    <a:p>
                      <a:pPr algn="ctr" fontAlgn="base">
                        <a:lnSpc>
                          <a:spcPts val="2175"/>
                        </a:lnSpc>
                      </a:pPr>
                      <a:r>
                        <a:rPr lang="es-CO" sz="1800" b="0" i="0" noProof="0">
                          <a:solidFill>
                            <a:srgbClr val="000000"/>
                          </a:solidFill>
                          <a:effectLst/>
                          <a:latin typeface="Abadi"/>
                        </a:rPr>
                        <a:t>7</a:t>
                      </a:r>
                      <a:endParaRPr lang="es-CO" b="0" i="0" noProof="0">
                        <a:solidFill>
                          <a:srgbClr val="000000"/>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E4F7E8"/>
                    </a:solidFill>
                  </a:tcPr>
                </a:tc>
                <a:tc>
                  <a:txBody>
                    <a:bodyPr/>
                    <a:lstStyle/>
                    <a:p>
                      <a:pPr algn="l" fontAlgn="base">
                        <a:lnSpc>
                          <a:spcPts val="2175"/>
                        </a:lnSpc>
                      </a:pPr>
                      <a:r>
                        <a:rPr lang="es-CO" sz="1800" b="1" i="0" noProof="0">
                          <a:solidFill>
                            <a:srgbClr val="000000"/>
                          </a:solidFill>
                          <a:effectLst/>
                          <a:latin typeface="Abadi"/>
                        </a:rPr>
                        <a:t>DR.PEDRO JAVIER CARDENAS </a:t>
                      </a: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E4F7E8"/>
                    </a:solidFill>
                  </a:tcPr>
                </a:tc>
                <a:tc>
                  <a:txBody>
                    <a:bodyPr/>
                    <a:lstStyle/>
                    <a:p>
                      <a:pPr algn="l" fontAlgn="base">
                        <a:lnSpc>
                          <a:spcPts val="2175"/>
                        </a:lnSpc>
                      </a:pPr>
                      <a:r>
                        <a:rPr lang="es-CO" sz="1800" b="0" i="0" noProof="0">
                          <a:solidFill>
                            <a:srgbClr val="000000"/>
                          </a:solidFill>
                          <a:effectLst/>
                          <a:latin typeface="Abadi"/>
                        </a:rPr>
                        <a:t>Sector Productivo</a:t>
                      </a:r>
                      <a:endParaRPr lang="es-CO" b="0" i="0" noProof="0">
                        <a:solidFill>
                          <a:srgbClr val="000000"/>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E4F7E8"/>
                    </a:solidFill>
                  </a:tcPr>
                </a:tc>
                <a:extLst>
                  <a:ext uri="{0D108BD9-81ED-4DB2-BD59-A6C34878D82A}">
                    <a16:rowId xmlns:a16="http://schemas.microsoft.com/office/drawing/2014/main" val="209301276"/>
                  </a:ext>
                </a:extLst>
              </a:tr>
              <a:tr h="361950">
                <a:tc>
                  <a:txBody>
                    <a:bodyPr/>
                    <a:lstStyle/>
                    <a:p>
                      <a:pPr algn="ctr" fontAlgn="base">
                        <a:lnSpc>
                          <a:spcPts val="2175"/>
                        </a:lnSpc>
                      </a:pPr>
                      <a:r>
                        <a:rPr lang="es-CO" sz="1800" b="0" i="0" noProof="0">
                          <a:solidFill>
                            <a:srgbClr val="000000"/>
                          </a:solidFill>
                          <a:effectLst/>
                          <a:latin typeface="Abadi"/>
                        </a:rPr>
                        <a:t>8</a:t>
                      </a:r>
                      <a:endParaRPr lang="es-CO" b="0" i="0" noProof="0">
                        <a:solidFill>
                          <a:srgbClr val="000000"/>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70876D"/>
                    </a:solidFill>
                  </a:tcPr>
                </a:tc>
                <a:tc>
                  <a:txBody>
                    <a:bodyPr/>
                    <a:lstStyle/>
                    <a:p>
                      <a:pPr algn="l" fontAlgn="base">
                        <a:lnSpc>
                          <a:spcPts val="2175"/>
                        </a:lnSpc>
                      </a:pPr>
                      <a:r>
                        <a:rPr lang="es-CO" sz="1800" b="1" i="0" noProof="0">
                          <a:solidFill>
                            <a:srgbClr val="000000"/>
                          </a:solidFill>
                          <a:effectLst/>
                          <a:latin typeface="Abadi"/>
                        </a:rPr>
                        <a:t>ANGELA MARCELA CHACON</a:t>
                      </a: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70876D"/>
                    </a:solidFill>
                  </a:tcPr>
                </a:tc>
                <a:tc>
                  <a:txBody>
                    <a:bodyPr/>
                    <a:lstStyle/>
                    <a:p>
                      <a:pPr algn="l" fontAlgn="base">
                        <a:lnSpc>
                          <a:spcPts val="2175"/>
                        </a:lnSpc>
                      </a:pPr>
                      <a:r>
                        <a:rPr lang="es-CO" sz="1800" b="0" i="0" noProof="0">
                          <a:solidFill>
                            <a:srgbClr val="000000"/>
                          </a:solidFill>
                          <a:effectLst/>
                          <a:latin typeface="Abadi"/>
                        </a:rPr>
                        <a:t>Padres de Familia</a:t>
                      </a:r>
                      <a:endParaRPr lang="es-CO" b="0" i="0" noProof="0">
                        <a:solidFill>
                          <a:srgbClr val="000000"/>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70876D"/>
                    </a:solidFill>
                  </a:tcPr>
                </a:tc>
                <a:extLst>
                  <a:ext uri="{0D108BD9-81ED-4DB2-BD59-A6C34878D82A}">
                    <a16:rowId xmlns:a16="http://schemas.microsoft.com/office/drawing/2014/main" val="1082582431"/>
                  </a:ext>
                </a:extLst>
              </a:tr>
              <a:tr h="361950">
                <a:tc>
                  <a:txBody>
                    <a:bodyPr/>
                    <a:lstStyle/>
                    <a:p>
                      <a:pPr algn="ctr" fontAlgn="base">
                        <a:lnSpc>
                          <a:spcPts val="2175"/>
                        </a:lnSpc>
                      </a:pPr>
                      <a:r>
                        <a:rPr lang="es-CO" sz="1800" b="0" i="0" noProof="0">
                          <a:solidFill>
                            <a:srgbClr val="000000"/>
                          </a:solidFill>
                          <a:effectLst/>
                          <a:latin typeface="Abadi"/>
                        </a:rPr>
                        <a:t>9</a:t>
                      </a:r>
                      <a:endParaRPr lang="es-CO" b="0" i="0" noProof="0">
                        <a:solidFill>
                          <a:srgbClr val="000000"/>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E4F7E8"/>
                    </a:solidFill>
                  </a:tcPr>
                </a:tc>
                <a:tc>
                  <a:txBody>
                    <a:bodyPr/>
                    <a:lstStyle/>
                    <a:p>
                      <a:pPr algn="l" fontAlgn="base">
                        <a:lnSpc>
                          <a:spcPts val="2175"/>
                        </a:lnSpc>
                      </a:pPr>
                      <a:r>
                        <a:rPr lang="es-CO" sz="1800" b="1" i="0" noProof="0">
                          <a:solidFill>
                            <a:srgbClr val="000000"/>
                          </a:solidFill>
                          <a:effectLst/>
                          <a:latin typeface="Abadi"/>
                        </a:rPr>
                        <a:t>LINA YULIET MORALES </a:t>
                      </a: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E4F7E8"/>
                    </a:solidFill>
                  </a:tcPr>
                </a:tc>
                <a:tc>
                  <a:txBody>
                    <a:bodyPr/>
                    <a:lstStyle/>
                    <a:p>
                      <a:pPr algn="l" fontAlgn="base">
                        <a:lnSpc>
                          <a:spcPts val="2175"/>
                        </a:lnSpc>
                      </a:pPr>
                      <a:r>
                        <a:rPr lang="es-CO" sz="1800" b="0" i="0" noProof="0">
                          <a:solidFill>
                            <a:srgbClr val="000000"/>
                          </a:solidFill>
                          <a:effectLst/>
                          <a:latin typeface="Abadi"/>
                        </a:rPr>
                        <a:t>Padres de Familia</a:t>
                      </a:r>
                      <a:endParaRPr lang="es-CO" b="0" i="0" noProof="0">
                        <a:solidFill>
                          <a:srgbClr val="000000"/>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E4F7E8"/>
                    </a:solidFill>
                  </a:tcPr>
                </a:tc>
                <a:extLst>
                  <a:ext uri="{0D108BD9-81ED-4DB2-BD59-A6C34878D82A}">
                    <a16:rowId xmlns:a16="http://schemas.microsoft.com/office/drawing/2014/main" val="1164314586"/>
                  </a:ext>
                </a:extLst>
              </a:tr>
              <a:tr h="361950">
                <a:tc>
                  <a:txBody>
                    <a:bodyPr/>
                    <a:lstStyle/>
                    <a:p>
                      <a:pPr algn="ctr" fontAlgn="base">
                        <a:lnSpc>
                          <a:spcPts val="2175"/>
                        </a:lnSpc>
                      </a:pPr>
                      <a:r>
                        <a:rPr lang="es-CO" sz="1800" b="0" i="0" noProof="0">
                          <a:solidFill>
                            <a:srgbClr val="000000"/>
                          </a:solidFill>
                          <a:effectLst/>
                          <a:latin typeface="Abadi"/>
                        </a:rPr>
                        <a:t>10</a:t>
                      </a:r>
                      <a:endParaRPr lang="es-CO" b="0" i="0" noProof="0">
                        <a:solidFill>
                          <a:srgbClr val="000000"/>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70876D"/>
                    </a:solidFill>
                  </a:tcPr>
                </a:tc>
                <a:tc>
                  <a:txBody>
                    <a:bodyPr/>
                    <a:lstStyle/>
                    <a:p>
                      <a:pPr algn="l" fontAlgn="base">
                        <a:lnSpc>
                          <a:spcPts val="2175"/>
                        </a:lnSpc>
                      </a:pPr>
                      <a:r>
                        <a:rPr lang="es-CO" sz="1800" b="1" i="0" noProof="0">
                          <a:solidFill>
                            <a:srgbClr val="000000"/>
                          </a:solidFill>
                          <a:effectLst/>
                          <a:latin typeface="Abadi"/>
                        </a:rPr>
                        <a:t>UBALDO CHACÓN GARCÍA</a:t>
                      </a:r>
                      <a:endParaRPr lang="es-CO" b="1" i="0" noProof="0">
                        <a:solidFill>
                          <a:srgbClr val="000000"/>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70876D"/>
                    </a:solidFill>
                  </a:tcPr>
                </a:tc>
                <a:tc>
                  <a:txBody>
                    <a:bodyPr/>
                    <a:lstStyle/>
                    <a:p>
                      <a:pPr algn="l" fontAlgn="base">
                        <a:lnSpc>
                          <a:spcPts val="2175"/>
                        </a:lnSpc>
                      </a:pPr>
                      <a:r>
                        <a:rPr lang="es-CO" sz="1800" b="0" i="0" noProof="0">
                          <a:solidFill>
                            <a:srgbClr val="000000"/>
                          </a:solidFill>
                          <a:effectLst/>
                          <a:latin typeface="Abadi"/>
                        </a:rPr>
                        <a:t>Padres de Familia</a:t>
                      </a:r>
                      <a:endParaRPr lang="es-CO" b="0" i="0" noProof="0">
                        <a:solidFill>
                          <a:srgbClr val="000000"/>
                        </a:solidFill>
                        <a:effectLst/>
                        <a:latin typeface="Abadi"/>
                      </a:endParaRPr>
                    </a:p>
                  </a:txBody>
                  <a:tcPr anchor="ctr">
                    <a:lnL w="11430" cap="flat" cmpd="sng" algn="ctr">
                      <a:solidFill>
                        <a:srgbClr val="FFFFFF"/>
                      </a:solidFill>
                      <a:prstDash val="solid"/>
                      <a:round/>
                      <a:headEnd type="none" w="med" len="med"/>
                      <a:tailEnd type="none" w="med" len="med"/>
                    </a:lnL>
                    <a:lnR w="11430" cap="flat" cmpd="sng" algn="ctr">
                      <a:solidFill>
                        <a:srgbClr val="FFFFFF"/>
                      </a:solidFill>
                      <a:prstDash val="solid"/>
                      <a:round/>
                      <a:headEnd type="none" w="med" len="med"/>
                      <a:tailEnd type="none" w="med" len="med"/>
                    </a:lnR>
                    <a:lnT w="11430" cap="flat" cmpd="sng" algn="ctr">
                      <a:solidFill>
                        <a:srgbClr val="FFFFFF"/>
                      </a:solidFill>
                      <a:prstDash val="solid"/>
                      <a:round/>
                      <a:headEnd type="none" w="med" len="med"/>
                      <a:tailEnd type="none" w="med" len="med"/>
                    </a:lnT>
                    <a:lnB w="11430" cap="flat" cmpd="sng" algn="ctr">
                      <a:solidFill>
                        <a:srgbClr val="FFFFFF"/>
                      </a:solidFill>
                      <a:prstDash val="solid"/>
                      <a:round/>
                      <a:headEnd type="none" w="med" len="med"/>
                      <a:tailEnd type="none" w="med" len="med"/>
                    </a:lnB>
                    <a:solidFill>
                      <a:srgbClr val="70876D"/>
                    </a:solidFill>
                  </a:tcPr>
                </a:tc>
                <a:extLst>
                  <a:ext uri="{0D108BD9-81ED-4DB2-BD59-A6C34878D82A}">
                    <a16:rowId xmlns:a16="http://schemas.microsoft.com/office/drawing/2014/main" val="987587926"/>
                  </a:ext>
                </a:extLst>
              </a:tr>
            </a:tbl>
          </a:graphicData>
        </a:graphic>
      </p:graphicFrame>
      <p:sp>
        <p:nvSpPr>
          <p:cNvPr id="9" name="CuadroTexto 8">
            <a:extLst>
              <a:ext uri="{FF2B5EF4-FFF2-40B4-BE49-F238E27FC236}">
                <a16:creationId xmlns:a16="http://schemas.microsoft.com/office/drawing/2014/main" id="{0751F6D9-440A-0CA7-69E9-2DB78F729E1D}"/>
              </a:ext>
            </a:extLst>
          </p:cNvPr>
          <p:cNvSpPr txBox="1"/>
          <p:nvPr/>
        </p:nvSpPr>
        <p:spPr>
          <a:xfrm>
            <a:off x="1861866" y="984789"/>
            <a:ext cx="995879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O" b="1" noProof="0">
                <a:ea typeface="+mn-lt"/>
                <a:cs typeface="+mn-lt"/>
              </a:rPr>
              <a:t>El gobierno escolar es el componente de participación de la comunidad educativa, desde allí se presentan y consideran las diferentes propuestas estratégicas que permiten el buen funcionamiento institucional, involucrando la planeación, organización, ejecución y seguimiento al funcionamiento de las diferentes estrategias para la implementación del PEI. Así como la: adopción y verificación del manual de convivencia y la organización institucional. Para el año </a:t>
            </a:r>
            <a:r>
              <a:rPr lang="es-CO" b="1">
                <a:ea typeface="+mn-lt"/>
                <a:cs typeface="+mn-lt"/>
              </a:rPr>
              <a:t>2025</a:t>
            </a:r>
            <a:r>
              <a:rPr lang="es-CO" b="1" noProof="0">
                <a:ea typeface="+mn-lt"/>
                <a:cs typeface="+mn-lt"/>
              </a:rPr>
              <a:t> estuvo constituido así:</a:t>
            </a:r>
            <a:endParaRPr lang="es-CO" noProof="0"/>
          </a:p>
        </p:txBody>
      </p:sp>
      <p:sp>
        <p:nvSpPr>
          <p:cNvPr id="3" name="CuadroTexto 2">
            <a:extLst>
              <a:ext uri="{FF2B5EF4-FFF2-40B4-BE49-F238E27FC236}">
                <a16:creationId xmlns:a16="http://schemas.microsoft.com/office/drawing/2014/main" id="{3ACDBAC3-FEEA-A762-712D-99A0810B27EF}"/>
              </a:ext>
            </a:extLst>
          </p:cNvPr>
          <p:cNvSpPr txBox="1"/>
          <p:nvPr/>
        </p:nvSpPr>
        <p:spPr>
          <a:xfrm>
            <a:off x="606001" y="2492606"/>
            <a:ext cx="4151257" cy="765274"/>
          </a:xfrm>
          <a:prstGeom prst="flowChartPunchedTape">
            <a:avLst/>
          </a:prstGeom>
          <a:solidFill>
            <a:srgbClr val="32964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1" noProof="0">
                <a:solidFill>
                  <a:schemeClr val="bg1"/>
                </a:solidFill>
                <a:latin typeface="Comic Sans MS"/>
                <a:ea typeface="微软雅黑"/>
                <a:cs typeface="Posterama"/>
              </a:rPr>
              <a:t>CONSEJO</a:t>
            </a:r>
            <a:r>
              <a:rPr lang="es-CO" sz="2400" b="1" noProof="0">
                <a:solidFill>
                  <a:srgbClr val="344F33"/>
                </a:solidFill>
                <a:latin typeface="Comic Sans MS"/>
                <a:ea typeface="微软雅黑"/>
                <a:cs typeface="Posterama"/>
              </a:rPr>
              <a:t> </a:t>
            </a:r>
            <a:r>
              <a:rPr lang="es-CO" sz="2400" b="1" noProof="0">
                <a:solidFill>
                  <a:schemeClr val="bg1"/>
                </a:solidFill>
                <a:latin typeface="Comic Sans MS"/>
                <a:ea typeface="微软雅黑"/>
                <a:cs typeface="Posterama"/>
              </a:rPr>
              <a:t>DIRECTIVO</a:t>
            </a:r>
            <a:endParaRPr lang="es-CO" sz="2400" b="1" noProof="0">
              <a:solidFill>
                <a:schemeClr val="bg1"/>
              </a:solidFill>
              <a:latin typeface="Comic Sans MS"/>
              <a:ea typeface="微软雅黑"/>
              <a:cs typeface="Posterama" panose="020B0504020200020000" pitchFamily="34" charset="0"/>
            </a:endParaRPr>
          </a:p>
        </p:txBody>
      </p:sp>
      <p:sp>
        <p:nvSpPr>
          <p:cNvPr id="5" name="CuadroTexto 4">
            <a:extLst>
              <a:ext uri="{FF2B5EF4-FFF2-40B4-BE49-F238E27FC236}">
                <a16:creationId xmlns:a16="http://schemas.microsoft.com/office/drawing/2014/main" id="{B1CFC187-5EAB-3A51-C98C-A17A8FA98E09}"/>
              </a:ext>
            </a:extLst>
          </p:cNvPr>
          <p:cNvSpPr txBox="1"/>
          <p:nvPr/>
        </p:nvSpPr>
        <p:spPr>
          <a:xfrm>
            <a:off x="196601" y="3267325"/>
            <a:ext cx="5400805" cy="36471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100" b="1" noProof="0">
                <a:solidFill>
                  <a:srgbClr val="000000"/>
                </a:solidFill>
                <a:latin typeface="Abadi"/>
                <a:ea typeface="微软雅黑"/>
                <a:cs typeface="Posterama"/>
              </a:rPr>
              <a:t>El</a:t>
            </a:r>
            <a:r>
              <a:rPr lang="es-CO" sz="2100" b="1" noProof="0">
                <a:solidFill>
                  <a:srgbClr val="000000"/>
                </a:solidFill>
                <a:ea typeface="+mn-lt"/>
                <a:cs typeface="+mn-lt"/>
              </a:rPr>
              <a:t> consejo directivo como instancia directiva participativa, de orientación académica y administrativa que representa a la comunidad educativa, se constituyó entre los meses de febrero y marzo del año </a:t>
            </a:r>
            <a:r>
              <a:rPr lang="es-CO" sz="2100" b="1">
                <a:solidFill>
                  <a:srgbClr val="000000"/>
                </a:solidFill>
                <a:ea typeface="+mn-lt"/>
                <a:cs typeface="+mn-lt"/>
              </a:rPr>
              <a:t>2025</a:t>
            </a:r>
            <a:r>
              <a:rPr lang="es-CO" sz="2100" b="1" noProof="0">
                <a:solidFill>
                  <a:srgbClr val="000000"/>
                </a:solidFill>
                <a:ea typeface="+mn-lt"/>
                <a:cs typeface="+mn-lt"/>
              </a:rPr>
              <a:t> a través de las elecciones de sus representantes desde cada uno de los estamentos que lo conforman como consta en las actas correspondientes y radicadas en rectoría, quedando integrado de la siguiente manera:</a:t>
            </a:r>
            <a:endParaRPr lang="es-CO" noProof="0">
              <a:solidFill>
                <a:prstClr val="white"/>
              </a:solidFill>
              <a:latin typeface="Posterama" panose="020B0504020200020000" pitchFamily="34" charset="0"/>
              <a:ea typeface="微软雅黑"/>
              <a:cs typeface="Posterama" panose="020B0504020200020000" pitchFamily="34" charset="0"/>
            </a:endParaRPr>
          </a:p>
        </p:txBody>
      </p:sp>
      <p:pic>
        <p:nvPicPr>
          <p:cNvPr id="10" name="Imagen 9">
            <a:extLst>
              <a:ext uri="{FF2B5EF4-FFF2-40B4-BE49-F238E27FC236}">
                <a16:creationId xmlns:a16="http://schemas.microsoft.com/office/drawing/2014/main" id="{6F868166-7499-1DF0-3DC0-093680D9739E}"/>
              </a:ext>
            </a:extLst>
          </p:cNvPr>
          <p:cNvPicPr>
            <a:picLocks noChangeAspect="1"/>
          </p:cNvPicPr>
          <p:nvPr/>
        </p:nvPicPr>
        <p:blipFill>
          <a:blip r:embed="rId4"/>
          <a:srcRect l="5646" t="-4804" r="870" b="-4726"/>
          <a:stretch/>
        </p:blipFill>
        <p:spPr>
          <a:xfrm>
            <a:off x="307473" y="1016406"/>
            <a:ext cx="1542988" cy="1442436"/>
          </a:xfrm>
          <a:prstGeom prst="rect">
            <a:avLst/>
          </a:prstGeom>
        </p:spPr>
      </p:pic>
    </p:spTree>
    <p:extLst>
      <p:ext uri="{BB962C8B-B14F-4D97-AF65-F5344CB8AC3E}">
        <p14:creationId xmlns:p14="http://schemas.microsoft.com/office/powerpoint/2010/main" val="1262532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147D9-B624-ED51-B5E3-B4B51CBA1C46}"/>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09A65DF5-5604-B955-0AE2-E3989D374B61}"/>
              </a:ext>
            </a:extLst>
          </p:cNvPr>
          <p:cNvSpPr>
            <a:spLocks noGrp="1"/>
          </p:cNvSpPr>
          <p:nvPr>
            <p:ph type="body" sz="quarter" idx="28"/>
          </p:nvPr>
        </p:nvSpPr>
        <p:spPr>
          <a:xfrm>
            <a:off x="666696" y="2397567"/>
            <a:ext cx="11093753" cy="5052420"/>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4B9FA9E7-C700-D420-ACA6-0ADD0FA070BF}"/>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D5FB915F-FCE5-FF4E-AAE3-1D97B45FCB41}"/>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42</a:t>
            </a:fld>
            <a:endParaRPr lang="es-CO" noProof="0"/>
          </a:p>
        </p:txBody>
      </p:sp>
      <p:pic>
        <p:nvPicPr>
          <p:cNvPr id="2" name="Imagen 1">
            <a:extLst>
              <a:ext uri="{FF2B5EF4-FFF2-40B4-BE49-F238E27FC236}">
                <a16:creationId xmlns:a16="http://schemas.microsoft.com/office/drawing/2014/main" id="{DD0C6864-3328-081E-6697-A718056EEFCB}"/>
              </a:ext>
            </a:extLst>
          </p:cNvPr>
          <p:cNvPicPr>
            <a:picLocks noChangeAspect="1"/>
          </p:cNvPicPr>
          <p:nvPr/>
        </p:nvPicPr>
        <p:blipFill>
          <a:blip r:embed="rId3"/>
          <a:stretch>
            <a:fillRect/>
          </a:stretch>
        </p:blipFill>
        <p:spPr>
          <a:xfrm>
            <a:off x="379704" y="189804"/>
            <a:ext cx="1008020" cy="1061899"/>
          </a:xfrm>
          <a:prstGeom prst="rect">
            <a:avLst/>
          </a:prstGeom>
          <a:ln>
            <a:solidFill>
              <a:srgbClr val="4472C4"/>
            </a:solidFill>
          </a:ln>
        </p:spPr>
      </p:pic>
      <p:sp>
        <p:nvSpPr>
          <p:cNvPr id="5" name="CuadroTexto 4">
            <a:extLst>
              <a:ext uri="{FF2B5EF4-FFF2-40B4-BE49-F238E27FC236}">
                <a16:creationId xmlns:a16="http://schemas.microsoft.com/office/drawing/2014/main" id="{BF47A840-6C55-C48E-096C-ABD135E06582}"/>
              </a:ext>
            </a:extLst>
          </p:cNvPr>
          <p:cNvSpPr txBox="1"/>
          <p:nvPr/>
        </p:nvSpPr>
        <p:spPr>
          <a:xfrm>
            <a:off x="4063262" y="1245482"/>
            <a:ext cx="7709468" cy="54295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just">
              <a:buFont typeface="Arial"/>
              <a:buChar char="•"/>
            </a:pPr>
            <a:r>
              <a:rPr lang="es-CO" sz="2500" b="1" noProof="0">
                <a:solidFill>
                  <a:srgbClr val="000000"/>
                </a:solidFill>
                <a:ea typeface="+mn-lt"/>
                <a:cs typeface="+mn-lt"/>
              </a:rPr>
              <a:t>Identificar y hacer diagnóstico de necesidades en ámbito académico, administrativo, bienestar estudiantil e infraestructura.</a:t>
            </a:r>
            <a:endParaRPr lang="es-CO" noProof="0">
              <a:solidFill>
                <a:srgbClr val="000000"/>
              </a:solidFill>
              <a:ea typeface="+mn-lt"/>
              <a:cs typeface="+mn-lt"/>
            </a:endParaRPr>
          </a:p>
          <a:p>
            <a:pPr marL="342900" indent="-342900" algn="just">
              <a:buFont typeface="Arial"/>
              <a:buChar char="•"/>
            </a:pPr>
            <a:r>
              <a:rPr lang="es-CO" sz="2500" b="1" noProof="0">
                <a:solidFill>
                  <a:srgbClr val="000000"/>
                </a:solidFill>
                <a:ea typeface="+mn-lt"/>
                <a:cs typeface="+mn-lt"/>
              </a:rPr>
              <a:t>Teniendo en cuenta el equipo de gestión, consejo académico se asignan tareas y funciones que resuelvan las inquietudes que se presenten en estos aspectos.</a:t>
            </a:r>
            <a:endParaRPr lang="es-CO" noProof="0"/>
          </a:p>
          <a:p>
            <a:pPr marL="342900" indent="-342900" algn="just">
              <a:buFont typeface="Arial"/>
              <a:buChar char="•"/>
            </a:pPr>
            <a:r>
              <a:rPr lang="es-CO" sz="2500" b="1" noProof="0">
                <a:solidFill>
                  <a:srgbClr val="000000"/>
                </a:solidFill>
                <a:ea typeface="+mn-lt"/>
                <a:cs typeface="+mn-lt"/>
              </a:rPr>
              <a:t>Referente a infraestructura: Es función del consejo directivo priorizarlas necesidades para solucionar con el recurso del COMPES.</a:t>
            </a:r>
            <a:endParaRPr lang="es-CO" noProof="0"/>
          </a:p>
          <a:p>
            <a:pPr marL="342900" indent="-342900" algn="just">
              <a:buFont typeface="Arial"/>
              <a:buChar char="•"/>
            </a:pPr>
            <a:r>
              <a:rPr lang="es-CO" sz="2500" b="1" noProof="0">
                <a:solidFill>
                  <a:srgbClr val="000000"/>
                </a:solidFill>
                <a:ea typeface="+mn-lt"/>
                <a:cs typeface="+mn-lt"/>
              </a:rPr>
              <a:t>Respecto a las demás necesidades de infraestructura como se ha hecho desde el año anterior y con el respectivo diagnostico se informa a infraestructura de SED Y REPORTES A ENTES DE CONTROL.</a:t>
            </a:r>
            <a:endParaRPr lang="es-CO" noProof="0"/>
          </a:p>
        </p:txBody>
      </p:sp>
      <p:sp>
        <p:nvSpPr>
          <p:cNvPr id="11" name="CuadroTexto 10">
            <a:extLst>
              <a:ext uri="{FF2B5EF4-FFF2-40B4-BE49-F238E27FC236}">
                <a16:creationId xmlns:a16="http://schemas.microsoft.com/office/drawing/2014/main" id="{5256DEF3-2164-AE43-800C-AECD598C9A73}"/>
              </a:ext>
            </a:extLst>
          </p:cNvPr>
          <p:cNvSpPr txBox="1"/>
          <p:nvPr/>
        </p:nvSpPr>
        <p:spPr>
          <a:xfrm>
            <a:off x="1674445" y="188871"/>
            <a:ext cx="10099429" cy="107721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indent="0" algn="ctr">
              <a:lnSpc>
                <a:spcPct val="100000"/>
              </a:lnSpc>
              <a:spcBef>
                <a:spcPts val="0"/>
              </a:spcBef>
              <a:buFontTx/>
              <a:buNone/>
            </a:pPr>
            <a:r>
              <a:rPr lang="es-CO" sz="3200" b="1" i="0" baseline="0" noProof="0">
                <a:solidFill>
                  <a:srgbClr val="329649"/>
                </a:solidFill>
                <a:latin typeface="Comic Sans MS"/>
                <a:ea typeface="Comic Sans MS"/>
                <a:cs typeface="Comic Sans MS"/>
              </a:rPr>
              <a:t>PRINCIPALES ACCIONES DESARROLLADAS POR EL CONSEJO DIRECTIVO</a:t>
            </a:r>
            <a:r>
              <a:rPr lang="es-CO" sz="3200" b="1" i="0" noProof="0">
                <a:solidFill>
                  <a:srgbClr val="329649"/>
                </a:solidFill>
                <a:latin typeface="Comic Sans MS"/>
                <a:ea typeface="Comic Sans MS"/>
                <a:cs typeface="Comic Sans MS"/>
              </a:rPr>
              <a:t>​</a:t>
            </a:r>
            <a:endParaRPr lang="es-CO" sz="1800" noProof="0">
              <a:solidFill>
                <a:srgbClr val="329649"/>
              </a:solidFill>
              <a:latin typeface="Posterama" panose="020B0504020200020000" pitchFamily="34" charset="0"/>
              <a:ea typeface="微软雅黑"/>
              <a:cs typeface="Posterama" panose="020B0504020200020000" pitchFamily="34" charset="0"/>
            </a:endParaRPr>
          </a:p>
        </p:txBody>
      </p:sp>
      <p:pic>
        <p:nvPicPr>
          <p:cNvPr id="13" name="Imagen 12" descr="consejo de administracion">
            <a:extLst>
              <a:ext uri="{FF2B5EF4-FFF2-40B4-BE49-F238E27FC236}">
                <a16:creationId xmlns:a16="http://schemas.microsoft.com/office/drawing/2014/main" id="{6F095C1C-743B-005A-CB81-78E9112F3E3E}"/>
              </a:ext>
            </a:extLst>
          </p:cNvPr>
          <p:cNvPicPr>
            <a:picLocks noChangeAspect="1"/>
          </p:cNvPicPr>
          <p:nvPr/>
        </p:nvPicPr>
        <p:blipFill>
          <a:blip r:embed="rId4"/>
          <a:stretch>
            <a:fillRect/>
          </a:stretch>
        </p:blipFill>
        <p:spPr>
          <a:xfrm>
            <a:off x="377092" y="1946520"/>
            <a:ext cx="3681049" cy="4020038"/>
          </a:xfrm>
          <a:custGeom>
            <a:avLst/>
            <a:gdLst>
              <a:gd name="connsiteX0" fmla="*/ 0 w 3681049"/>
              <a:gd name="connsiteY0" fmla="*/ 0 h 4020038"/>
              <a:gd name="connsiteX1" fmla="*/ 3681049 w 3681049"/>
              <a:gd name="connsiteY1" fmla="*/ 0 h 4020038"/>
              <a:gd name="connsiteX2" fmla="*/ 3681049 w 3681049"/>
              <a:gd name="connsiteY2" fmla="*/ 4020038 h 4020038"/>
              <a:gd name="connsiteX3" fmla="*/ 0 w 3681049"/>
              <a:gd name="connsiteY3" fmla="*/ 4020038 h 4020038"/>
              <a:gd name="connsiteX4" fmla="*/ 0 w 3681049"/>
              <a:gd name="connsiteY4" fmla="*/ 0 h 402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049" h="4020038" fill="none" extrusionOk="0">
                <a:moveTo>
                  <a:pt x="0" y="0"/>
                </a:moveTo>
                <a:cubicBezTo>
                  <a:pt x="1404261" y="-149972"/>
                  <a:pt x="2595086" y="85198"/>
                  <a:pt x="3681049" y="0"/>
                </a:cubicBezTo>
                <a:cubicBezTo>
                  <a:pt x="3850460" y="1873775"/>
                  <a:pt x="3766603" y="2522112"/>
                  <a:pt x="3681049" y="4020038"/>
                </a:cubicBezTo>
                <a:cubicBezTo>
                  <a:pt x="2253142" y="4111414"/>
                  <a:pt x="462226" y="4013981"/>
                  <a:pt x="0" y="4020038"/>
                </a:cubicBezTo>
                <a:cubicBezTo>
                  <a:pt x="-92943" y="2145327"/>
                  <a:pt x="-168235" y="1769359"/>
                  <a:pt x="0" y="0"/>
                </a:cubicBezTo>
                <a:close/>
              </a:path>
              <a:path w="3681049" h="4020038" stroke="0" extrusionOk="0">
                <a:moveTo>
                  <a:pt x="0" y="0"/>
                </a:moveTo>
                <a:cubicBezTo>
                  <a:pt x="1039694" y="-113254"/>
                  <a:pt x="3257221" y="102601"/>
                  <a:pt x="3681049" y="0"/>
                </a:cubicBezTo>
                <a:cubicBezTo>
                  <a:pt x="3628224" y="987038"/>
                  <a:pt x="3804223" y="2398201"/>
                  <a:pt x="3681049" y="4020038"/>
                </a:cubicBezTo>
                <a:cubicBezTo>
                  <a:pt x="2605573" y="4075848"/>
                  <a:pt x="894121" y="4188996"/>
                  <a:pt x="0" y="4020038"/>
                </a:cubicBezTo>
                <a:cubicBezTo>
                  <a:pt x="-144930" y="2825825"/>
                  <a:pt x="-18259" y="1611272"/>
                  <a:pt x="0" y="0"/>
                </a:cubicBezTo>
                <a:close/>
              </a:path>
            </a:pathLst>
          </a:custGeom>
          <a:ln>
            <a:solidFill>
              <a:srgbClr val="4472C4"/>
            </a:solidFill>
            <a:extLst>
              <a:ext uri="{C807C97D-BFC1-408E-A445-0C87EB9F89A2}">
                <ask:lineSketchStyleProps xmlns:ask="http://schemas.microsoft.com/office/drawing/2018/sketchyshapes" sd="3499211612">
                  <a:prstGeom prst="rect">
                    <a:avLst/>
                  </a:prstGeom>
                  <ask:type>
                    <ask:lineSketchCurved/>
                  </ask:type>
                </ask:lineSketchStyleProps>
              </a:ext>
            </a:extLst>
          </a:ln>
        </p:spPr>
      </p:pic>
    </p:spTree>
    <p:extLst>
      <p:ext uri="{BB962C8B-B14F-4D97-AF65-F5344CB8AC3E}">
        <p14:creationId xmlns:p14="http://schemas.microsoft.com/office/powerpoint/2010/main" val="3484129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8C365-72BC-8566-A23F-91C410E68CAF}"/>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4F236513-6C86-339B-2C0D-07268359D0BC}"/>
              </a:ext>
            </a:extLst>
          </p:cNvPr>
          <p:cNvSpPr>
            <a:spLocks noGrp="1"/>
          </p:cNvSpPr>
          <p:nvPr>
            <p:ph type="body" sz="quarter" idx="28"/>
          </p:nvPr>
        </p:nvSpPr>
        <p:spPr>
          <a:xfrm>
            <a:off x="666696" y="2397567"/>
            <a:ext cx="11093753" cy="5052420"/>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6BE5E15F-702A-F199-109E-E8B3B6C82E06}"/>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B6644050-CB12-F588-EDBD-55DC271DB4C4}"/>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43</a:t>
            </a:fld>
            <a:endParaRPr lang="es-CO" noProof="0"/>
          </a:p>
        </p:txBody>
      </p:sp>
      <p:pic>
        <p:nvPicPr>
          <p:cNvPr id="2" name="Imagen 1">
            <a:extLst>
              <a:ext uri="{FF2B5EF4-FFF2-40B4-BE49-F238E27FC236}">
                <a16:creationId xmlns:a16="http://schemas.microsoft.com/office/drawing/2014/main" id="{624C1B0D-9218-AE32-3BF9-3813EF143053}"/>
              </a:ext>
            </a:extLst>
          </p:cNvPr>
          <p:cNvPicPr>
            <a:picLocks noChangeAspect="1"/>
          </p:cNvPicPr>
          <p:nvPr/>
        </p:nvPicPr>
        <p:blipFill>
          <a:blip r:embed="rId3"/>
          <a:stretch>
            <a:fillRect/>
          </a:stretch>
        </p:blipFill>
        <p:spPr>
          <a:xfrm>
            <a:off x="399242" y="297266"/>
            <a:ext cx="1008020" cy="1061899"/>
          </a:xfrm>
          <a:prstGeom prst="rect">
            <a:avLst/>
          </a:prstGeom>
          <a:ln>
            <a:solidFill>
              <a:srgbClr val="4472C4"/>
            </a:solidFill>
          </a:ln>
        </p:spPr>
      </p:pic>
      <p:sp>
        <p:nvSpPr>
          <p:cNvPr id="12" name="CuadroTexto 11">
            <a:extLst>
              <a:ext uri="{FF2B5EF4-FFF2-40B4-BE49-F238E27FC236}">
                <a16:creationId xmlns:a16="http://schemas.microsoft.com/office/drawing/2014/main" id="{749AB08C-7A06-779D-AAE1-0B5AE09A4476}"/>
              </a:ext>
            </a:extLst>
          </p:cNvPr>
          <p:cNvSpPr txBox="1"/>
          <p:nvPr/>
        </p:nvSpPr>
        <p:spPr>
          <a:xfrm>
            <a:off x="666912" y="1925842"/>
            <a:ext cx="715889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O" sz="2800" b="1" noProof="0">
                <a:latin typeface="Abadi"/>
                <a:ea typeface="微软雅黑"/>
                <a:cs typeface="Posterama"/>
              </a:rPr>
              <a:t>El</a:t>
            </a:r>
            <a:r>
              <a:rPr lang="es-CO" sz="2800" b="1" noProof="0">
                <a:ea typeface="+mn-lt"/>
                <a:cs typeface="+mn-lt"/>
              </a:rPr>
              <a:t>  Consejo  Académico  como  organismo  del Gobierno  escolar  está  presidido  por el  Rector  de  la  Institución  Educativa  y  los  siguientes miembros  representantes  de  las áreas fundamentales  y de  los niveles  de  Preescolar  y Educación Primaria, además hacen  parte de  este órgano colegiado los Coordinadores de la institución Educativa y los docentes orientadores:</a:t>
            </a:r>
            <a:endParaRPr lang="es-CO" sz="2800" noProof="0"/>
          </a:p>
        </p:txBody>
      </p:sp>
      <p:pic>
        <p:nvPicPr>
          <p:cNvPr id="6" name="Imagen 5">
            <a:extLst>
              <a:ext uri="{FF2B5EF4-FFF2-40B4-BE49-F238E27FC236}">
                <a16:creationId xmlns:a16="http://schemas.microsoft.com/office/drawing/2014/main" id="{B2C7B5C6-A0E5-4AA2-E7AD-EDDCCE6C7582}"/>
              </a:ext>
            </a:extLst>
          </p:cNvPr>
          <p:cNvPicPr>
            <a:picLocks noChangeAspect="1"/>
          </p:cNvPicPr>
          <p:nvPr/>
        </p:nvPicPr>
        <p:blipFill>
          <a:blip r:embed="rId4"/>
          <a:stretch>
            <a:fillRect/>
          </a:stretch>
        </p:blipFill>
        <p:spPr>
          <a:xfrm>
            <a:off x="8274741" y="2725168"/>
            <a:ext cx="3283682" cy="2671151"/>
          </a:xfrm>
          <a:prstGeom prst="ellipse">
            <a:avLst/>
          </a:prstGeom>
          <a:ln>
            <a:noFill/>
          </a:ln>
          <a:effectLst>
            <a:softEdge rad="112500"/>
          </a:effectLst>
        </p:spPr>
      </p:pic>
      <p:sp>
        <p:nvSpPr>
          <p:cNvPr id="5" name="Diagrama de flujo: cinta perforada 4">
            <a:extLst>
              <a:ext uri="{FF2B5EF4-FFF2-40B4-BE49-F238E27FC236}">
                <a16:creationId xmlns:a16="http://schemas.microsoft.com/office/drawing/2014/main" id="{E131880D-24E2-BC91-56CA-E53C438B9B76}"/>
              </a:ext>
            </a:extLst>
          </p:cNvPr>
          <p:cNvSpPr/>
          <p:nvPr/>
        </p:nvSpPr>
        <p:spPr>
          <a:xfrm>
            <a:off x="3769360" y="111760"/>
            <a:ext cx="6014720" cy="1444752"/>
          </a:xfrm>
          <a:prstGeom prst="flowChartPunchedTape">
            <a:avLst/>
          </a:prstGeom>
          <a:solidFill>
            <a:srgbClr val="3296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3600" b="1" noProof="0">
                <a:solidFill>
                  <a:schemeClr val="bg1"/>
                </a:solidFill>
                <a:latin typeface="Comic Sans MS"/>
              </a:rPr>
              <a:t>CONSEJO</a:t>
            </a:r>
            <a:r>
              <a:rPr lang="es-CO" sz="3600" b="1" noProof="0">
                <a:solidFill>
                  <a:srgbClr val="344F33"/>
                </a:solidFill>
                <a:latin typeface="Comic Sans MS"/>
              </a:rPr>
              <a:t> </a:t>
            </a:r>
            <a:r>
              <a:rPr lang="es-CO" sz="3600" b="1" noProof="0">
                <a:solidFill>
                  <a:schemeClr val="bg1"/>
                </a:solidFill>
                <a:latin typeface="Comic Sans MS"/>
              </a:rPr>
              <a:t>ACADÉMICO</a:t>
            </a:r>
            <a:endParaRPr lang="es-CO" sz="3600" noProof="0">
              <a:solidFill>
                <a:schemeClr val="bg1"/>
              </a:solidFill>
              <a:latin typeface="Comic Sans MS"/>
            </a:endParaRPr>
          </a:p>
        </p:txBody>
      </p:sp>
    </p:spTree>
    <p:extLst>
      <p:ext uri="{BB962C8B-B14F-4D97-AF65-F5344CB8AC3E}">
        <p14:creationId xmlns:p14="http://schemas.microsoft.com/office/powerpoint/2010/main" val="4160272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E2DED-E68A-D7BE-6016-9372D23FD704}"/>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B54BACF1-A3B1-6211-CCAD-9B207E117ABC}"/>
              </a:ext>
            </a:extLst>
          </p:cNvPr>
          <p:cNvSpPr>
            <a:spLocks noGrp="1"/>
          </p:cNvSpPr>
          <p:nvPr>
            <p:ph type="body" sz="quarter" idx="28"/>
          </p:nvPr>
        </p:nvSpPr>
        <p:spPr>
          <a:xfrm>
            <a:off x="207543" y="131106"/>
            <a:ext cx="11552906" cy="6273574"/>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763919C6-CC1C-44AD-A279-A6AACBF51E0C}"/>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B99D6427-D4C8-5FF7-74B7-F51831821698}"/>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44</a:t>
            </a:fld>
            <a:endParaRPr lang="es-CO" noProof="0"/>
          </a:p>
        </p:txBody>
      </p:sp>
      <p:pic>
        <p:nvPicPr>
          <p:cNvPr id="2" name="Imagen 1">
            <a:extLst>
              <a:ext uri="{FF2B5EF4-FFF2-40B4-BE49-F238E27FC236}">
                <a16:creationId xmlns:a16="http://schemas.microsoft.com/office/drawing/2014/main" id="{C26D0DDF-210A-9BA1-CF05-53C920B3CBCE}"/>
              </a:ext>
            </a:extLst>
          </p:cNvPr>
          <p:cNvPicPr>
            <a:picLocks noChangeAspect="1"/>
          </p:cNvPicPr>
          <p:nvPr/>
        </p:nvPicPr>
        <p:blipFill>
          <a:blip r:embed="rId3"/>
          <a:stretch>
            <a:fillRect/>
          </a:stretch>
        </p:blipFill>
        <p:spPr>
          <a:xfrm>
            <a:off x="399242" y="297266"/>
            <a:ext cx="1008020" cy="1061899"/>
          </a:xfrm>
          <a:prstGeom prst="rect">
            <a:avLst/>
          </a:prstGeom>
          <a:ln>
            <a:solidFill>
              <a:srgbClr val="4472C4"/>
            </a:solidFill>
          </a:ln>
        </p:spPr>
      </p:pic>
      <p:sp>
        <p:nvSpPr>
          <p:cNvPr id="8" name="CuadroTexto 7">
            <a:extLst>
              <a:ext uri="{FF2B5EF4-FFF2-40B4-BE49-F238E27FC236}">
                <a16:creationId xmlns:a16="http://schemas.microsoft.com/office/drawing/2014/main" id="{075633D1-CAC8-BC32-E164-E362C7BCE3A2}"/>
              </a:ext>
            </a:extLst>
          </p:cNvPr>
          <p:cNvSpPr txBox="1"/>
          <p:nvPr/>
        </p:nvSpPr>
        <p:spPr>
          <a:xfrm>
            <a:off x="1664676" y="298322"/>
            <a:ext cx="10099429" cy="58477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s-CO" sz="3200" b="1" noProof="0">
                <a:solidFill>
                  <a:srgbClr val="329649"/>
                </a:solidFill>
                <a:latin typeface="Comic Sans MS"/>
                <a:ea typeface="微软雅黑"/>
                <a:cs typeface="Posterama"/>
              </a:rPr>
              <a:t>Para el año 2025 quedó conformado así:</a:t>
            </a:r>
            <a:endParaRPr lang="es-CO" sz="1800" noProof="0">
              <a:solidFill>
                <a:srgbClr val="329649"/>
              </a:solidFill>
              <a:latin typeface="Posterama" panose="020B0504020200020000" pitchFamily="34" charset="0"/>
              <a:ea typeface="微软雅黑"/>
              <a:cs typeface="Posterama" panose="020B0504020200020000" pitchFamily="34" charset="0"/>
            </a:endParaRPr>
          </a:p>
        </p:txBody>
      </p:sp>
      <p:graphicFrame>
        <p:nvGraphicFramePr>
          <p:cNvPr id="9" name="Tabla 8">
            <a:extLst>
              <a:ext uri="{FF2B5EF4-FFF2-40B4-BE49-F238E27FC236}">
                <a16:creationId xmlns:a16="http://schemas.microsoft.com/office/drawing/2014/main" id="{63C4DD11-D135-B215-3F6C-96B7F4F7605E}"/>
              </a:ext>
            </a:extLst>
          </p:cNvPr>
          <p:cNvGraphicFramePr>
            <a:graphicFrameLocks noGrp="1"/>
          </p:cNvGraphicFramePr>
          <p:nvPr>
            <p:extLst>
              <p:ext uri="{D42A27DB-BD31-4B8C-83A1-F6EECF244321}">
                <p14:modId xmlns:p14="http://schemas.microsoft.com/office/powerpoint/2010/main" val="134514685"/>
              </p:ext>
            </p:extLst>
          </p:nvPr>
        </p:nvGraphicFramePr>
        <p:xfrm>
          <a:off x="4093308" y="1064845"/>
          <a:ext cx="7669973" cy="5628636"/>
        </p:xfrm>
        <a:graphic>
          <a:graphicData uri="http://schemas.openxmlformats.org/drawingml/2006/table">
            <a:tbl>
              <a:tblPr firstRow="1" bandRow="1">
                <a:tableStyleId>{93296810-A885-4BE3-A3E7-6D5BEEA58F35}</a:tableStyleId>
              </a:tblPr>
              <a:tblGrid>
                <a:gridCol w="962722">
                  <a:extLst>
                    <a:ext uri="{9D8B030D-6E8A-4147-A177-3AD203B41FA5}">
                      <a16:colId xmlns:a16="http://schemas.microsoft.com/office/drawing/2014/main" val="2072790944"/>
                    </a:ext>
                  </a:extLst>
                </a:gridCol>
                <a:gridCol w="3676185">
                  <a:extLst>
                    <a:ext uri="{9D8B030D-6E8A-4147-A177-3AD203B41FA5}">
                      <a16:colId xmlns:a16="http://schemas.microsoft.com/office/drawing/2014/main" val="2392753265"/>
                    </a:ext>
                  </a:extLst>
                </a:gridCol>
                <a:gridCol w="3031066">
                  <a:extLst>
                    <a:ext uri="{9D8B030D-6E8A-4147-A177-3AD203B41FA5}">
                      <a16:colId xmlns:a16="http://schemas.microsoft.com/office/drawing/2014/main" val="2816864680"/>
                    </a:ext>
                  </a:extLst>
                </a:gridCol>
              </a:tblGrid>
              <a:tr h="370840">
                <a:tc>
                  <a:txBody>
                    <a:bodyPr/>
                    <a:lstStyle/>
                    <a:p>
                      <a:pPr algn="ctr"/>
                      <a:r>
                        <a:rPr lang="es-CO" noProof="0"/>
                        <a:t>No.</a:t>
                      </a:r>
                    </a:p>
                  </a:txBody>
                  <a:tcPr>
                    <a:solidFill>
                      <a:srgbClr val="08290D"/>
                    </a:solidFill>
                  </a:tcPr>
                </a:tc>
                <a:tc>
                  <a:txBody>
                    <a:bodyPr/>
                    <a:lstStyle/>
                    <a:p>
                      <a:r>
                        <a:rPr lang="es-CO" noProof="0"/>
                        <a:t>NOMBRES Y APELLIDOS</a:t>
                      </a:r>
                    </a:p>
                  </a:txBody>
                  <a:tcPr>
                    <a:solidFill>
                      <a:srgbClr val="08290D"/>
                    </a:solidFill>
                  </a:tcPr>
                </a:tc>
                <a:tc>
                  <a:txBody>
                    <a:bodyPr/>
                    <a:lstStyle/>
                    <a:p>
                      <a:r>
                        <a:rPr lang="es-CO" noProof="0"/>
                        <a:t>REPRESENTANTE:</a:t>
                      </a:r>
                    </a:p>
                  </a:txBody>
                  <a:tcPr>
                    <a:solidFill>
                      <a:srgbClr val="08290D"/>
                    </a:solidFill>
                  </a:tcPr>
                </a:tc>
                <a:extLst>
                  <a:ext uri="{0D108BD9-81ED-4DB2-BD59-A6C34878D82A}">
                    <a16:rowId xmlns:a16="http://schemas.microsoft.com/office/drawing/2014/main" val="1972158891"/>
                  </a:ext>
                </a:extLst>
              </a:tr>
              <a:tr h="370840">
                <a:tc>
                  <a:txBody>
                    <a:bodyPr/>
                    <a:lstStyle/>
                    <a:p>
                      <a:pPr algn="ctr"/>
                      <a:r>
                        <a:rPr lang="es-CO" noProof="0">
                          <a:solidFill>
                            <a:srgbClr val="222E16"/>
                          </a:solidFill>
                        </a:rPr>
                        <a:t>1</a:t>
                      </a:r>
                    </a:p>
                  </a:txBody>
                  <a:tcPr/>
                </a:tc>
                <a:tc>
                  <a:txBody>
                    <a:bodyPr/>
                    <a:lstStyle/>
                    <a:p>
                      <a:r>
                        <a:rPr lang="es-CO" noProof="0">
                          <a:solidFill>
                            <a:srgbClr val="222E16"/>
                          </a:solidFill>
                        </a:rPr>
                        <a:t>JAIME RINCÓN SERRANO</a:t>
                      </a:r>
                    </a:p>
                  </a:txBody>
                  <a:tcPr anchor="ctr"/>
                </a:tc>
                <a:tc>
                  <a:txBody>
                    <a:bodyPr/>
                    <a:lstStyle/>
                    <a:p>
                      <a:r>
                        <a:rPr lang="es-CO" noProof="0">
                          <a:solidFill>
                            <a:srgbClr val="222E16"/>
                          </a:solidFill>
                        </a:rPr>
                        <a:t>Rector</a:t>
                      </a:r>
                    </a:p>
                  </a:txBody>
                  <a:tcPr anchor="ctr"/>
                </a:tc>
                <a:extLst>
                  <a:ext uri="{0D108BD9-81ED-4DB2-BD59-A6C34878D82A}">
                    <a16:rowId xmlns:a16="http://schemas.microsoft.com/office/drawing/2014/main" val="743542802"/>
                  </a:ext>
                </a:extLst>
              </a:tr>
              <a:tr h="370840">
                <a:tc>
                  <a:txBody>
                    <a:bodyPr/>
                    <a:lstStyle/>
                    <a:p>
                      <a:pPr algn="ctr"/>
                      <a:r>
                        <a:rPr lang="es-CO" noProof="0">
                          <a:solidFill>
                            <a:srgbClr val="222E16"/>
                          </a:solidFill>
                        </a:rPr>
                        <a:t>2</a:t>
                      </a:r>
                    </a:p>
                  </a:txBody>
                  <a:tcPr/>
                </a:tc>
                <a:tc>
                  <a:txBody>
                    <a:bodyPr/>
                    <a:lstStyle/>
                    <a:p>
                      <a:r>
                        <a:rPr lang="es-CO" noProof="0">
                          <a:solidFill>
                            <a:srgbClr val="222E16"/>
                          </a:solidFill>
                        </a:rPr>
                        <a:t>SIMON EDGAR GOMEZ </a:t>
                      </a:r>
                      <a:r>
                        <a:rPr lang="es-CO" noProof="0" err="1">
                          <a:solidFill>
                            <a:srgbClr val="222E16"/>
                          </a:solidFill>
                        </a:rPr>
                        <a:t>GOMEZ</a:t>
                      </a:r>
                    </a:p>
                  </a:txBody>
                  <a:tcPr anchor="ctr"/>
                </a:tc>
                <a:tc>
                  <a:txBody>
                    <a:bodyPr/>
                    <a:lstStyle/>
                    <a:p>
                      <a:r>
                        <a:rPr lang="es-CO" noProof="0">
                          <a:solidFill>
                            <a:srgbClr val="222E16"/>
                          </a:solidFill>
                        </a:rPr>
                        <a:t>Coordinador </a:t>
                      </a:r>
                      <a:endParaRPr lang="es-CO" noProof="0" err="1">
                        <a:solidFill>
                          <a:srgbClr val="222E16"/>
                        </a:solidFill>
                      </a:endParaRPr>
                    </a:p>
                  </a:txBody>
                  <a:tcPr anchor="ctr"/>
                </a:tc>
                <a:extLst>
                  <a:ext uri="{0D108BD9-81ED-4DB2-BD59-A6C34878D82A}">
                    <a16:rowId xmlns:a16="http://schemas.microsoft.com/office/drawing/2014/main" val="3834936420"/>
                  </a:ext>
                </a:extLst>
              </a:tr>
              <a:tr h="370840">
                <a:tc>
                  <a:txBody>
                    <a:bodyPr/>
                    <a:lstStyle/>
                    <a:p>
                      <a:pPr algn="ctr"/>
                      <a:r>
                        <a:rPr lang="es-CO" noProof="0">
                          <a:solidFill>
                            <a:srgbClr val="222E16"/>
                          </a:solidFill>
                        </a:rPr>
                        <a:t>3</a:t>
                      </a:r>
                    </a:p>
                  </a:txBody>
                  <a:tcPr/>
                </a:tc>
                <a:tc>
                  <a:txBody>
                    <a:bodyPr/>
                    <a:lstStyle/>
                    <a:p>
                      <a:r>
                        <a:rPr lang="es-CO" noProof="0">
                          <a:solidFill>
                            <a:srgbClr val="222E16"/>
                          </a:solidFill>
                        </a:rPr>
                        <a:t>GLORIA MEDINA CÁCERES</a:t>
                      </a:r>
                    </a:p>
                  </a:txBody>
                  <a:tcPr anchor="ctr"/>
                </a:tc>
                <a:tc>
                  <a:txBody>
                    <a:bodyPr/>
                    <a:lstStyle/>
                    <a:p>
                      <a:r>
                        <a:rPr lang="es-CO" noProof="0">
                          <a:solidFill>
                            <a:srgbClr val="222E16"/>
                          </a:solidFill>
                        </a:rPr>
                        <a:t>Coordinadora S. Centro</a:t>
                      </a:r>
                    </a:p>
                  </a:txBody>
                  <a:tcPr anchor="ctr"/>
                </a:tc>
                <a:extLst>
                  <a:ext uri="{0D108BD9-81ED-4DB2-BD59-A6C34878D82A}">
                    <a16:rowId xmlns:a16="http://schemas.microsoft.com/office/drawing/2014/main" val="138051498"/>
                  </a:ext>
                </a:extLst>
              </a:tr>
              <a:tr h="370840">
                <a:tc>
                  <a:txBody>
                    <a:bodyPr/>
                    <a:lstStyle/>
                    <a:p>
                      <a:pPr algn="ctr"/>
                      <a:r>
                        <a:rPr lang="es-CO" noProof="0">
                          <a:solidFill>
                            <a:srgbClr val="222E16"/>
                          </a:solidFill>
                        </a:rPr>
                        <a:t>4</a:t>
                      </a:r>
                    </a:p>
                  </a:txBody>
                  <a:tcPr/>
                </a:tc>
                <a:tc>
                  <a:txBody>
                    <a:bodyPr/>
                    <a:lstStyle/>
                    <a:p>
                      <a:r>
                        <a:rPr lang="es-CO" noProof="0">
                          <a:solidFill>
                            <a:srgbClr val="222E16"/>
                          </a:solidFill>
                        </a:rPr>
                        <a:t>NEHIDY YOLANDA CARVAJAL</a:t>
                      </a:r>
                    </a:p>
                  </a:txBody>
                  <a:tcPr anchor="ctr"/>
                </a:tc>
                <a:tc>
                  <a:txBody>
                    <a:bodyPr/>
                    <a:lstStyle/>
                    <a:p>
                      <a:pPr lvl="0">
                        <a:buNone/>
                      </a:pPr>
                      <a:r>
                        <a:rPr lang="es-CO" sz="1800" b="0" i="0" u="none" strike="noStrike" noProof="0">
                          <a:solidFill>
                            <a:srgbClr val="222E16"/>
                          </a:solidFill>
                          <a:latin typeface="Abadi"/>
                        </a:rPr>
                        <a:t>Coordinadora S. Bolívar</a:t>
                      </a:r>
                      <a:endParaRPr lang="es-CO" noProof="0">
                        <a:solidFill>
                          <a:srgbClr val="222E16"/>
                        </a:solidFill>
                      </a:endParaRPr>
                    </a:p>
                  </a:txBody>
                  <a:tcPr anchor="ctr"/>
                </a:tc>
                <a:extLst>
                  <a:ext uri="{0D108BD9-81ED-4DB2-BD59-A6C34878D82A}">
                    <a16:rowId xmlns:a16="http://schemas.microsoft.com/office/drawing/2014/main" val="3490635415"/>
                  </a:ext>
                </a:extLst>
              </a:tr>
              <a:tr h="370840">
                <a:tc>
                  <a:txBody>
                    <a:bodyPr/>
                    <a:lstStyle/>
                    <a:p>
                      <a:pPr algn="ctr"/>
                      <a:r>
                        <a:rPr lang="es-CO" noProof="0">
                          <a:solidFill>
                            <a:srgbClr val="222E16"/>
                          </a:solidFill>
                        </a:rPr>
                        <a:t>5</a:t>
                      </a:r>
                    </a:p>
                  </a:txBody>
                  <a:tcPr anchor="ctr"/>
                </a:tc>
                <a:tc>
                  <a:txBody>
                    <a:bodyPr/>
                    <a:lstStyle/>
                    <a:p>
                      <a:r>
                        <a:rPr lang="es-CO" noProof="0">
                          <a:solidFill>
                            <a:srgbClr val="222E16"/>
                          </a:solidFill>
                        </a:rPr>
                        <a:t>SAMUEL PRECIADO BARRERA</a:t>
                      </a:r>
                    </a:p>
                  </a:txBody>
                  <a:tcPr anchor="ctr"/>
                </a:tc>
                <a:tc>
                  <a:txBody>
                    <a:bodyPr/>
                    <a:lstStyle/>
                    <a:p>
                      <a:r>
                        <a:rPr lang="es-CO" noProof="0">
                          <a:solidFill>
                            <a:srgbClr val="222E16"/>
                          </a:solidFill>
                        </a:rPr>
                        <a:t>Coord. Bachillerato S. Campestre</a:t>
                      </a:r>
                    </a:p>
                  </a:txBody>
                  <a:tcPr anchor="ctr"/>
                </a:tc>
                <a:extLst>
                  <a:ext uri="{0D108BD9-81ED-4DB2-BD59-A6C34878D82A}">
                    <a16:rowId xmlns:a16="http://schemas.microsoft.com/office/drawing/2014/main" val="1237383038"/>
                  </a:ext>
                </a:extLst>
              </a:tr>
              <a:tr h="370840">
                <a:tc>
                  <a:txBody>
                    <a:bodyPr/>
                    <a:lstStyle/>
                    <a:p>
                      <a:pPr algn="ctr"/>
                      <a:r>
                        <a:rPr lang="es-CO" noProof="0">
                          <a:solidFill>
                            <a:srgbClr val="222E16"/>
                          </a:solidFill>
                        </a:rPr>
                        <a:t>6</a:t>
                      </a:r>
                    </a:p>
                  </a:txBody>
                  <a:tcPr/>
                </a:tc>
                <a:tc>
                  <a:txBody>
                    <a:bodyPr/>
                    <a:lstStyle/>
                    <a:p>
                      <a:r>
                        <a:rPr lang="es-CO" noProof="0">
                          <a:solidFill>
                            <a:srgbClr val="222E16"/>
                          </a:solidFill>
                        </a:rPr>
                        <a:t>NESTOR OSWALDO ROZO O.</a:t>
                      </a:r>
                    </a:p>
                  </a:txBody>
                  <a:tcPr anchor="ctr"/>
                </a:tc>
                <a:tc>
                  <a:txBody>
                    <a:bodyPr/>
                    <a:lstStyle/>
                    <a:p>
                      <a:r>
                        <a:rPr lang="es-CO" noProof="0">
                          <a:solidFill>
                            <a:srgbClr val="222E16"/>
                          </a:solidFill>
                        </a:rPr>
                        <a:t>Coord. Primaria S. Campestre</a:t>
                      </a:r>
                    </a:p>
                  </a:txBody>
                  <a:tcPr anchor="ctr"/>
                </a:tc>
                <a:extLst>
                  <a:ext uri="{0D108BD9-81ED-4DB2-BD59-A6C34878D82A}">
                    <a16:rowId xmlns:a16="http://schemas.microsoft.com/office/drawing/2014/main" val="3920582552"/>
                  </a:ext>
                </a:extLst>
              </a:tr>
              <a:tr h="370840">
                <a:tc>
                  <a:txBody>
                    <a:bodyPr/>
                    <a:lstStyle/>
                    <a:p>
                      <a:pPr algn="ctr"/>
                      <a:r>
                        <a:rPr lang="es-CO" noProof="0">
                          <a:solidFill>
                            <a:srgbClr val="222E16"/>
                          </a:solidFill>
                        </a:rPr>
                        <a:t>7</a:t>
                      </a:r>
                    </a:p>
                  </a:txBody>
                  <a:tcPr/>
                </a:tc>
                <a:tc>
                  <a:txBody>
                    <a:bodyPr/>
                    <a:lstStyle/>
                    <a:p>
                      <a:r>
                        <a:rPr lang="es-CO" noProof="0">
                          <a:solidFill>
                            <a:srgbClr val="222E16"/>
                          </a:solidFill>
                        </a:rPr>
                        <a:t>LIGIA BAUTISTA ORTIZ</a:t>
                      </a:r>
                    </a:p>
                  </a:txBody>
                  <a:tcPr anchor="ctr"/>
                </a:tc>
                <a:tc>
                  <a:txBody>
                    <a:bodyPr/>
                    <a:lstStyle/>
                    <a:p>
                      <a:r>
                        <a:rPr lang="es-CO" noProof="0">
                          <a:solidFill>
                            <a:srgbClr val="222E16"/>
                          </a:solidFill>
                        </a:rPr>
                        <a:t>Orientadora Sede Centro</a:t>
                      </a:r>
                    </a:p>
                  </a:txBody>
                  <a:tcPr anchor="ctr"/>
                </a:tc>
                <a:extLst>
                  <a:ext uri="{0D108BD9-81ED-4DB2-BD59-A6C34878D82A}">
                    <a16:rowId xmlns:a16="http://schemas.microsoft.com/office/drawing/2014/main" val="4030408422"/>
                  </a:ext>
                </a:extLst>
              </a:tr>
              <a:tr h="370839">
                <a:tc>
                  <a:txBody>
                    <a:bodyPr/>
                    <a:lstStyle/>
                    <a:p>
                      <a:pPr lvl="0" algn="ctr">
                        <a:buNone/>
                      </a:pPr>
                      <a:r>
                        <a:rPr lang="es-CO" noProof="0">
                          <a:solidFill>
                            <a:srgbClr val="222E16"/>
                          </a:solidFill>
                        </a:rPr>
                        <a:t>8</a:t>
                      </a:r>
                    </a:p>
                  </a:txBody>
                  <a:tcPr/>
                </a:tc>
                <a:tc>
                  <a:txBody>
                    <a:bodyPr/>
                    <a:lstStyle/>
                    <a:p>
                      <a:pPr lvl="0">
                        <a:buNone/>
                      </a:pPr>
                      <a:r>
                        <a:rPr lang="es-CO" noProof="0">
                          <a:solidFill>
                            <a:srgbClr val="222E16"/>
                          </a:solidFill>
                        </a:rPr>
                        <a:t>DEYSY YARID BARRERA TORRES</a:t>
                      </a:r>
                    </a:p>
                  </a:txBody>
                  <a:tcPr anchor="ctr"/>
                </a:tc>
                <a:tc>
                  <a:txBody>
                    <a:bodyPr/>
                    <a:lstStyle/>
                    <a:p>
                      <a:pPr lvl="0">
                        <a:buNone/>
                      </a:pPr>
                      <a:r>
                        <a:rPr lang="es-CO" noProof="0">
                          <a:solidFill>
                            <a:srgbClr val="222E16"/>
                          </a:solidFill>
                        </a:rPr>
                        <a:t>Orientadora Sede Campestre</a:t>
                      </a:r>
                    </a:p>
                  </a:txBody>
                  <a:tcPr anchor="ctr"/>
                </a:tc>
                <a:extLst>
                  <a:ext uri="{0D108BD9-81ED-4DB2-BD59-A6C34878D82A}">
                    <a16:rowId xmlns:a16="http://schemas.microsoft.com/office/drawing/2014/main" val="2582820035"/>
                  </a:ext>
                </a:extLst>
              </a:tr>
              <a:tr h="370839">
                <a:tc>
                  <a:txBody>
                    <a:bodyPr/>
                    <a:lstStyle/>
                    <a:p>
                      <a:pPr lvl="0" algn="ctr">
                        <a:buNone/>
                      </a:pPr>
                      <a:r>
                        <a:rPr lang="es-CO" noProof="0">
                          <a:solidFill>
                            <a:srgbClr val="222E16"/>
                          </a:solidFill>
                        </a:rPr>
                        <a:t>9</a:t>
                      </a:r>
                    </a:p>
                  </a:txBody>
                  <a:tcPr/>
                </a:tc>
                <a:tc>
                  <a:txBody>
                    <a:bodyPr/>
                    <a:lstStyle/>
                    <a:p>
                      <a:pPr lvl="0">
                        <a:buNone/>
                      </a:pPr>
                      <a:r>
                        <a:rPr lang="es-CO" noProof="0">
                          <a:solidFill>
                            <a:srgbClr val="222E16"/>
                          </a:solidFill>
                        </a:rPr>
                        <a:t>EUCI MARIA LOPEZ CAMARGO</a:t>
                      </a:r>
                    </a:p>
                  </a:txBody>
                  <a:tcPr anchor="ctr"/>
                </a:tc>
                <a:tc>
                  <a:txBody>
                    <a:bodyPr/>
                    <a:lstStyle/>
                    <a:p>
                      <a:pPr lvl="0">
                        <a:buNone/>
                      </a:pPr>
                      <a:r>
                        <a:rPr lang="es-CO" noProof="0">
                          <a:solidFill>
                            <a:srgbClr val="222E16"/>
                          </a:solidFill>
                        </a:rPr>
                        <a:t>Primaria S. Campestre</a:t>
                      </a:r>
                    </a:p>
                  </a:txBody>
                  <a:tcPr anchor="ctr"/>
                </a:tc>
                <a:extLst>
                  <a:ext uri="{0D108BD9-81ED-4DB2-BD59-A6C34878D82A}">
                    <a16:rowId xmlns:a16="http://schemas.microsoft.com/office/drawing/2014/main" val="2636510848"/>
                  </a:ext>
                </a:extLst>
              </a:tr>
              <a:tr h="370839">
                <a:tc>
                  <a:txBody>
                    <a:bodyPr/>
                    <a:lstStyle/>
                    <a:p>
                      <a:pPr lvl="0" algn="ctr">
                        <a:buNone/>
                      </a:pPr>
                      <a:r>
                        <a:rPr lang="es-CO" noProof="0">
                          <a:solidFill>
                            <a:srgbClr val="222E16"/>
                          </a:solidFill>
                        </a:rPr>
                        <a:t>10</a:t>
                      </a:r>
                    </a:p>
                  </a:txBody>
                  <a:tcPr/>
                </a:tc>
                <a:tc>
                  <a:txBody>
                    <a:bodyPr/>
                    <a:lstStyle/>
                    <a:p>
                      <a:pPr lvl="0">
                        <a:buNone/>
                      </a:pPr>
                      <a:r>
                        <a:rPr lang="es-CO" noProof="0">
                          <a:solidFill>
                            <a:srgbClr val="222E16"/>
                          </a:solidFill>
                        </a:rPr>
                        <a:t>MAGDA ROCIO FONSECA S.</a:t>
                      </a:r>
                    </a:p>
                  </a:txBody>
                  <a:tcPr anchor="ctr"/>
                </a:tc>
                <a:tc>
                  <a:txBody>
                    <a:bodyPr/>
                    <a:lstStyle/>
                    <a:p>
                      <a:pPr lvl="0">
                        <a:buNone/>
                      </a:pPr>
                      <a:r>
                        <a:rPr lang="es-CO" noProof="0">
                          <a:solidFill>
                            <a:srgbClr val="222E16"/>
                          </a:solidFill>
                        </a:rPr>
                        <a:t>Área Ciencias Sociales</a:t>
                      </a:r>
                    </a:p>
                  </a:txBody>
                  <a:tcPr anchor="ctr"/>
                </a:tc>
                <a:extLst>
                  <a:ext uri="{0D108BD9-81ED-4DB2-BD59-A6C34878D82A}">
                    <a16:rowId xmlns:a16="http://schemas.microsoft.com/office/drawing/2014/main" val="183825652"/>
                  </a:ext>
                </a:extLst>
              </a:tr>
              <a:tr h="370839">
                <a:tc>
                  <a:txBody>
                    <a:bodyPr/>
                    <a:lstStyle/>
                    <a:p>
                      <a:pPr lvl="0" algn="ctr">
                        <a:buNone/>
                      </a:pPr>
                      <a:r>
                        <a:rPr lang="es-CO" noProof="0">
                          <a:solidFill>
                            <a:srgbClr val="222E16"/>
                          </a:solidFill>
                        </a:rPr>
                        <a:t>11</a:t>
                      </a:r>
                    </a:p>
                  </a:txBody>
                  <a:tcPr/>
                </a:tc>
                <a:tc>
                  <a:txBody>
                    <a:bodyPr/>
                    <a:lstStyle/>
                    <a:p>
                      <a:pPr lvl="0">
                        <a:buNone/>
                      </a:pPr>
                      <a:r>
                        <a:rPr lang="es-CO" noProof="0">
                          <a:solidFill>
                            <a:srgbClr val="222E16"/>
                          </a:solidFill>
                        </a:rPr>
                        <a:t>MYRIAM STELLA FONSECA S.</a:t>
                      </a:r>
                    </a:p>
                  </a:txBody>
                  <a:tcPr anchor="ctr"/>
                </a:tc>
                <a:tc>
                  <a:txBody>
                    <a:bodyPr/>
                    <a:lstStyle/>
                    <a:p>
                      <a:pPr lvl="0">
                        <a:buNone/>
                      </a:pPr>
                      <a:r>
                        <a:rPr lang="es-CO" noProof="0">
                          <a:solidFill>
                            <a:srgbClr val="222E16"/>
                          </a:solidFill>
                        </a:rPr>
                        <a:t>Área Matemáticas</a:t>
                      </a:r>
                    </a:p>
                  </a:txBody>
                  <a:tcPr anchor="ctr"/>
                </a:tc>
                <a:extLst>
                  <a:ext uri="{0D108BD9-81ED-4DB2-BD59-A6C34878D82A}">
                    <a16:rowId xmlns:a16="http://schemas.microsoft.com/office/drawing/2014/main" val="2262253152"/>
                  </a:ext>
                </a:extLst>
              </a:tr>
              <a:tr h="370839">
                <a:tc>
                  <a:txBody>
                    <a:bodyPr/>
                    <a:lstStyle/>
                    <a:p>
                      <a:pPr lvl="0" algn="ctr">
                        <a:buNone/>
                      </a:pPr>
                      <a:r>
                        <a:rPr lang="es-CO" noProof="0">
                          <a:solidFill>
                            <a:srgbClr val="222E16"/>
                          </a:solidFill>
                        </a:rPr>
                        <a:t>12</a:t>
                      </a:r>
                    </a:p>
                  </a:txBody>
                  <a:tcPr anchor="ctr"/>
                </a:tc>
                <a:tc>
                  <a:txBody>
                    <a:bodyPr/>
                    <a:lstStyle/>
                    <a:p>
                      <a:pPr lvl="0">
                        <a:buNone/>
                      </a:pPr>
                      <a:r>
                        <a:rPr lang="es-CO" noProof="0">
                          <a:solidFill>
                            <a:srgbClr val="222E16"/>
                          </a:solidFill>
                        </a:rPr>
                        <a:t>EDDY EVELIA  LAYTON VELOSA</a:t>
                      </a:r>
                    </a:p>
                  </a:txBody>
                  <a:tcPr anchor="ctr"/>
                </a:tc>
                <a:tc>
                  <a:txBody>
                    <a:bodyPr/>
                    <a:lstStyle/>
                    <a:p>
                      <a:pPr lvl="0">
                        <a:buNone/>
                      </a:pPr>
                      <a:r>
                        <a:rPr lang="es-CO" noProof="0">
                          <a:solidFill>
                            <a:srgbClr val="222E16"/>
                          </a:solidFill>
                        </a:rPr>
                        <a:t>Humanidades y Lengua Castellana</a:t>
                      </a:r>
                    </a:p>
                  </a:txBody>
                  <a:tcPr anchor="ctr"/>
                </a:tc>
                <a:extLst>
                  <a:ext uri="{0D108BD9-81ED-4DB2-BD59-A6C34878D82A}">
                    <a16:rowId xmlns:a16="http://schemas.microsoft.com/office/drawing/2014/main" val="2985058185"/>
                  </a:ext>
                </a:extLst>
              </a:tr>
            </a:tbl>
          </a:graphicData>
        </a:graphic>
      </p:graphicFrame>
      <p:pic>
        <p:nvPicPr>
          <p:cNvPr id="3" name="Imagen 2" descr="Reuniones de Trabajo Consejo Directivo Cotser – COPTSER">
            <a:extLst>
              <a:ext uri="{FF2B5EF4-FFF2-40B4-BE49-F238E27FC236}">
                <a16:creationId xmlns:a16="http://schemas.microsoft.com/office/drawing/2014/main" id="{57AF9DD3-74B3-4442-3295-DD0EB3538830}"/>
              </a:ext>
            </a:extLst>
          </p:cNvPr>
          <p:cNvPicPr>
            <a:picLocks noChangeAspect="1"/>
          </p:cNvPicPr>
          <p:nvPr/>
        </p:nvPicPr>
        <p:blipFill>
          <a:blip r:embed="rId4"/>
          <a:stretch>
            <a:fillRect/>
          </a:stretch>
        </p:blipFill>
        <p:spPr>
          <a:xfrm>
            <a:off x="399237" y="2140958"/>
            <a:ext cx="3173045" cy="294145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ráfico 4" descr="Line arrow: Straight con relleno sólido">
            <a:extLst>
              <a:ext uri="{FF2B5EF4-FFF2-40B4-BE49-F238E27FC236}">
                <a16:creationId xmlns:a16="http://schemas.microsoft.com/office/drawing/2014/main" id="{006B83D1-52C5-D2EF-20FF-4EB6697A1E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525954" y="5081954"/>
            <a:ext cx="914400" cy="914400"/>
          </a:xfrm>
          <a:prstGeom prst="rect">
            <a:avLst/>
          </a:prstGeom>
        </p:spPr>
      </p:pic>
      <p:sp>
        <p:nvSpPr>
          <p:cNvPr id="6" name="CuadroTexto 5">
            <a:extLst>
              <a:ext uri="{FF2B5EF4-FFF2-40B4-BE49-F238E27FC236}">
                <a16:creationId xmlns:a16="http://schemas.microsoft.com/office/drawing/2014/main" id="{A39185EB-4B2D-E233-AA2D-EEDA0CAC856A}"/>
              </a:ext>
            </a:extLst>
          </p:cNvPr>
          <p:cNvSpPr txBox="1"/>
          <p:nvPr/>
        </p:nvSpPr>
        <p:spPr>
          <a:xfrm>
            <a:off x="905933" y="5818554"/>
            <a:ext cx="2743199" cy="365760"/>
          </a:xfrm>
          <a:prstGeom prst="rect">
            <a:avLst/>
          </a:prstGeom>
          <a:solidFill>
            <a:srgbClr val="32964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noProof="0">
                <a:solidFill>
                  <a:prstClr val="white"/>
                </a:solidFill>
                <a:latin typeface="Posterama"/>
                <a:ea typeface="微软雅黑"/>
                <a:cs typeface="Posterama"/>
              </a:rPr>
              <a:t>CONSEJO ACADÉMICO</a:t>
            </a:r>
            <a:endParaRPr lang="es-CO" sz="1800" noProof="0">
              <a:solidFill>
                <a:prstClr val="white"/>
              </a:solidFill>
              <a:latin typeface="Posterama" panose="020B0504020200020000" pitchFamily="34" charset="0"/>
              <a:ea typeface="微软雅黑"/>
              <a:cs typeface="Posterama" panose="020B0504020200020000" pitchFamily="34" charset="0"/>
            </a:endParaRPr>
          </a:p>
        </p:txBody>
      </p:sp>
    </p:spTree>
    <p:extLst>
      <p:ext uri="{BB962C8B-B14F-4D97-AF65-F5344CB8AC3E}">
        <p14:creationId xmlns:p14="http://schemas.microsoft.com/office/powerpoint/2010/main" val="128842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3EAE2-46CD-E880-F4FB-7950E8E40A2F}"/>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F7400579-A7D4-E8F5-E0B3-5CB076E95699}"/>
              </a:ext>
            </a:extLst>
          </p:cNvPr>
          <p:cNvSpPr>
            <a:spLocks noGrp="1"/>
          </p:cNvSpPr>
          <p:nvPr>
            <p:ph type="body" sz="quarter" idx="28"/>
          </p:nvPr>
        </p:nvSpPr>
        <p:spPr>
          <a:xfrm>
            <a:off x="207543" y="131106"/>
            <a:ext cx="11552906" cy="6273574"/>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6553F709-55AD-52FB-7708-055E58091F5C}"/>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5E4EB52D-E011-C4D8-9F53-CD8717870E81}"/>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45</a:t>
            </a:fld>
            <a:endParaRPr lang="es-CO" noProof="0"/>
          </a:p>
        </p:txBody>
      </p:sp>
      <p:pic>
        <p:nvPicPr>
          <p:cNvPr id="2" name="Imagen 1">
            <a:extLst>
              <a:ext uri="{FF2B5EF4-FFF2-40B4-BE49-F238E27FC236}">
                <a16:creationId xmlns:a16="http://schemas.microsoft.com/office/drawing/2014/main" id="{3C7BC4A7-2A00-B773-B952-2D55B8FB5B45}"/>
              </a:ext>
            </a:extLst>
          </p:cNvPr>
          <p:cNvPicPr>
            <a:picLocks noChangeAspect="1"/>
          </p:cNvPicPr>
          <p:nvPr/>
        </p:nvPicPr>
        <p:blipFill>
          <a:blip r:embed="rId3"/>
          <a:stretch>
            <a:fillRect/>
          </a:stretch>
        </p:blipFill>
        <p:spPr>
          <a:xfrm>
            <a:off x="399242" y="131189"/>
            <a:ext cx="1008020" cy="1061899"/>
          </a:xfrm>
          <a:prstGeom prst="rect">
            <a:avLst/>
          </a:prstGeom>
          <a:ln>
            <a:solidFill>
              <a:srgbClr val="4472C4"/>
            </a:solidFill>
          </a:ln>
        </p:spPr>
      </p:pic>
      <p:sp>
        <p:nvSpPr>
          <p:cNvPr id="8" name="CuadroTexto 7">
            <a:extLst>
              <a:ext uri="{FF2B5EF4-FFF2-40B4-BE49-F238E27FC236}">
                <a16:creationId xmlns:a16="http://schemas.microsoft.com/office/drawing/2014/main" id="{D29EA28C-B2DB-1DF7-9459-96E8C7B185D7}"/>
              </a:ext>
            </a:extLst>
          </p:cNvPr>
          <p:cNvSpPr txBox="1"/>
          <p:nvPr/>
        </p:nvSpPr>
        <p:spPr>
          <a:xfrm>
            <a:off x="1664676" y="298322"/>
            <a:ext cx="10099429" cy="58477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s-CO" sz="3200" b="1" noProof="0">
                <a:solidFill>
                  <a:srgbClr val="329649"/>
                </a:solidFill>
                <a:latin typeface="Comic Sans MS"/>
                <a:ea typeface="微软雅黑"/>
                <a:cs typeface="Posterama"/>
              </a:rPr>
              <a:t>Para el año 2025 </a:t>
            </a:r>
            <a:r>
              <a:rPr lang="es-CO" sz="3200" b="1">
                <a:solidFill>
                  <a:srgbClr val="329649"/>
                </a:solidFill>
                <a:latin typeface="Comic Sans MS"/>
                <a:ea typeface="微软雅黑"/>
                <a:cs typeface="Posterama"/>
              </a:rPr>
              <a:t>quedó </a:t>
            </a:r>
            <a:r>
              <a:rPr lang="es-CO" sz="3200" b="1" noProof="0">
                <a:solidFill>
                  <a:srgbClr val="329649"/>
                </a:solidFill>
                <a:latin typeface="Comic Sans MS"/>
                <a:ea typeface="微软雅黑"/>
                <a:cs typeface="Posterama"/>
              </a:rPr>
              <a:t>conformado así:</a:t>
            </a:r>
            <a:endParaRPr lang="es-CO" sz="1800" noProof="0">
              <a:solidFill>
                <a:srgbClr val="329649"/>
              </a:solidFill>
              <a:latin typeface="Posterama" panose="020B0504020200020000" pitchFamily="34" charset="0"/>
              <a:ea typeface="微软雅黑"/>
              <a:cs typeface="Posterama" panose="020B0504020200020000" pitchFamily="34" charset="0"/>
            </a:endParaRPr>
          </a:p>
        </p:txBody>
      </p:sp>
      <p:graphicFrame>
        <p:nvGraphicFramePr>
          <p:cNvPr id="9" name="Tabla 8">
            <a:extLst>
              <a:ext uri="{FF2B5EF4-FFF2-40B4-BE49-F238E27FC236}">
                <a16:creationId xmlns:a16="http://schemas.microsoft.com/office/drawing/2014/main" id="{7AD5FFA2-6945-CCEB-D7FA-6941FD75D31B}"/>
              </a:ext>
            </a:extLst>
          </p:cNvPr>
          <p:cNvGraphicFramePr>
            <a:graphicFrameLocks noGrp="1"/>
          </p:cNvGraphicFramePr>
          <p:nvPr>
            <p:extLst>
              <p:ext uri="{D42A27DB-BD31-4B8C-83A1-F6EECF244321}">
                <p14:modId xmlns:p14="http://schemas.microsoft.com/office/powerpoint/2010/main" val="711139315"/>
              </p:ext>
            </p:extLst>
          </p:nvPr>
        </p:nvGraphicFramePr>
        <p:xfrm>
          <a:off x="3897922" y="1064846"/>
          <a:ext cx="7863800" cy="5090155"/>
        </p:xfrm>
        <a:graphic>
          <a:graphicData uri="http://schemas.openxmlformats.org/drawingml/2006/table">
            <a:tbl>
              <a:tblPr firstRow="1" bandRow="1">
                <a:tableStyleId>{93296810-A885-4BE3-A3E7-6D5BEEA58F35}</a:tableStyleId>
              </a:tblPr>
              <a:tblGrid>
                <a:gridCol w="1073669">
                  <a:extLst>
                    <a:ext uri="{9D8B030D-6E8A-4147-A177-3AD203B41FA5}">
                      <a16:colId xmlns:a16="http://schemas.microsoft.com/office/drawing/2014/main" val="2072790944"/>
                    </a:ext>
                  </a:extLst>
                </a:gridCol>
                <a:gridCol w="3752307">
                  <a:extLst>
                    <a:ext uri="{9D8B030D-6E8A-4147-A177-3AD203B41FA5}">
                      <a16:colId xmlns:a16="http://schemas.microsoft.com/office/drawing/2014/main" val="2392753265"/>
                    </a:ext>
                  </a:extLst>
                </a:gridCol>
                <a:gridCol w="3037824">
                  <a:extLst>
                    <a:ext uri="{9D8B030D-6E8A-4147-A177-3AD203B41FA5}">
                      <a16:colId xmlns:a16="http://schemas.microsoft.com/office/drawing/2014/main" val="2816864680"/>
                    </a:ext>
                  </a:extLst>
                </a:gridCol>
              </a:tblGrid>
              <a:tr h="370840">
                <a:tc>
                  <a:txBody>
                    <a:bodyPr/>
                    <a:lstStyle/>
                    <a:p>
                      <a:pPr algn="ctr"/>
                      <a:r>
                        <a:rPr lang="es-CO" noProof="0"/>
                        <a:t>No.</a:t>
                      </a:r>
                    </a:p>
                  </a:txBody>
                  <a:tcPr>
                    <a:solidFill>
                      <a:srgbClr val="08290D"/>
                    </a:solidFill>
                  </a:tcPr>
                </a:tc>
                <a:tc>
                  <a:txBody>
                    <a:bodyPr/>
                    <a:lstStyle/>
                    <a:p>
                      <a:r>
                        <a:rPr lang="es-CO" noProof="0"/>
                        <a:t>NOMBRES Y APELLIDOS</a:t>
                      </a:r>
                    </a:p>
                  </a:txBody>
                  <a:tcPr>
                    <a:solidFill>
                      <a:srgbClr val="08290D"/>
                    </a:solidFill>
                  </a:tcPr>
                </a:tc>
                <a:tc>
                  <a:txBody>
                    <a:bodyPr/>
                    <a:lstStyle/>
                    <a:p>
                      <a:r>
                        <a:rPr lang="es-CO" noProof="0"/>
                        <a:t>REPRESENTANTE</a:t>
                      </a:r>
                    </a:p>
                  </a:txBody>
                  <a:tcPr>
                    <a:solidFill>
                      <a:srgbClr val="08290D"/>
                    </a:solidFill>
                  </a:tcPr>
                </a:tc>
                <a:extLst>
                  <a:ext uri="{0D108BD9-81ED-4DB2-BD59-A6C34878D82A}">
                    <a16:rowId xmlns:a16="http://schemas.microsoft.com/office/drawing/2014/main" val="1972158891"/>
                  </a:ext>
                </a:extLst>
              </a:tr>
              <a:tr h="370840">
                <a:tc>
                  <a:txBody>
                    <a:bodyPr/>
                    <a:lstStyle/>
                    <a:p>
                      <a:pPr lvl="0" algn="ctr">
                        <a:buNone/>
                      </a:pPr>
                      <a:r>
                        <a:rPr lang="es-CO" noProof="0">
                          <a:solidFill>
                            <a:srgbClr val="222E16"/>
                          </a:solidFill>
                        </a:rPr>
                        <a:t>13</a:t>
                      </a:r>
                    </a:p>
                  </a:txBody>
                  <a:tcPr/>
                </a:tc>
                <a:tc>
                  <a:txBody>
                    <a:bodyPr/>
                    <a:lstStyle/>
                    <a:p>
                      <a:r>
                        <a:rPr lang="es-CO" noProof="0">
                          <a:solidFill>
                            <a:srgbClr val="222E16"/>
                          </a:solidFill>
                        </a:rPr>
                        <a:t>FRANCY MILENA BONILLA AMADO</a:t>
                      </a:r>
                    </a:p>
                  </a:txBody>
                  <a:tcPr/>
                </a:tc>
                <a:tc>
                  <a:txBody>
                    <a:bodyPr/>
                    <a:lstStyle/>
                    <a:p>
                      <a:r>
                        <a:rPr lang="es-CO" noProof="0">
                          <a:solidFill>
                            <a:srgbClr val="222E16"/>
                          </a:solidFill>
                        </a:rPr>
                        <a:t>Área Humanidades e Inglés</a:t>
                      </a:r>
                    </a:p>
                  </a:txBody>
                  <a:tcPr/>
                </a:tc>
                <a:extLst>
                  <a:ext uri="{0D108BD9-81ED-4DB2-BD59-A6C34878D82A}">
                    <a16:rowId xmlns:a16="http://schemas.microsoft.com/office/drawing/2014/main" val="743542802"/>
                  </a:ext>
                </a:extLst>
              </a:tr>
              <a:tr h="370840">
                <a:tc>
                  <a:txBody>
                    <a:bodyPr/>
                    <a:lstStyle/>
                    <a:p>
                      <a:pPr algn="ctr"/>
                      <a:r>
                        <a:rPr lang="es-CO" noProof="0">
                          <a:solidFill>
                            <a:srgbClr val="222E16"/>
                          </a:solidFill>
                        </a:rPr>
                        <a:t>14</a:t>
                      </a:r>
                    </a:p>
                  </a:txBody>
                  <a:tcPr/>
                </a:tc>
                <a:tc>
                  <a:txBody>
                    <a:bodyPr/>
                    <a:lstStyle/>
                    <a:p>
                      <a:r>
                        <a:rPr lang="es-CO" noProof="0">
                          <a:solidFill>
                            <a:srgbClr val="222E16"/>
                          </a:solidFill>
                        </a:rPr>
                        <a:t>CECILIA CAMACHO RODRIGUEZ</a:t>
                      </a:r>
                    </a:p>
                  </a:txBody>
                  <a:tcPr/>
                </a:tc>
                <a:tc>
                  <a:txBody>
                    <a:bodyPr/>
                    <a:lstStyle/>
                    <a:p>
                      <a:r>
                        <a:rPr lang="es-CO" noProof="0">
                          <a:solidFill>
                            <a:srgbClr val="222E16"/>
                          </a:solidFill>
                        </a:rPr>
                        <a:t>Primaria Simón Bolívar</a:t>
                      </a:r>
                    </a:p>
                  </a:txBody>
                  <a:tcPr/>
                </a:tc>
                <a:extLst>
                  <a:ext uri="{0D108BD9-81ED-4DB2-BD59-A6C34878D82A}">
                    <a16:rowId xmlns:a16="http://schemas.microsoft.com/office/drawing/2014/main" val="3834936420"/>
                  </a:ext>
                </a:extLst>
              </a:tr>
              <a:tr h="370839">
                <a:tc>
                  <a:txBody>
                    <a:bodyPr/>
                    <a:lstStyle/>
                    <a:p>
                      <a:pPr algn="ctr"/>
                      <a:r>
                        <a:rPr lang="es-CO" noProof="0">
                          <a:solidFill>
                            <a:srgbClr val="222E16"/>
                          </a:solidFill>
                        </a:rPr>
                        <a:t>15</a:t>
                      </a:r>
                    </a:p>
                  </a:txBody>
                  <a:tcPr/>
                </a:tc>
                <a:tc>
                  <a:txBody>
                    <a:bodyPr/>
                    <a:lstStyle/>
                    <a:p>
                      <a:pPr lvl="0">
                        <a:buNone/>
                      </a:pPr>
                      <a:r>
                        <a:rPr lang="es-CO" noProof="0">
                          <a:solidFill>
                            <a:srgbClr val="222E16"/>
                          </a:solidFill>
                        </a:rPr>
                        <a:t>KENIER IVAN TELLEZ LOPEZ</a:t>
                      </a:r>
                    </a:p>
                  </a:txBody>
                  <a:tcPr/>
                </a:tc>
                <a:tc>
                  <a:txBody>
                    <a:bodyPr/>
                    <a:lstStyle/>
                    <a:p>
                      <a:r>
                        <a:rPr lang="es-CO" noProof="0">
                          <a:solidFill>
                            <a:srgbClr val="222E16"/>
                          </a:solidFill>
                        </a:rPr>
                        <a:t>Área Ciencias Naturales</a:t>
                      </a:r>
                    </a:p>
                  </a:txBody>
                  <a:tcPr/>
                </a:tc>
                <a:extLst>
                  <a:ext uri="{0D108BD9-81ED-4DB2-BD59-A6C34878D82A}">
                    <a16:rowId xmlns:a16="http://schemas.microsoft.com/office/drawing/2014/main" val="138051498"/>
                  </a:ext>
                </a:extLst>
              </a:tr>
              <a:tr h="370840">
                <a:tc>
                  <a:txBody>
                    <a:bodyPr/>
                    <a:lstStyle/>
                    <a:p>
                      <a:pPr algn="ctr"/>
                      <a:r>
                        <a:rPr lang="es-CO" noProof="0">
                          <a:solidFill>
                            <a:srgbClr val="222E16"/>
                          </a:solidFill>
                        </a:rPr>
                        <a:t>16</a:t>
                      </a:r>
                    </a:p>
                  </a:txBody>
                  <a:tcPr/>
                </a:tc>
                <a:tc>
                  <a:txBody>
                    <a:bodyPr/>
                    <a:lstStyle/>
                    <a:p>
                      <a:r>
                        <a:rPr lang="es-CO" noProof="0">
                          <a:solidFill>
                            <a:srgbClr val="222E16"/>
                          </a:solidFill>
                        </a:rPr>
                        <a:t>WEIMAR DANIEL ALBARRACION M.</a:t>
                      </a:r>
                    </a:p>
                  </a:txBody>
                  <a:tcPr/>
                </a:tc>
                <a:tc>
                  <a:txBody>
                    <a:bodyPr/>
                    <a:lstStyle/>
                    <a:p>
                      <a:pPr lvl="0">
                        <a:buNone/>
                      </a:pPr>
                      <a:r>
                        <a:rPr lang="es-CO" sz="1800" b="0" i="0" u="none" strike="noStrike" noProof="0" err="1">
                          <a:solidFill>
                            <a:srgbClr val="222E16"/>
                          </a:solidFill>
                          <a:latin typeface="Abadi"/>
                        </a:rPr>
                        <a:t>Educacion</a:t>
                      </a:r>
                      <a:r>
                        <a:rPr lang="es-CO" sz="1800" b="0" i="0" u="none" strike="noStrike" noProof="0">
                          <a:solidFill>
                            <a:srgbClr val="222E16"/>
                          </a:solidFill>
                          <a:latin typeface="Abadi"/>
                        </a:rPr>
                        <a:t> Religiosa</a:t>
                      </a:r>
                    </a:p>
                  </a:txBody>
                  <a:tcPr/>
                </a:tc>
                <a:extLst>
                  <a:ext uri="{0D108BD9-81ED-4DB2-BD59-A6C34878D82A}">
                    <a16:rowId xmlns:a16="http://schemas.microsoft.com/office/drawing/2014/main" val="3490635415"/>
                  </a:ext>
                </a:extLst>
              </a:tr>
              <a:tr h="370840">
                <a:tc>
                  <a:txBody>
                    <a:bodyPr/>
                    <a:lstStyle/>
                    <a:p>
                      <a:pPr algn="ctr"/>
                      <a:r>
                        <a:rPr lang="es-CO" noProof="0">
                          <a:solidFill>
                            <a:srgbClr val="222E16"/>
                          </a:solidFill>
                        </a:rPr>
                        <a:t>17</a:t>
                      </a:r>
                    </a:p>
                  </a:txBody>
                  <a:tcPr anchor="ctr"/>
                </a:tc>
                <a:tc>
                  <a:txBody>
                    <a:bodyPr/>
                    <a:lstStyle/>
                    <a:p>
                      <a:pPr lvl="0">
                        <a:buNone/>
                      </a:pPr>
                      <a:r>
                        <a:rPr lang="es-CO" noProof="0">
                          <a:solidFill>
                            <a:srgbClr val="222E16"/>
                          </a:solidFill>
                        </a:rPr>
                        <a:t>EUCI MARÍA LÓPEZ CAMARGO</a:t>
                      </a:r>
                    </a:p>
                  </a:txBody>
                  <a:tcPr/>
                </a:tc>
                <a:tc>
                  <a:txBody>
                    <a:bodyPr/>
                    <a:lstStyle/>
                    <a:p>
                      <a:pPr lvl="0">
                        <a:buNone/>
                      </a:pPr>
                      <a:r>
                        <a:rPr lang="es-CO" noProof="0">
                          <a:solidFill>
                            <a:srgbClr val="222E16"/>
                          </a:solidFill>
                        </a:rPr>
                        <a:t>Preescolar </a:t>
                      </a:r>
                    </a:p>
                  </a:txBody>
                  <a:tcPr anchor="ctr"/>
                </a:tc>
                <a:extLst>
                  <a:ext uri="{0D108BD9-81ED-4DB2-BD59-A6C34878D82A}">
                    <a16:rowId xmlns:a16="http://schemas.microsoft.com/office/drawing/2014/main" val="1237383038"/>
                  </a:ext>
                </a:extLst>
              </a:tr>
              <a:tr h="370840">
                <a:tc>
                  <a:txBody>
                    <a:bodyPr/>
                    <a:lstStyle/>
                    <a:p>
                      <a:pPr algn="ctr"/>
                      <a:r>
                        <a:rPr lang="es-CO" noProof="0">
                          <a:solidFill>
                            <a:srgbClr val="222E16"/>
                          </a:solidFill>
                        </a:rPr>
                        <a:t>18</a:t>
                      </a:r>
                    </a:p>
                  </a:txBody>
                  <a:tcPr/>
                </a:tc>
                <a:tc>
                  <a:txBody>
                    <a:bodyPr/>
                    <a:lstStyle/>
                    <a:p>
                      <a:pPr lvl="0">
                        <a:buNone/>
                      </a:pPr>
                      <a:r>
                        <a:rPr lang="es-CO" noProof="0">
                          <a:solidFill>
                            <a:srgbClr val="222E16"/>
                          </a:solidFill>
                        </a:rPr>
                        <a:t>LUIS HERMIDES AVELLANEDA C.</a:t>
                      </a:r>
                    </a:p>
                  </a:txBody>
                  <a:tcPr/>
                </a:tc>
                <a:tc>
                  <a:txBody>
                    <a:bodyPr/>
                    <a:lstStyle/>
                    <a:p>
                      <a:r>
                        <a:rPr lang="es-CO" noProof="0">
                          <a:solidFill>
                            <a:srgbClr val="222E16"/>
                          </a:solidFill>
                        </a:rPr>
                        <a:t>Educación Física y Deportes</a:t>
                      </a:r>
                    </a:p>
                  </a:txBody>
                  <a:tcPr/>
                </a:tc>
                <a:extLst>
                  <a:ext uri="{0D108BD9-81ED-4DB2-BD59-A6C34878D82A}">
                    <a16:rowId xmlns:a16="http://schemas.microsoft.com/office/drawing/2014/main" val="3920582552"/>
                  </a:ext>
                </a:extLst>
              </a:tr>
              <a:tr h="370840">
                <a:tc>
                  <a:txBody>
                    <a:bodyPr/>
                    <a:lstStyle/>
                    <a:p>
                      <a:pPr algn="ctr"/>
                      <a:r>
                        <a:rPr lang="es-CO" noProof="0">
                          <a:solidFill>
                            <a:srgbClr val="222E16"/>
                          </a:solidFill>
                        </a:rPr>
                        <a:t>19</a:t>
                      </a:r>
                    </a:p>
                  </a:txBody>
                  <a:tcPr/>
                </a:tc>
                <a:tc>
                  <a:txBody>
                    <a:bodyPr/>
                    <a:lstStyle/>
                    <a:p>
                      <a:pPr lvl="0">
                        <a:buNone/>
                      </a:pPr>
                      <a:r>
                        <a:rPr lang="es-CO" noProof="0">
                          <a:solidFill>
                            <a:srgbClr val="222E16"/>
                          </a:solidFill>
                        </a:rPr>
                        <a:t>JHON JAIME RINCÓN GALVIS</a:t>
                      </a:r>
                    </a:p>
                  </a:txBody>
                  <a:tcPr anchor="ctr"/>
                </a:tc>
                <a:tc>
                  <a:txBody>
                    <a:bodyPr/>
                    <a:lstStyle/>
                    <a:p>
                      <a:r>
                        <a:rPr lang="es-CO" noProof="0">
                          <a:solidFill>
                            <a:srgbClr val="222E16"/>
                          </a:solidFill>
                        </a:rPr>
                        <a:t>Docentes Media Técnica</a:t>
                      </a:r>
                    </a:p>
                  </a:txBody>
                  <a:tcPr/>
                </a:tc>
                <a:extLst>
                  <a:ext uri="{0D108BD9-81ED-4DB2-BD59-A6C34878D82A}">
                    <a16:rowId xmlns:a16="http://schemas.microsoft.com/office/drawing/2014/main" val="4030408422"/>
                  </a:ext>
                </a:extLst>
              </a:tr>
              <a:tr h="370839">
                <a:tc>
                  <a:txBody>
                    <a:bodyPr/>
                    <a:lstStyle/>
                    <a:p>
                      <a:pPr lvl="0" algn="ctr">
                        <a:buNone/>
                      </a:pPr>
                      <a:r>
                        <a:rPr lang="es-CO" noProof="0">
                          <a:solidFill>
                            <a:srgbClr val="222E16"/>
                          </a:solidFill>
                        </a:rPr>
                        <a:t>20</a:t>
                      </a:r>
                    </a:p>
                  </a:txBody>
                  <a:tcPr/>
                </a:tc>
                <a:tc>
                  <a:txBody>
                    <a:bodyPr/>
                    <a:lstStyle/>
                    <a:p>
                      <a:pPr lvl="0">
                        <a:buNone/>
                      </a:pPr>
                      <a:r>
                        <a:rPr lang="es-CO" noProof="0">
                          <a:solidFill>
                            <a:srgbClr val="222E16"/>
                          </a:solidFill>
                        </a:rPr>
                        <a:t>OLGA LUCIA MARTINEZ Z.</a:t>
                      </a:r>
                    </a:p>
                  </a:txBody>
                  <a:tcPr anchor="ctr"/>
                </a:tc>
                <a:tc>
                  <a:txBody>
                    <a:bodyPr/>
                    <a:lstStyle/>
                    <a:p>
                      <a:pPr lvl="0">
                        <a:buNone/>
                      </a:pPr>
                      <a:r>
                        <a:rPr lang="es-CO" noProof="0">
                          <a:solidFill>
                            <a:srgbClr val="222E16"/>
                          </a:solidFill>
                        </a:rPr>
                        <a:t>Primaria Simón Bolívar</a:t>
                      </a:r>
                    </a:p>
                  </a:txBody>
                  <a:tcPr/>
                </a:tc>
                <a:extLst>
                  <a:ext uri="{0D108BD9-81ED-4DB2-BD59-A6C34878D82A}">
                    <a16:rowId xmlns:a16="http://schemas.microsoft.com/office/drawing/2014/main" val="2582820035"/>
                  </a:ext>
                </a:extLst>
              </a:tr>
              <a:tr h="370839">
                <a:tc>
                  <a:txBody>
                    <a:bodyPr/>
                    <a:lstStyle/>
                    <a:p>
                      <a:pPr lvl="0" algn="ctr">
                        <a:buNone/>
                      </a:pPr>
                      <a:r>
                        <a:rPr lang="es-CO" noProof="0">
                          <a:solidFill>
                            <a:srgbClr val="222E16"/>
                          </a:solidFill>
                        </a:rPr>
                        <a:t>21</a:t>
                      </a:r>
                    </a:p>
                  </a:txBody>
                  <a:tcPr/>
                </a:tc>
                <a:tc>
                  <a:txBody>
                    <a:bodyPr/>
                    <a:lstStyle/>
                    <a:p>
                      <a:pPr lvl="0">
                        <a:buNone/>
                      </a:pPr>
                      <a:r>
                        <a:rPr lang="es-CO" noProof="0">
                          <a:solidFill>
                            <a:srgbClr val="222E16"/>
                          </a:solidFill>
                        </a:rPr>
                        <a:t>JUAN CARLOS PÉREZ ROZO</a:t>
                      </a:r>
                    </a:p>
                  </a:txBody>
                  <a:tcPr/>
                </a:tc>
                <a:tc>
                  <a:txBody>
                    <a:bodyPr/>
                    <a:lstStyle/>
                    <a:p>
                      <a:pPr lvl="0">
                        <a:buNone/>
                      </a:pPr>
                      <a:r>
                        <a:rPr lang="es-CO" noProof="0">
                          <a:solidFill>
                            <a:srgbClr val="222E16"/>
                          </a:solidFill>
                        </a:rPr>
                        <a:t>Área Filosofía</a:t>
                      </a:r>
                    </a:p>
                  </a:txBody>
                  <a:tcPr/>
                </a:tc>
                <a:extLst>
                  <a:ext uri="{0D108BD9-81ED-4DB2-BD59-A6C34878D82A}">
                    <a16:rowId xmlns:a16="http://schemas.microsoft.com/office/drawing/2014/main" val="2636510848"/>
                  </a:ext>
                </a:extLst>
              </a:tr>
              <a:tr h="370839">
                <a:tc>
                  <a:txBody>
                    <a:bodyPr/>
                    <a:lstStyle/>
                    <a:p>
                      <a:pPr lvl="0" algn="ctr">
                        <a:buNone/>
                      </a:pPr>
                      <a:r>
                        <a:rPr lang="es-CO" noProof="0">
                          <a:solidFill>
                            <a:srgbClr val="222E16"/>
                          </a:solidFill>
                        </a:rPr>
                        <a:t>22</a:t>
                      </a:r>
                    </a:p>
                  </a:txBody>
                  <a:tcPr/>
                </a:tc>
                <a:tc>
                  <a:txBody>
                    <a:bodyPr/>
                    <a:lstStyle/>
                    <a:p>
                      <a:pPr lvl="0">
                        <a:buNone/>
                      </a:pPr>
                      <a:r>
                        <a:rPr lang="es-CO" noProof="0">
                          <a:solidFill>
                            <a:srgbClr val="222E16"/>
                          </a:solidFill>
                        </a:rPr>
                        <a:t>FERNEY HERNAN CASTAÑEDA L.</a:t>
                      </a:r>
                    </a:p>
                  </a:txBody>
                  <a:tcPr/>
                </a:tc>
                <a:tc>
                  <a:txBody>
                    <a:bodyPr/>
                    <a:lstStyle/>
                    <a:p>
                      <a:pPr lvl="0">
                        <a:buNone/>
                      </a:pPr>
                      <a:r>
                        <a:rPr lang="es-CO" noProof="0">
                          <a:solidFill>
                            <a:srgbClr val="222E16"/>
                          </a:solidFill>
                        </a:rPr>
                        <a:t>Educación Artística - Música</a:t>
                      </a:r>
                    </a:p>
                  </a:txBody>
                  <a:tcPr/>
                </a:tc>
                <a:extLst>
                  <a:ext uri="{0D108BD9-81ED-4DB2-BD59-A6C34878D82A}">
                    <a16:rowId xmlns:a16="http://schemas.microsoft.com/office/drawing/2014/main" val="183825652"/>
                  </a:ext>
                </a:extLst>
              </a:tr>
              <a:tr h="370839">
                <a:tc>
                  <a:txBody>
                    <a:bodyPr/>
                    <a:lstStyle/>
                    <a:p>
                      <a:pPr lvl="0" algn="ctr">
                        <a:buNone/>
                      </a:pPr>
                      <a:r>
                        <a:rPr lang="es-CO" noProof="0">
                          <a:solidFill>
                            <a:srgbClr val="222E16"/>
                          </a:solidFill>
                        </a:rPr>
                        <a:t>23</a:t>
                      </a:r>
                    </a:p>
                  </a:txBody>
                  <a:tcPr/>
                </a:tc>
                <a:tc>
                  <a:txBody>
                    <a:bodyPr/>
                    <a:lstStyle/>
                    <a:p>
                      <a:pPr lvl="0">
                        <a:buNone/>
                      </a:pPr>
                      <a:r>
                        <a:rPr lang="es-CO" noProof="0">
                          <a:solidFill>
                            <a:srgbClr val="222E16"/>
                          </a:solidFill>
                        </a:rPr>
                        <a:t>SANDRA ESPERANZA MARTINEZ H.</a:t>
                      </a:r>
                    </a:p>
                  </a:txBody>
                  <a:tcPr/>
                </a:tc>
                <a:tc>
                  <a:txBody>
                    <a:bodyPr/>
                    <a:lstStyle/>
                    <a:p>
                      <a:pPr lvl="0">
                        <a:buNone/>
                      </a:pPr>
                      <a:r>
                        <a:rPr lang="es-CO" noProof="0">
                          <a:solidFill>
                            <a:srgbClr val="222E16"/>
                          </a:solidFill>
                        </a:rPr>
                        <a:t>Preescolar S. Simon Bolivar</a:t>
                      </a:r>
                      <a:endParaRPr lang="es-ES"/>
                    </a:p>
                  </a:txBody>
                  <a:tcPr/>
                </a:tc>
                <a:extLst>
                  <a:ext uri="{0D108BD9-81ED-4DB2-BD59-A6C34878D82A}">
                    <a16:rowId xmlns:a16="http://schemas.microsoft.com/office/drawing/2014/main" val="2262253152"/>
                  </a:ext>
                </a:extLst>
              </a:tr>
              <a:tr h="370839">
                <a:tc>
                  <a:txBody>
                    <a:bodyPr/>
                    <a:lstStyle/>
                    <a:p>
                      <a:pPr lvl="0" algn="ctr">
                        <a:buNone/>
                      </a:pPr>
                      <a:r>
                        <a:rPr lang="es-CO" noProof="0">
                          <a:solidFill>
                            <a:srgbClr val="222E16"/>
                          </a:solidFill>
                        </a:rPr>
                        <a:t>24</a:t>
                      </a:r>
                    </a:p>
                  </a:txBody>
                  <a:tcPr anchor="ctr"/>
                </a:tc>
                <a:tc>
                  <a:txBody>
                    <a:bodyPr/>
                    <a:lstStyle/>
                    <a:p>
                      <a:pPr lvl="0">
                        <a:buNone/>
                      </a:pPr>
                      <a:r>
                        <a:rPr lang="es-CO" noProof="0">
                          <a:solidFill>
                            <a:srgbClr val="222E16"/>
                          </a:solidFill>
                        </a:rPr>
                        <a:t>FERNANDO LÓPEZ </a:t>
                      </a:r>
                      <a:r>
                        <a:rPr lang="es-CO" noProof="0" err="1">
                          <a:solidFill>
                            <a:srgbClr val="222E16"/>
                          </a:solidFill>
                        </a:rPr>
                        <a:t>LÓPEZ</a:t>
                      </a:r>
                      <a:endParaRPr lang="es-CO" noProof="0">
                        <a:solidFill>
                          <a:srgbClr val="222E16"/>
                        </a:solidFill>
                      </a:endParaRPr>
                    </a:p>
                  </a:txBody>
                  <a:tcPr anchor="ctr"/>
                </a:tc>
                <a:tc>
                  <a:txBody>
                    <a:bodyPr/>
                    <a:lstStyle/>
                    <a:p>
                      <a:pPr lvl="0">
                        <a:buNone/>
                      </a:pPr>
                      <a:r>
                        <a:rPr lang="es-CO" noProof="0">
                          <a:solidFill>
                            <a:srgbClr val="222E16"/>
                          </a:solidFill>
                        </a:rPr>
                        <a:t>Área Tecnología e Informática</a:t>
                      </a:r>
                    </a:p>
                  </a:txBody>
                  <a:tcPr anchor="ctr"/>
                </a:tc>
                <a:extLst>
                  <a:ext uri="{0D108BD9-81ED-4DB2-BD59-A6C34878D82A}">
                    <a16:rowId xmlns:a16="http://schemas.microsoft.com/office/drawing/2014/main" val="2985058185"/>
                  </a:ext>
                </a:extLst>
              </a:tr>
            </a:tbl>
          </a:graphicData>
        </a:graphic>
      </p:graphicFrame>
      <p:sp>
        <p:nvSpPr>
          <p:cNvPr id="5" name="CuadroTexto 4">
            <a:extLst>
              <a:ext uri="{FF2B5EF4-FFF2-40B4-BE49-F238E27FC236}">
                <a16:creationId xmlns:a16="http://schemas.microsoft.com/office/drawing/2014/main" id="{5886F6C9-2B4F-8A01-2E91-A2E8A07D109A}"/>
              </a:ext>
            </a:extLst>
          </p:cNvPr>
          <p:cNvSpPr txBox="1"/>
          <p:nvPr/>
        </p:nvSpPr>
        <p:spPr>
          <a:xfrm>
            <a:off x="612856" y="5613400"/>
            <a:ext cx="2743199" cy="365760"/>
          </a:xfrm>
          <a:prstGeom prst="rect">
            <a:avLst/>
          </a:prstGeom>
          <a:solidFill>
            <a:srgbClr val="32964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noProof="0">
                <a:solidFill>
                  <a:prstClr val="white"/>
                </a:solidFill>
                <a:latin typeface="Posterama"/>
                <a:ea typeface="微软雅黑"/>
                <a:cs typeface="Posterama"/>
              </a:rPr>
              <a:t>CONSEJO ACADÉMICO</a:t>
            </a:r>
            <a:endParaRPr lang="es-CO" sz="1800" noProof="0">
              <a:solidFill>
                <a:prstClr val="white"/>
              </a:solidFill>
              <a:latin typeface="Posterama" panose="020B0504020200020000" pitchFamily="34" charset="0"/>
              <a:ea typeface="微软雅黑"/>
              <a:cs typeface="Posterama" panose="020B0504020200020000" pitchFamily="34" charset="0"/>
            </a:endParaRPr>
          </a:p>
        </p:txBody>
      </p:sp>
      <p:pic>
        <p:nvPicPr>
          <p:cNvPr id="10" name="Imagen 9" descr="Reuniones de Trabajo Consejo Directivo Cotser – COPTSER">
            <a:extLst>
              <a:ext uri="{FF2B5EF4-FFF2-40B4-BE49-F238E27FC236}">
                <a16:creationId xmlns:a16="http://schemas.microsoft.com/office/drawing/2014/main" id="{5842FC8F-6A0B-6E61-A299-0838CCD991C0}"/>
              </a:ext>
            </a:extLst>
          </p:cNvPr>
          <p:cNvPicPr>
            <a:picLocks noChangeAspect="1"/>
          </p:cNvPicPr>
          <p:nvPr/>
        </p:nvPicPr>
        <p:blipFill>
          <a:blip r:embed="rId4"/>
          <a:stretch>
            <a:fillRect/>
          </a:stretch>
        </p:blipFill>
        <p:spPr>
          <a:xfrm>
            <a:off x="399237" y="1955343"/>
            <a:ext cx="3173045" cy="294145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Gráfico 11" descr="Line arrow: Straight con relleno sólido">
            <a:extLst>
              <a:ext uri="{FF2B5EF4-FFF2-40B4-BE49-F238E27FC236}">
                <a16:creationId xmlns:a16="http://schemas.microsoft.com/office/drawing/2014/main" id="{D78D8659-D6C3-DCD1-8B0E-A443130E33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408723" y="4896339"/>
            <a:ext cx="914400" cy="914400"/>
          </a:xfrm>
          <a:prstGeom prst="rect">
            <a:avLst/>
          </a:prstGeom>
        </p:spPr>
      </p:pic>
    </p:spTree>
    <p:extLst>
      <p:ext uri="{BB962C8B-B14F-4D97-AF65-F5344CB8AC3E}">
        <p14:creationId xmlns:p14="http://schemas.microsoft.com/office/powerpoint/2010/main" val="136200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864B-B7BF-9DE0-A62B-AF8E3A927346}"/>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917B0E49-4578-873D-8446-163D009988A4}"/>
              </a:ext>
            </a:extLst>
          </p:cNvPr>
          <p:cNvSpPr>
            <a:spLocks noGrp="1"/>
          </p:cNvSpPr>
          <p:nvPr>
            <p:ph type="body" sz="quarter" idx="28"/>
          </p:nvPr>
        </p:nvSpPr>
        <p:spPr>
          <a:xfrm>
            <a:off x="666696" y="2397567"/>
            <a:ext cx="11093753" cy="5052420"/>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6093BD1A-96A8-42EA-2C71-8BD2D23353E7}"/>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369F15B7-4AD8-F853-727C-0D040ECF57DC}"/>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46</a:t>
            </a:fld>
            <a:endParaRPr lang="es-CO" noProof="0"/>
          </a:p>
        </p:txBody>
      </p:sp>
      <p:pic>
        <p:nvPicPr>
          <p:cNvPr id="2" name="Imagen 1">
            <a:extLst>
              <a:ext uri="{FF2B5EF4-FFF2-40B4-BE49-F238E27FC236}">
                <a16:creationId xmlns:a16="http://schemas.microsoft.com/office/drawing/2014/main" id="{84961232-D93B-F5B1-C405-D47862DAB44D}"/>
              </a:ext>
            </a:extLst>
          </p:cNvPr>
          <p:cNvPicPr>
            <a:picLocks noChangeAspect="1"/>
          </p:cNvPicPr>
          <p:nvPr/>
        </p:nvPicPr>
        <p:blipFill>
          <a:blip r:embed="rId3"/>
          <a:stretch>
            <a:fillRect/>
          </a:stretch>
        </p:blipFill>
        <p:spPr>
          <a:xfrm>
            <a:off x="163609" y="210124"/>
            <a:ext cx="1008020" cy="1061899"/>
          </a:xfrm>
          <a:prstGeom prst="rect">
            <a:avLst/>
          </a:prstGeom>
          <a:ln>
            <a:noFill/>
          </a:ln>
        </p:spPr>
      </p:pic>
      <p:sp>
        <p:nvSpPr>
          <p:cNvPr id="11" name="CuadroTexto 10">
            <a:extLst>
              <a:ext uri="{FF2B5EF4-FFF2-40B4-BE49-F238E27FC236}">
                <a16:creationId xmlns:a16="http://schemas.microsoft.com/office/drawing/2014/main" id="{157E9C79-1219-56AD-113F-C89FAAA25C58}"/>
              </a:ext>
            </a:extLst>
          </p:cNvPr>
          <p:cNvSpPr txBox="1"/>
          <p:nvPr/>
        </p:nvSpPr>
        <p:spPr>
          <a:xfrm>
            <a:off x="1674445" y="188871"/>
            <a:ext cx="10099429" cy="107721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indent="0" algn="ctr">
              <a:lnSpc>
                <a:spcPct val="100000"/>
              </a:lnSpc>
              <a:spcBef>
                <a:spcPts val="0"/>
              </a:spcBef>
              <a:buFontTx/>
              <a:buNone/>
            </a:pPr>
            <a:r>
              <a:rPr lang="es-CO" sz="3200" b="1" i="0" baseline="0" noProof="0">
                <a:solidFill>
                  <a:srgbClr val="329649"/>
                </a:solidFill>
                <a:latin typeface="Comic Sans MS"/>
                <a:ea typeface="Comic Sans MS"/>
                <a:cs typeface="Comic Sans MS"/>
              </a:rPr>
              <a:t>PRINCIPALES ACCIONES DESARROLLADAS POR EL CONSEJO </a:t>
            </a:r>
            <a:r>
              <a:rPr lang="es-CO" sz="3200" b="1" noProof="0">
                <a:solidFill>
                  <a:srgbClr val="329649"/>
                </a:solidFill>
                <a:latin typeface="Comic Sans MS"/>
                <a:ea typeface="Comic Sans MS"/>
                <a:cs typeface="Comic Sans MS"/>
              </a:rPr>
              <a:t>ACADÉMICO</a:t>
            </a:r>
            <a:endParaRPr lang="es-CO" sz="1800" noProof="0">
              <a:solidFill>
                <a:srgbClr val="329649"/>
              </a:solidFill>
              <a:latin typeface="Posterama" panose="020B0504020200020000" pitchFamily="34" charset="0"/>
              <a:ea typeface="微软雅黑"/>
              <a:cs typeface="Posterama" panose="020B0504020200020000" pitchFamily="34" charset="0"/>
            </a:endParaRPr>
          </a:p>
        </p:txBody>
      </p:sp>
      <p:sp>
        <p:nvSpPr>
          <p:cNvPr id="8" name="Diagrama de flujo: cinta perforada 7">
            <a:extLst>
              <a:ext uri="{FF2B5EF4-FFF2-40B4-BE49-F238E27FC236}">
                <a16:creationId xmlns:a16="http://schemas.microsoft.com/office/drawing/2014/main" id="{30DE4357-55C5-DC7B-EEA0-E4FD7B49A323}"/>
              </a:ext>
            </a:extLst>
          </p:cNvPr>
          <p:cNvSpPr/>
          <p:nvPr/>
        </p:nvSpPr>
        <p:spPr>
          <a:xfrm>
            <a:off x="273669" y="1274300"/>
            <a:ext cx="11654688" cy="5130483"/>
          </a:xfrm>
          <a:prstGeom prst="foldedCorner">
            <a:avLst/>
          </a:prstGeom>
          <a:solidFill>
            <a:srgbClr val="A7D9B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628900" lvl="5" indent="-342900">
              <a:buFont typeface="Wingdings"/>
              <a:buChar char="§"/>
            </a:pPr>
            <a:r>
              <a:rPr lang="es-CO" sz="2000" b="1" i="0" u="none" strike="noStrike" baseline="0" noProof="0">
                <a:solidFill>
                  <a:srgbClr val="000000"/>
                </a:solidFill>
                <a:latin typeface="Abadi"/>
                <a:ea typeface="Abadi"/>
                <a:cs typeface="Abadi"/>
              </a:rPr>
              <a:t>Revisión de SIE en pro del mejoramiento introduciendo las modificaciones y ajustes pertinentes de acuerdo con el contexto y las necesidades de los estudiantes</a:t>
            </a:r>
            <a:r>
              <a:rPr lang="es-CO" b="0" i="0" u="none" strike="noStrike" baseline="0" noProof="0">
                <a:solidFill>
                  <a:srgbClr val="000000"/>
                </a:solidFill>
                <a:latin typeface="Arial"/>
                <a:ea typeface="Arial"/>
                <a:cs typeface="Arial"/>
              </a:rPr>
              <a:t>.</a:t>
            </a:r>
            <a:r>
              <a:rPr lang="es-CO" b="0" i="0" noProof="0">
                <a:solidFill>
                  <a:srgbClr val="000000"/>
                </a:solidFill>
                <a:latin typeface="Arial"/>
                <a:ea typeface="Arial"/>
                <a:cs typeface="Arial"/>
              </a:rPr>
              <a:t>​</a:t>
            </a:r>
            <a:endParaRPr lang="es-CO" sz="2000" noProof="0">
              <a:solidFill>
                <a:srgbClr val="FFFFFF"/>
              </a:solidFill>
              <a:latin typeface="Abadi"/>
              <a:ea typeface="Arial"/>
              <a:cs typeface="Arial"/>
            </a:endParaRPr>
          </a:p>
          <a:p>
            <a:pPr lvl="5"/>
            <a:endParaRPr lang="es-CO" noProof="0">
              <a:solidFill>
                <a:srgbClr val="000000"/>
              </a:solidFill>
              <a:latin typeface="Arial"/>
              <a:ea typeface="Arial"/>
              <a:cs typeface="Arial"/>
            </a:endParaRPr>
          </a:p>
          <a:p>
            <a:pPr marL="2628900" lvl="5" indent="-342900">
              <a:buFont typeface="Wingdings"/>
              <a:buChar char="§"/>
            </a:pPr>
            <a:r>
              <a:rPr lang="es-CO" sz="2000" b="1" noProof="0">
                <a:solidFill>
                  <a:srgbClr val="000000"/>
                </a:solidFill>
                <a:latin typeface="Abadi"/>
                <a:ea typeface="Arial"/>
                <a:cs typeface="Arial"/>
              </a:rPr>
              <a:t>Recibir</a:t>
            </a:r>
            <a:r>
              <a:rPr lang="es-CO" sz="2000" b="1" noProof="0">
                <a:solidFill>
                  <a:srgbClr val="000000"/>
                </a:solidFill>
                <a:latin typeface="Abadi"/>
              </a:rPr>
              <a:t> y decidir los reclamos de los estudiantes sobre los procesos evaluativos que se llevan a cabo.</a:t>
            </a:r>
            <a:endParaRPr lang="es-CO" sz="2000" noProof="0"/>
          </a:p>
          <a:p>
            <a:pPr lvl="5"/>
            <a:endParaRPr lang="es-CO" sz="2000" b="1" noProof="0">
              <a:solidFill>
                <a:srgbClr val="000000"/>
              </a:solidFill>
              <a:latin typeface="Abadi"/>
            </a:endParaRPr>
          </a:p>
          <a:p>
            <a:pPr marL="342900" indent="-342900">
              <a:buFont typeface="Wingdings"/>
              <a:buChar char="§"/>
            </a:pPr>
            <a:r>
              <a:rPr lang="es-CO" sz="2000" b="1" noProof="0">
                <a:solidFill>
                  <a:srgbClr val="000000"/>
                </a:solidFill>
                <a:latin typeface="Abadi"/>
              </a:rPr>
              <a:t>Promover el continuo mejoramiento académico al interior de la Institución Educativa.</a:t>
            </a:r>
          </a:p>
          <a:p>
            <a:pPr marL="342900" indent="-342900">
              <a:buFont typeface="Wingdings"/>
              <a:buChar char="§"/>
            </a:pPr>
            <a:r>
              <a:rPr lang="es-CO" sz="2000" b="1" noProof="0">
                <a:solidFill>
                  <a:srgbClr val="000000"/>
                </a:solidFill>
                <a:latin typeface="Abadi"/>
              </a:rPr>
              <a:t>Estudiar las peticiones de los estudiantes o padres de familia respecto a la promoción anticipada.</a:t>
            </a:r>
          </a:p>
          <a:p>
            <a:pPr marL="342900" indent="-342900">
              <a:buFont typeface="Wingdings"/>
              <a:buChar char="§"/>
            </a:pPr>
            <a:r>
              <a:rPr lang="es-CO" sz="2000" b="1" noProof="0">
                <a:solidFill>
                  <a:srgbClr val="000000"/>
                </a:solidFill>
                <a:latin typeface="Abadi"/>
              </a:rPr>
              <a:t>Diseñar instrumentos y políticas para el mejoramiento del proceso de evaluación escolar institucionalizando el Plan de Mejora Académica.</a:t>
            </a:r>
          </a:p>
          <a:p>
            <a:pPr marL="342900" indent="-342900">
              <a:buFont typeface="Wingdings"/>
              <a:buChar char="§"/>
            </a:pPr>
            <a:r>
              <a:rPr lang="es-CO" sz="2000" b="1">
                <a:solidFill>
                  <a:srgbClr val="000000"/>
                </a:solidFill>
                <a:latin typeface="Abadi"/>
              </a:rPr>
              <a:t>Definición de proyectos pedagógicos, presupuesto y calendario, además de la promoción anticipada.</a:t>
            </a:r>
            <a:endParaRPr lang="es-CO"/>
          </a:p>
        </p:txBody>
      </p:sp>
      <p:pic>
        <p:nvPicPr>
          <p:cNvPr id="10" name="Gráfico 9" descr="Business Growth con relleno sólido">
            <a:extLst>
              <a:ext uri="{FF2B5EF4-FFF2-40B4-BE49-F238E27FC236}">
                <a16:creationId xmlns:a16="http://schemas.microsoft.com/office/drawing/2014/main" id="{BAA139E9-546C-25BD-E977-26743C6643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45908" y="5132754"/>
            <a:ext cx="1330960" cy="1351280"/>
          </a:xfrm>
          <a:prstGeom prst="rect">
            <a:avLst/>
          </a:prstGeom>
        </p:spPr>
      </p:pic>
      <p:pic>
        <p:nvPicPr>
          <p:cNvPr id="12" name="Imagen 11" descr="trabajo en equipo">
            <a:extLst>
              <a:ext uri="{FF2B5EF4-FFF2-40B4-BE49-F238E27FC236}">
                <a16:creationId xmlns:a16="http://schemas.microsoft.com/office/drawing/2014/main" id="{AF77E9B4-15FF-4509-C166-2338957559AC}"/>
              </a:ext>
            </a:extLst>
          </p:cNvPr>
          <p:cNvPicPr>
            <a:picLocks noChangeAspect="1"/>
          </p:cNvPicPr>
          <p:nvPr/>
        </p:nvPicPr>
        <p:blipFill>
          <a:blip r:embed="rId6"/>
          <a:stretch>
            <a:fillRect/>
          </a:stretch>
        </p:blipFill>
        <p:spPr>
          <a:xfrm>
            <a:off x="396241" y="1426650"/>
            <a:ext cx="2214878" cy="1863903"/>
          </a:xfrm>
          <a:prstGeom prst="ellipse">
            <a:avLst/>
          </a:prstGeom>
          <a:ln>
            <a:noFill/>
          </a:ln>
          <a:effectLst>
            <a:softEdge rad="112500"/>
          </a:effectLst>
        </p:spPr>
      </p:pic>
    </p:spTree>
    <p:extLst>
      <p:ext uri="{BB962C8B-B14F-4D97-AF65-F5344CB8AC3E}">
        <p14:creationId xmlns:p14="http://schemas.microsoft.com/office/powerpoint/2010/main" val="498632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9704C-1CF7-D8B4-CE82-19D70D80E878}"/>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4FDF56DD-E956-32F3-7BA7-9A9D4C0381F8}"/>
              </a:ext>
            </a:extLst>
          </p:cNvPr>
          <p:cNvSpPr>
            <a:spLocks noGrp="1"/>
          </p:cNvSpPr>
          <p:nvPr>
            <p:ph type="body" sz="quarter" idx="28"/>
          </p:nvPr>
        </p:nvSpPr>
        <p:spPr>
          <a:xfrm>
            <a:off x="666696" y="2397567"/>
            <a:ext cx="11093753" cy="5052420"/>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BF4200FA-BBFD-6EF2-AC14-032D8BB559D0}"/>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1F6DFFEC-172A-3C6F-4086-0EAAFD06BB72}"/>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47</a:t>
            </a:fld>
            <a:endParaRPr lang="es-CO" noProof="0"/>
          </a:p>
        </p:txBody>
      </p:sp>
      <p:pic>
        <p:nvPicPr>
          <p:cNvPr id="2" name="Imagen 1">
            <a:extLst>
              <a:ext uri="{FF2B5EF4-FFF2-40B4-BE49-F238E27FC236}">
                <a16:creationId xmlns:a16="http://schemas.microsoft.com/office/drawing/2014/main" id="{87377957-F34E-8C26-D67A-C8A7AD6736C8}"/>
              </a:ext>
            </a:extLst>
          </p:cNvPr>
          <p:cNvPicPr>
            <a:picLocks noChangeAspect="1"/>
          </p:cNvPicPr>
          <p:nvPr/>
        </p:nvPicPr>
        <p:blipFill>
          <a:blip r:embed="rId3"/>
          <a:stretch>
            <a:fillRect/>
          </a:stretch>
        </p:blipFill>
        <p:spPr>
          <a:xfrm>
            <a:off x="86627" y="101881"/>
            <a:ext cx="1008020" cy="1061899"/>
          </a:xfrm>
          <a:prstGeom prst="rect">
            <a:avLst/>
          </a:prstGeom>
          <a:ln>
            <a:noFill/>
          </a:ln>
        </p:spPr>
      </p:pic>
      <p:sp>
        <p:nvSpPr>
          <p:cNvPr id="12" name="CuadroTexto 11">
            <a:extLst>
              <a:ext uri="{FF2B5EF4-FFF2-40B4-BE49-F238E27FC236}">
                <a16:creationId xmlns:a16="http://schemas.microsoft.com/office/drawing/2014/main" id="{83664239-9E1F-A131-01AF-26F814F5B508}"/>
              </a:ext>
            </a:extLst>
          </p:cNvPr>
          <p:cNvSpPr txBox="1"/>
          <p:nvPr/>
        </p:nvSpPr>
        <p:spPr>
          <a:xfrm>
            <a:off x="3274466" y="1125102"/>
            <a:ext cx="8679577" cy="5533430"/>
          </a:xfrm>
          <a:prstGeom prst="flowChartAlternateProcess">
            <a:avLst/>
          </a:prstGeom>
          <a:solidFill>
            <a:srgbClr val="E4F7E8"/>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s-CO" sz="2200" b="1" noProof="0">
                <a:solidFill>
                  <a:srgbClr val="0F3D23"/>
                </a:solidFill>
                <a:ea typeface="+mn-lt"/>
                <a:cs typeface="+mn-lt"/>
              </a:rPr>
              <a:t>El consejo estudiantil como máximo órgano de participación estudiantil se conforma con la participación de los estudiantes que representan a sus grados como voceros, para dinamizar este proceso se hace la elección y su conformación así:</a:t>
            </a:r>
            <a:endParaRPr lang="es-CO" noProof="0">
              <a:solidFill>
                <a:srgbClr val="0F3D23"/>
              </a:solidFill>
            </a:endParaRPr>
          </a:p>
          <a:p>
            <a:endParaRPr lang="es-CO" sz="1100" b="1" noProof="0">
              <a:solidFill>
                <a:srgbClr val="0F3D23"/>
              </a:solidFill>
              <a:ea typeface="+mn-lt"/>
              <a:cs typeface="+mn-lt"/>
            </a:endParaRPr>
          </a:p>
          <a:p>
            <a:r>
              <a:rPr lang="es-CO" sz="2200" b="1" noProof="0">
                <a:solidFill>
                  <a:srgbClr val="0F3D23"/>
                </a:solidFill>
                <a:ea typeface="+mn-lt"/>
                <a:cs typeface="+mn-lt"/>
              </a:rPr>
              <a:t>Se convocó a los estudiantes representantes de grado de las tres sedes (de 3° a 11°), estudiantes aula </a:t>
            </a:r>
            <a:r>
              <a:rPr lang="es-CO" sz="2200" b="1" noProof="0" err="1">
                <a:solidFill>
                  <a:srgbClr val="0F3D23"/>
                </a:solidFill>
                <a:ea typeface="+mn-lt"/>
                <a:cs typeface="+mn-lt"/>
              </a:rPr>
              <a:t>multigradual</a:t>
            </a:r>
            <a:r>
              <a:rPr lang="es-CO" sz="2200" b="1" noProof="0">
                <a:solidFill>
                  <a:srgbClr val="0F3D23"/>
                </a:solidFill>
                <a:ea typeface="+mn-lt"/>
                <a:cs typeface="+mn-lt"/>
              </a:rPr>
              <a:t> y estudiantes ciclos III, IV, V y VI de la jornada sabatina, al señor rector Jaime Rincón Serrano, los coordinadores, </a:t>
            </a:r>
            <a:r>
              <a:rPr lang="es-CO" sz="2200" b="1" err="1">
                <a:solidFill>
                  <a:srgbClr val="0F3D23"/>
                </a:solidFill>
                <a:ea typeface="+mn-lt"/>
                <a:cs typeface="+mn-lt"/>
              </a:rPr>
              <a:t>Ing</a:t>
            </a:r>
            <a:r>
              <a:rPr lang="es-CO" sz="2200" b="1">
                <a:solidFill>
                  <a:srgbClr val="0F3D23"/>
                </a:solidFill>
                <a:ea typeface="+mn-lt"/>
                <a:cs typeface="+mn-lt"/>
              </a:rPr>
              <a:t> Samuel preciado </a:t>
            </a:r>
            <a:r>
              <a:rPr lang="es-CO" sz="2200" b="1" noProof="0">
                <a:solidFill>
                  <a:srgbClr val="0F3D23"/>
                </a:solidFill>
                <a:ea typeface="+mn-lt"/>
                <a:cs typeface="+mn-lt"/>
              </a:rPr>
              <a:t>y Lic. Oswaldo rozo, los profesores de ciencias sociales  Magda Fonseca, Jorge Medina y Aurora Castillo) y por el aula </a:t>
            </a:r>
            <a:r>
              <a:rPr lang="es-CO" sz="2200" b="1" noProof="0" err="1">
                <a:solidFill>
                  <a:srgbClr val="0F3D23"/>
                </a:solidFill>
                <a:ea typeface="+mn-lt"/>
                <a:cs typeface="+mn-lt"/>
              </a:rPr>
              <a:t>multigradual</a:t>
            </a:r>
            <a:r>
              <a:rPr lang="es-CO" sz="2200" b="1" noProof="0">
                <a:solidFill>
                  <a:srgbClr val="0F3D23"/>
                </a:solidFill>
                <a:ea typeface="+mn-lt"/>
                <a:cs typeface="+mn-lt"/>
              </a:rPr>
              <a:t> la Lic. Lida Pérez; en el aula múltiple de la Sede Campestre para llevar a cabo la elección del Consejo Estudiantil y elegir el representante de los estudiantes ante el consejo directivo.</a:t>
            </a:r>
            <a:endParaRPr lang="es-CO" sz="2200" noProof="0">
              <a:solidFill>
                <a:srgbClr val="0F3D23"/>
              </a:solidFill>
              <a:ea typeface="+mn-lt"/>
              <a:cs typeface="+mn-lt"/>
            </a:endParaRPr>
          </a:p>
        </p:txBody>
      </p:sp>
      <p:sp>
        <p:nvSpPr>
          <p:cNvPr id="8" name="Diagrama de flujo: cinta perforada 7">
            <a:extLst>
              <a:ext uri="{FF2B5EF4-FFF2-40B4-BE49-F238E27FC236}">
                <a16:creationId xmlns:a16="http://schemas.microsoft.com/office/drawing/2014/main" id="{C94E161E-8BE4-4441-5986-71F9C37229D6}"/>
              </a:ext>
            </a:extLst>
          </p:cNvPr>
          <p:cNvSpPr/>
          <p:nvPr/>
        </p:nvSpPr>
        <p:spPr>
          <a:xfrm>
            <a:off x="3744937" y="197241"/>
            <a:ext cx="6884181" cy="874881"/>
          </a:xfrm>
          <a:prstGeom prst="flowChartPunchedTape">
            <a:avLst/>
          </a:prstGeom>
          <a:solidFill>
            <a:srgbClr val="32964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CO" sz="3600" b="1" noProof="0">
                <a:solidFill>
                  <a:schemeClr val="bg1"/>
                </a:solidFill>
                <a:latin typeface="Comic Sans MS"/>
              </a:rPr>
              <a:t>CONSEJO</a:t>
            </a:r>
            <a:r>
              <a:rPr lang="es-CO" sz="3600" b="1" noProof="0">
                <a:solidFill>
                  <a:srgbClr val="344F33"/>
                </a:solidFill>
                <a:latin typeface="Comic Sans MS"/>
              </a:rPr>
              <a:t> </a:t>
            </a:r>
            <a:r>
              <a:rPr lang="es-CO" sz="3600" b="1" noProof="0">
                <a:solidFill>
                  <a:schemeClr val="bg1"/>
                </a:solidFill>
                <a:latin typeface="Comic Sans MS"/>
              </a:rPr>
              <a:t>ESTUDIANTIL</a:t>
            </a:r>
            <a:endParaRPr lang="es-CO" noProof="0"/>
          </a:p>
        </p:txBody>
      </p:sp>
      <p:pic>
        <p:nvPicPr>
          <p:cNvPr id="3" name="Imagen 2" descr="Consejo Estudiantil Vectores, Ilustraciones y Gráficos - 123RF">
            <a:extLst>
              <a:ext uri="{FF2B5EF4-FFF2-40B4-BE49-F238E27FC236}">
                <a16:creationId xmlns:a16="http://schemas.microsoft.com/office/drawing/2014/main" id="{C61A9CE3-7278-08D8-69D1-A83495AEE62D}"/>
              </a:ext>
            </a:extLst>
          </p:cNvPr>
          <p:cNvPicPr>
            <a:picLocks noChangeAspect="1"/>
          </p:cNvPicPr>
          <p:nvPr/>
        </p:nvPicPr>
        <p:blipFill>
          <a:blip r:embed="rId4"/>
          <a:stretch>
            <a:fillRect/>
          </a:stretch>
        </p:blipFill>
        <p:spPr>
          <a:xfrm>
            <a:off x="231029" y="1967660"/>
            <a:ext cx="2942655" cy="3524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13068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95557-C1EA-9EDC-5700-74E149848AEE}"/>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A2EB806D-DD56-B496-A131-A0FDBC749768}"/>
              </a:ext>
            </a:extLst>
          </p:cNvPr>
          <p:cNvSpPr>
            <a:spLocks noGrp="1"/>
          </p:cNvSpPr>
          <p:nvPr>
            <p:ph type="body" sz="quarter" idx="28"/>
          </p:nvPr>
        </p:nvSpPr>
        <p:spPr>
          <a:xfrm>
            <a:off x="207543" y="140631"/>
            <a:ext cx="11552906" cy="6273574"/>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C13AABC4-0B42-4620-3F80-5EEE55569FDF}"/>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48F85F3C-1459-AE28-3379-68F5409006ED}"/>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48</a:t>
            </a:fld>
            <a:endParaRPr lang="es-CO" noProof="0"/>
          </a:p>
        </p:txBody>
      </p:sp>
      <p:pic>
        <p:nvPicPr>
          <p:cNvPr id="2" name="Imagen 1">
            <a:extLst>
              <a:ext uri="{FF2B5EF4-FFF2-40B4-BE49-F238E27FC236}">
                <a16:creationId xmlns:a16="http://schemas.microsoft.com/office/drawing/2014/main" id="{74BF9C0F-4527-F5A7-E897-D04A09F70DAF}"/>
              </a:ext>
            </a:extLst>
          </p:cNvPr>
          <p:cNvPicPr>
            <a:picLocks noChangeAspect="1"/>
          </p:cNvPicPr>
          <p:nvPr/>
        </p:nvPicPr>
        <p:blipFill>
          <a:blip r:embed="rId3"/>
          <a:stretch>
            <a:fillRect/>
          </a:stretch>
        </p:blipFill>
        <p:spPr>
          <a:xfrm>
            <a:off x="106165" y="53035"/>
            <a:ext cx="1008020" cy="1061899"/>
          </a:xfrm>
          <a:prstGeom prst="rect">
            <a:avLst/>
          </a:prstGeom>
          <a:ln>
            <a:noFill/>
          </a:ln>
        </p:spPr>
      </p:pic>
      <p:sp>
        <p:nvSpPr>
          <p:cNvPr id="8" name="CuadroTexto 7">
            <a:extLst>
              <a:ext uri="{FF2B5EF4-FFF2-40B4-BE49-F238E27FC236}">
                <a16:creationId xmlns:a16="http://schemas.microsoft.com/office/drawing/2014/main" id="{6292972E-D45A-7C29-EA9B-C7D84F8B8CFF}"/>
              </a:ext>
            </a:extLst>
          </p:cNvPr>
          <p:cNvSpPr txBox="1"/>
          <p:nvPr/>
        </p:nvSpPr>
        <p:spPr>
          <a:xfrm>
            <a:off x="1322753" y="133195"/>
            <a:ext cx="10871198" cy="95410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s-CO" sz="2800" b="1" noProof="0">
                <a:solidFill>
                  <a:srgbClr val="329649"/>
                </a:solidFill>
                <a:latin typeface="Comic Sans MS"/>
                <a:ea typeface="微软雅黑"/>
                <a:cs typeface="Posterama"/>
              </a:rPr>
              <a:t>Desarrollado el proceso democrático se consolida el consejo estudiantil quedando conformado así:</a:t>
            </a:r>
          </a:p>
        </p:txBody>
      </p:sp>
      <p:graphicFrame>
        <p:nvGraphicFramePr>
          <p:cNvPr id="9" name="Tabla 8">
            <a:extLst>
              <a:ext uri="{FF2B5EF4-FFF2-40B4-BE49-F238E27FC236}">
                <a16:creationId xmlns:a16="http://schemas.microsoft.com/office/drawing/2014/main" id="{F0119FF5-8A98-2BD5-5CD8-35598F32AACC}"/>
              </a:ext>
            </a:extLst>
          </p:cNvPr>
          <p:cNvGraphicFramePr>
            <a:graphicFrameLocks noGrp="1"/>
          </p:cNvGraphicFramePr>
          <p:nvPr>
            <p:extLst>
              <p:ext uri="{D42A27DB-BD31-4B8C-83A1-F6EECF244321}">
                <p14:modId xmlns:p14="http://schemas.microsoft.com/office/powerpoint/2010/main" val="2165097944"/>
              </p:ext>
            </p:extLst>
          </p:nvPr>
        </p:nvGraphicFramePr>
        <p:xfrm>
          <a:off x="4376615" y="4054231"/>
          <a:ext cx="6512959" cy="2228796"/>
        </p:xfrm>
        <a:graphic>
          <a:graphicData uri="http://schemas.openxmlformats.org/drawingml/2006/table">
            <a:tbl>
              <a:tblPr firstRow="1" bandRow="1">
                <a:tableStyleId>{93296810-A885-4BE3-A3E7-6D5BEEA58F35}</a:tableStyleId>
              </a:tblPr>
              <a:tblGrid>
                <a:gridCol w="2211893">
                  <a:extLst>
                    <a:ext uri="{9D8B030D-6E8A-4147-A177-3AD203B41FA5}">
                      <a16:colId xmlns:a16="http://schemas.microsoft.com/office/drawing/2014/main" val="2392753265"/>
                    </a:ext>
                  </a:extLst>
                </a:gridCol>
                <a:gridCol w="3257656">
                  <a:extLst>
                    <a:ext uri="{9D8B030D-6E8A-4147-A177-3AD203B41FA5}">
                      <a16:colId xmlns:a16="http://schemas.microsoft.com/office/drawing/2014/main" val="2816864680"/>
                    </a:ext>
                  </a:extLst>
                </a:gridCol>
                <a:gridCol w="1043410">
                  <a:extLst>
                    <a:ext uri="{9D8B030D-6E8A-4147-A177-3AD203B41FA5}">
                      <a16:colId xmlns:a16="http://schemas.microsoft.com/office/drawing/2014/main" val="3936347897"/>
                    </a:ext>
                  </a:extLst>
                </a:gridCol>
              </a:tblGrid>
              <a:tr h="599440">
                <a:tc gridSpan="3">
                  <a:txBody>
                    <a:bodyPr/>
                    <a:lstStyle/>
                    <a:p>
                      <a:pPr algn="ctr"/>
                      <a:r>
                        <a:rPr lang="es-CO" sz="2400" noProof="0">
                          <a:solidFill>
                            <a:srgbClr val="0F3D23"/>
                          </a:solidFill>
                          <a:latin typeface="Comic Sans MS"/>
                        </a:rPr>
                        <a:t>MESA DIRECTIVA CONSEJO DE ESTUDIANTES 2025:</a:t>
                      </a:r>
                    </a:p>
                  </a:txBody>
                  <a:tcPr anchor="ctr">
                    <a:solidFill>
                      <a:srgbClr val="AFE697"/>
                    </a:solidFill>
                  </a:tcPr>
                </a:tc>
                <a:tc hMerge="1">
                  <a:txBody>
                    <a:bodyPr/>
                    <a:lstStyle/>
                    <a:p>
                      <a:endParaRPr lang="es-MX"/>
                    </a:p>
                  </a:txBody>
                  <a:tcPr>
                    <a:solidFill>
                      <a:srgbClr val="08290D"/>
                    </a:solidFill>
                  </a:tcPr>
                </a:tc>
                <a:tc hMerge="1">
                  <a:txBody>
                    <a:bodyPr/>
                    <a:lstStyle/>
                    <a:p>
                      <a:endParaRPr lang="es-MX"/>
                    </a:p>
                  </a:txBody>
                  <a:tcPr>
                    <a:solidFill>
                      <a:srgbClr val="08290D"/>
                    </a:solidFill>
                  </a:tcPr>
                </a:tc>
                <a:extLst>
                  <a:ext uri="{0D108BD9-81ED-4DB2-BD59-A6C34878D82A}">
                    <a16:rowId xmlns:a16="http://schemas.microsoft.com/office/drawing/2014/main" val="1972158891"/>
                  </a:ext>
                </a:extLst>
              </a:tr>
              <a:tr h="468612">
                <a:tc>
                  <a:txBody>
                    <a:bodyPr/>
                    <a:lstStyle/>
                    <a:p>
                      <a:r>
                        <a:rPr lang="es-CO" b="1" noProof="0">
                          <a:solidFill>
                            <a:schemeClr val="bg1"/>
                          </a:solidFill>
                        </a:rPr>
                        <a:t>PRESIDENTE</a:t>
                      </a:r>
                    </a:p>
                  </a:txBody>
                  <a:tcPr anchor="ctr">
                    <a:solidFill>
                      <a:srgbClr val="517D5B"/>
                    </a:solidFill>
                  </a:tcPr>
                </a:tc>
                <a:tc>
                  <a:txBody>
                    <a:bodyPr/>
                    <a:lstStyle/>
                    <a:p>
                      <a:r>
                        <a:rPr lang="es-CO" b="1" noProof="0">
                          <a:solidFill>
                            <a:schemeClr val="bg1"/>
                          </a:solidFill>
                        </a:rPr>
                        <a:t>Sara Sofia Silva Siachoque</a:t>
                      </a:r>
                    </a:p>
                  </a:txBody>
                  <a:tcPr anchor="ctr">
                    <a:solidFill>
                      <a:srgbClr val="517D5B"/>
                    </a:solidFill>
                  </a:tcPr>
                </a:tc>
                <a:tc>
                  <a:txBody>
                    <a:bodyPr/>
                    <a:lstStyle/>
                    <a:p>
                      <a:pPr lvl="0">
                        <a:buNone/>
                      </a:pPr>
                      <a:r>
                        <a:rPr lang="es-CO" noProof="0">
                          <a:solidFill>
                            <a:schemeClr val="bg1"/>
                          </a:solidFill>
                        </a:rPr>
                        <a:t>8° C</a:t>
                      </a:r>
                    </a:p>
                  </a:txBody>
                  <a:tcPr anchor="ctr">
                    <a:solidFill>
                      <a:srgbClr val="517D5B"/>
                    </a:solidFill>
                  </a:tcPr>
                </a:tc>
                <a:extLst>
                  <a:ext uri="{0D108BD9-81ED-4DB2-BD59-A6C34878D82A}">
                    <a16:rowId xmlns:a16="http://schemas.microsoft.com/office/drawing/2014/main" val="743542802"/>
                  </a:ext>
                </a:extLst>
              </a:tr>
              <a:tr h="468612">
                <a:tc>
                  <a:txBody>
                    <a:bodyPr/>
                    <a:lstStyle/>
                    <a:p>
                      <a:r>
                        <a:rPr lang="es-CO" b="1" noProof="0">
                          <a:solidFill>
                            <a:srgbClr val="0E3B05"/>
                          </a:solidFill>
                        </a:rPr>
                        <a:t>VICEPRESIDENTE</a:t>
                      </a:r>
                    </a:p>
                  </a:txBody>
                  <a:tcPr anchor="ctr">
                    <a:solidFill>
                      <a:srgbClr val="6BBF7F"/>
                    </a:solidFill>
                  </a:tcPr>
                </a:tc>
                <a:tc>
                  <a:txBody>
                    <a:bodyPr/>
                    <a:lstStyle/>
                    <a:p>
                      <a:r>
                        <a:rPr lang="es-CO" b="1" noProof="0">
                          <a:solidFill>
                            <a:srgbClr val="0E3B05"/>
                          </a:solidFill>
                        </a:rPr>
                        <a:t>Laura Sofia Torres Paez</a:t>
                      </a:r>
                    </a:p>
                  </a:txBody>
                  <a:tcPr anchor="ctr">
                    <a:solidFill>
                      <a:srgbClr val="6BBF7F"/>
                    </a:solidFill>
                  </a:tcPr>
                </a:tc>
                <a:tc>
                  <a:txBody>
                    <a:bodyPr/>
                    <a:lstStyle/>
                    <a:p>
                      <a:pPr lvl="0">
                        <a:buNone/>
                      </a:pPr>
                      <a:r>
                        <a:rPr lang="es-CO" b="1" noProof="0">
                          <a:solidFill>
                            <a:srgbClr val="0E3B05"/>
                          </a:solidFill>
                        </a:rPr>
                        <a:t>11° A</a:t>
                      </a:r>
                    </a:p>
                  </a:txBody>
                  <a:tcPr anchor="ctr">
                    <a:solidFill>
                      <a:srgbClr val="6BBF7F"/>
                    </a:solidFill>
                  </a:tcPr>
                </a:tc>
                <a:extLst>
                  <a:ext uri="{0D108BD9-81ED-4DB2-BD59-A6C34878D82A}">
                    <a16:rowId xmlns:a16="http://schemas.microsoft.com/office/drawing/2014/main" val="3834936420"/>
                  </a:ext>
                </a:extLst>
              </a:tr>
              <a:tr h="468612">
                <a:tc>
                  <a:txBody>
                    <a:bodyPr/>
                    <a:lstStyle/>
                    <a:p>
                      <a:endParaRPr lang="es-CO" b="1" noProof="0" dirty="0">
                        <a:solidFill>
                          <a:schemeClr val="bg1"/>
                        </a:solidFill>
                      </a:endParaRPr>
                    </a:p>
                  </a:txBody>
                  <a:tcPr anchor="ctr">
                    <a:solidFill>
                      <a:srgbClr val="517D5B"/>
                    </a:solidFill>
                  </a:tcPr>
                </a:tc>
                <a:tc>
                  <a:txBody>
                    <a:bodyPr/>
                    <a:lstStyle/>
                    <a:p>
                      <a:endParaRPr lang="es-CO" b="1" noProof="0" dirty="0">
                        <a:solidFill>
                          <a:schemeClr val="bg1"/>
                        </a:solidFill>
                      </a:endParaRPr>
                    </a:p>
                  </a:txBody>
                  <a:tcPr anchor="ctr">
                    <a:solidFill>
                      <a:srgbClr val="517D5B"/>
                    </a:solidFill>
                  </a:tcPr>
                </a:tc>
                <a:tc>
                  <a:txBody>
                    <a:bodyPr/>
                    <a:lstStyle/>
                    <a:p>
                      <a:pPr lvl="0">
                        <a:buNone/>
                      </a:pPr>
                      <a:endParaRPr lang="es-CO" noProof="0" dirty="0">
                        <a:solidFill>
                          <a:schemeClr val="bg1"/>
                        </a:solidFill>
                      </a:endParaRPr>
                    </a:p>
                  </a:txBody>
                  <a:tcPr anchor="ctr">
                    <a:solidFill>
                      <a:srgbClr val="517D5B"/>
                    </a:solidFill>
                  </a:tcPr>
                </a:tc>
                <a:extLst>
                  <a:ext uri="{0D108BD9-81ED-4DB2-BD59-A6C34878D82A}">
                    <a16:rowId xmlns:a16="http://schemas.microsoft.com/office/drawing/2014/main" val="138051498"/>
                  </a:ext>
                </a:extLst>
              </a:tr>
            </a:tbl>
          </a:graphicData>
        </a:graphic>
      </p:graphicFrame>
      <p:pic>
        <p:nvPicPr>
          <p:cNvPr id="3" name="Imagen 2" descr="Reuniones de Trabajo Consejo Directivo Cotser – COPTSER">
            <a:extLst>
              <a:ext uri="{FF2B5EF4-FFF2-40B4-BE49-F238E27FC236}">
                <a16:creationId xmlns:a16="http://schemas.microsoft.com/office/drawing/2014/main" id="{C7346C32-CD45-A1C9-9D93-D981FC154044}"/>
              </a:ext>
            </a:extLst>
          </p:cNvPr>
          <p:cNvPicPr>
            <a:picLocks noChangeAspect="1"/>
          </p:cNvPicPr>
          <p:nvPr/>
        </p:nvPicPr>
        <p:blipFill>
          <a:blip r:embed="rId4"/>
          <a:stretch>
            <a:fillRect/>
          </a:stretch>
        </p:blipFill>
        <p:spPr>
          <a:xfrm>
            <a:off x="399237" y="1711112"/>
            <a:ext cx="3173045" cy="294145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CuadroTexto 5">
            <a:extLst>
              <a:ext uri="{FF2B5EF4-FFF2-40B4-BE49-F238E27FC236}">
                <a16:creationId xmlns:a16="http://schemas.microsoft.com/office/drawing/2014/main" id="{3C84597E-6189-B41C-D266-709C956E2229}"/>
              </a:ext>
            </a:extLst>
          </p:cNvPr>
          <p:cNvSpPr txBox="1"/>
          <p:nvPr/>
        </p:nvSpPr>
        <p:spPr>
          <a:xfrm>
            <a:off x="612856" y="4753708"/>
            <a:ext cx="2743199" cy="1283910"/>
          </a:xfrm>
          <a:prstGeom prst="notchedRightArrow">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b="1" noProof="0">
                <a:solidFill>
                  <a:srgbClr val="012104"/>
                </a:solidFill>
                <a:latin typeface="Comic Sans MS"/>
                <a:ea typeface="微软雅黑"/>
                <a:cs typeface="Posterama"/>
              </a:rPr>
              <a:t>CONSEJO</a:t>
            </a:r>
            <a:r>
              <a:rPr lang="es-CO" b="1" noProof="0">
                <a:solidFill>
                  <a:prstClr val="white"/>
                </a:solidFill>
                <a:latin typeface="Comic Sans MS"/>
                <a:ea typeface="微软雅黑"/>
                <a:cs typeface="Posterama"/>
              </a:rPr>
              <a:t> </a:t>
            </a:r>
            <a:r>
              <a:rPr lang="es-CO" b="1" noProof="0">
                <a:solidFill>
                  <a:srgbClr val="012104"/>
                </a:solidFill>
                <a:latin typeface="Comic Sans MS"/>
                <a:ea typeface="微软雅黑"/>
                <a:cs typeface="Posterama"/>
              </a:rPr>
              <a:t>ESTUDIANTIL</a:t>
            </a:r>
            <a:endParaRPr lang="es-CO" sz="1800" b="1" noProof="0">
              <a:solidFill>
                <a:srgbClr val="012104"/>
              </a:solidFill>
              <a:latin typeface="Comic Sans MS"/>
              <a:ea typeface="微软雅黑"/>
              <a:cs typeface="Posterama" panose="020B0504020200020000" pitchFamily="34" charset="0"/>
            </a:endParaRPr>
          </a:p>
        </p:txBody>
      </p:sp>
      <p:pic>
        <p:nvPicPr>
          <p:cNvPr id="5" name="Gráfico 4" descr="Group brainstorm con relleno sólido">
            <a:extLst>
              <a:ext uri="{FF2B5EF4-FFF2-40B4-BE49-F238E27FC236}">
                <a16:creationId xmlns:a16="http://schemas.microsoft.com/office/drawing/2014/main" id="{2DA53349-AE74-9853-3525-B2F9319C0B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69335" y="3952594"/>
            <a:ext cx="914400" cy="914400"/>
          </a:xfrm>
          <a:prstGeom prst="rect">
            <a:avLst/>
          </a:prstGeom>
        </p:spPr>
      </p:pic>
      <p:sp>
        <p:nvSpPr>
          <p:cNvPr id="10" name="CuadroTexto 9">
            <a:extLst>
              <a:ext uri="{FF2B5EF4-FFF2-40B4-BE49-F238E27FC236}">
                <a16:creationId xmlns:a16="http://schemas.microsoft.com/office/drawing/2014/main" id="{DC20B81E-CBCD-13D8-3CFC-849CCB383851}"/>
              </a:ext>
            </a:extLst>
          </p:cNvPr>
          <p:cNvSpPr txBox="1"/>
          <p:nvPr/>
        </p:nvSpPr>
        <p:spPr>
          <a:xfrm>
            <a:off x="6191087" y="1353308"/>
            <a:ext cx="2752969" cy="1021556"/>
          </a:xfrm>
          <a:prstGeom prst="wedgeRoundRectCallout">
            <a:avLst/>
          </a:prstGeom>
          <a:solidFill>
            <a:srgbClr val="FFC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s-CO" b="1" noProof="0">
                <a:solidFill>
                  <a:schemeClr val="accent4">
                    <a:lumMod val="49000"/>
                  </a:schemeClr>
                </a:solidFill>
                <a:latin typeface="Comic Sans MS"/>
                <a:ea typeface="微软雅黑"/>
                <a:cs typeface="Posterama"/>
              </a:rPr>
              <a:t>Representante de los estudiantes ante el consejo Directivo</a:t>
            </a:r>
            <a:endParaRPr lang="es-CO" noProof="0">
              <a:solidFill>
                <a:schemeClr val="accent4">
                  <a:lumMod val="49000"/>
                </a:schemeClr>
              </a:solidFill>
            </a:endParaRPr>
          </a:p>
        </p:txBody>
      </p:sp>
      <p:pic>
        <p:nvPicPr>
          <p:cNvPr id="11" name="Gráfico 10" descr="Perfil de mujer con relleno sólido">
            <a:extLst>
              <a:ext uri="{FF2B5EF4-FFF2-40B4-BE49-F238E27FC236}">
                <a16:creationId xmlns:a16="http://schemas.microsoft.com/office/drawing/2014/main" id="{BE84E9C3-9C1D-CF98-1E8D-A6A5895774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53877" y="2717800"/>
            <a:ext cx="914400" cy="914400"/>
          </a:xfrm>
          <a:prstGeom prst="rect">
            <a:avLst/>
          </a:prstGeom>
        </p:spPr>
      </p:pic>
      <p:sp>
        <p:nvSpPr>
          <p:cNvPr id="12" name="CuadroTexto 11">
            <a:extLst>
              <a:ext uri="{FF2B5EF4-FFF2-40B4-BE49-F238E27FC236}">
                <a16:creationId xmlns:a16="http://schemas.microsoft.com/office/drawing/2014/main" id="{3C347330-B106-261A-0795-F2841773C7C8}"/>
              </a:ext>
            </a:extLst>
          </p:cNvPr>
          <p:cNvSpPr txBox="1"/>
          <p:nvPr/>
        </p:nvSpPr>
        <p:spPr>
          <a:xfrm>
            <a:off x="5156525" y="2716660"/>
            <a:ext cx="4951044" cy="983873"/>
          </a:xfrm>
          <a:prstGeom prst="cloud">
            <a:avLst/>
          </a:prstGeom>
          <a:solidFill>
            <a:schemeClr val="accent1">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b="1">
                <a:solidFill>
                  <a:prstClr val="white"/>
                </a:solidFill>
                <a:latin typeface="Comic Sans MS"/>
                <a:ea typeface="微软雅黑"/>
                <a:cs typeface="Posterama"/>
              </a:rPr>
              <a:t>SHARITH SOFIA CARDOZO MENDOZA</a:t>
            </a:r>
            <a:endParaRPr lang="es-CO" sz="1800" b="1" noProof="0">
              <a:solidFill>
                <a:prstClr val="white"/>
              </a:solidFill>
              <a:latin typeface="Comic Sans MS"/>
              <a:ea typeface="微软雅黑"/>
              <a:cs typeface="Posterama" panose="020B0504020200020000" pitchFamily="34" charset="0"/>
            </a:endParaRPr>
          </a:p>
        </p:txBody>
      </p:sp>
    </p:spTree>
    <p:extLst>
      <p:ext uri="{BB962C8B-B14F-4D97-AF65-F5344CB8AC3E}">
        <p14:creationId xmlns:p14="http://schemas.microsoft.com/office/powerpoint/2010/main" val="262119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C9CA8-85EC-B509-8128-2846D121A189}"/>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CD648121-4C02-EF96-BC8E-B4DAAA3B4568}"/>
              </a:ext>
            </a:extLst>
          </p:cNvPr>
          <p:cNvSpPr>
            <a:spLocks noGrp="1"/>
          </p:cNvSpPr>
          <p:nvPr>
            <p:ph type="body" sz="quarter" idx="28"/>
          </p:nvPr>
        </p:nvSpPr>
        <p:spPr>
          <a:xfrm>
            <a:off x="211612" y="100984"/>
            <a:ext cx="11474753" cy="6576419"/>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ACBD253A-2786-F490-96AC-DB24A2C414DD}"/>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4CB5BCE9-5F65-9BF5-7343-AD2DB23CC13D}"/>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49</a:t>
            </a:fld>
            <a:endParaRPr lang="es-CO" noProof="0"/>
          </a:p>
        </p:txBody>
      </p:sp>
      <p:pic>
        <p:nvPicPr>
          <p:cNvPr id="2" name="Imagen 1">
            <a:extLst>
              <a:ext uri="{FF2B5EF4-FFF2-40B4-BE49-F238E27FC236}">
                <a16:creationId xmlns:a16="http://schemas.microsoft.com/office/drawing/2014/main" id="{7E2CAB48-86AF-F332-303E-79AD58A14DF2}"/>
              </a:ext>
            </a:extLst>
          </p:cNvPr>
          <p:cNvPicPr>
            <a:picLocks noChangeAspect="1"/>
          </p:cNvPicPr>
          <p:nvPr/>
        </p:nvPicPr>
        <p:blipFill>
          <a:blip r:embed="rId3"/>
          <a:stretch>
            <a:fillRect/>
          </a:stretch>
        </p:blipFill>
        <p:spPr>
          <a:xfrm>
            <a:off x="213627" y="175964"/>
            <a:ext cx="1082103" cy="1135982"/>
          </a:xfrm>
          <a:prstGeom prst="rect">
            <a:avLst/>
          </a:prstGeom>
          <a:ln>
            <a:noFill/>
          </a:ln>
        </p:spPr>
      </p:pic>
      <p:sp>
        <p:nvSpPr>
          <p:cNvPr id="12" name="CuadroTexto 11">
            <a:extLst>
              <a:ext uri="{FF2B5EF4-FFF2-40B4-BE49-F238E27FC236}">
                <a16:creationId xmlns:a16="http://schemas.microsoft.com/office/drawing/2014/main" id="{F0FAE9BD-CB66-4CC2-70D1-8A81E338DFB7}"/>
              </a:ext>
            </a:extLst>
          </p:cNvPr>
          <p:cNvSpPr txBox="1"/>
          <p:nvPr/>
        </p:nvSpPr>
        <p:spPr>
          <a:xfrm>
            <a:off x="806125" y="3860962"/>
            <a:ext cx="10507294" cy="2556123"/>
          </a:xfrm>
          <a:prstGeom prst="frame">
            <a:avLst/>
          </a:prstGeom>
          <a:solidFill>
            <a:schemeClr val="accent2"/>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O" sz="2500" b="1" noProof="0">
                <a:solidFill>
                  <a:srgbClr val="082920"/>
                </a:solidFill>
                <a:ea typeface="+mn-lt"/>
                <a:cs typeface="+mn-lt"/>
              </a:rPr>
              <a:t>E</a:t>
            </a:r>
            <a:r>
              <a:rPr lang="es-CO" sz="2300" b="1" noProof="0">
                <a:solidFill>
                  <a:srgbClr val="082920"/>
                </a:solidFill>
                <a:ea typeface="+mn-lt"/>
                <a:cs typeface="+mn-lt"/>
              </a:rPr>
              <a:t>l Consejo de Padres de Familia es un órgano de participación de los padres del establecimiento educativo, en la institución se conforma con la elección de los representantes de cada uno de los grados. Su participación de los representantes destinados a asegurar su continua participación en proceso educativo y a elevar los resultados de calidad del servicio</a:t>
            </a:r>
            <a:r>
              <a:rPr lang="es-CO" sz="2500" b="1" noProof="0">
                <a:solidFill>
                  <a:srgbClr val="082920"/>
                </a:solidFill>
                <a:ea typeface="+mn-lt"/>
                <a:cs typeface="+mn-lt"/>
              </a:rPr>
              <a:t>.</a:t>
            </a:r>
            <a:endParaRPr lang="es-CO" noProof="0">
              <a:solidFill>
                <a:srgbClr val="082920"/>
              </a:solidFill>
            </a:endParaRPr>
          </a:p>
        </p:txBody>
      </p:sp>
      <p:sp>
        <p:nvSpPr>
          <p:cNvPr id="8" name="Diagrama de flujo: cinta perforada 7">
            <a:extLst>
              <a:ext uri="{FF2B5EF4-FFF2-40B4-BE49-F238E27FC236}">
                <a16:creationId xmlns:a16="http://schemas.microsoft.com/office/drawing/2014/main" id="{DA68224E-B118-DFC5-7CF1-562D6D79579D}"/>
              </a:ext>
            </a:extLst>
          </p:cNvPr>
          <p:cNvSpPr/>
          <p:nvPr/>
        </p:nvSpPr>
        <p:spPr>
          <a:xfrm>
            <a:off x="3046437" y="239574"/>
            <a:ext cx="6884181" cy="927798"/>
          </a:xfrm>
          <a:prstGeom prst="flowChartPunchedTape">
            <a:avLst/>
          </a:prstGeom>
          <a:solidFill>
            <a:srgbClr val="32964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CO" sz="3600" b="1" noProof="0">
                <a:solidFill>
                  <a:schemeClr val="bg1"/>
                </a:solidFill>
                <a:latin typeface="Comic Sans MS"/>
              </a:rPr>
              <a:t>CONSEJO</a:t>
            </a:r>
            <a:r>
              <a:rPr lang="es-CO" sz="3600" b="1" noProof="0">
                <a:solidFill>
                  <a:srgbClr val="344F33"/>
                </a:solidFill>
                <a:latin typeface="Comic Sans MS"/>
              </a:rPr>
              <a:t> </a:t>
            </a:r>
            <a:r>
              <a:rPr lang="es-CO" sz="3600" b="1" noProof="0">
                <a:solidFill>
                  <a:schemeClr val="bg1"/>
                </a:solidFill>
                <a:latin typeface="Comic Sans MS"/>
              </a:rPr>
              <a:t>DE PADRES</a:t>
            </a:r>
          </a:p>
        </p:txBody>
      </p:sp>
      <p:pic>
        <p:nvPicPr>
          <p:cNvPr id="11" name="Imagen 10">
            <a:extLst>
              <a:ext uri="{FF2B5EF4-FFF2-40B4-BE49-F238E27FC236}">
                <a16:creationId xmlns:a16="http://schemas.microsoft.com/office/drawing/2014/main" id="{DC014F5E-8928-2C62-CB0E-4EA2DBFDC1C2}"/>
              </a:ext>
            </a:extLst>
          </p:cNvPr>
          <p:cNvPicPr>
            <a:picLocks noChangeAspect="1"/>
          </p:cNvPicPr>
          <p:nvPr/>
        </p:nvPicPr>
        <p:blipFill>
          <a:blip r:embed="rId4"/>
          <a:stretch>
            <a:fillRect/>
          </a:stretch>
        </p:blipFill>
        <p:spPr>
          <a:xfrm>
            <a:off x="4273021" y="1308100"/>
            <a:ext cx="3656541" cy="2432050"/>
          </a:xfrm>
          <a:prstGeom prst="rect">
            <a:avLst/>
          </a:prstGeom>
        </p:spPr>
      </p:pic>
    </p:spTree>
    <p:extLst>
      <p:ext uri="{BB962C8B-B14F-4D97-AF65-F5344CB8AC3E}">
        <p14:creationId xmlns:p14="http://schemas.microsoft.com/office/powerpoint/2010/main" val="847274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C56F1-AC48-25C6-7E09-F27F62CE459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4AF589-D61F-0C7C-B5DD-83BD76EB213F}"/>
              </a:ext>
            </a:extLst>
          </p:cNvPr>
          <p:cNvSpPr>
            <a:spLocks noGrp="1"/>
          </p:cNvSpPr>
          <p:nvPr>
            <p:ph type="title"/>
          </p:nvPr>
        </p:nvSpPr>
        <p:spPr>
          <a:xfrm>
            <a:off x="488061" y="123431"/>
            <a:ext cx="10020030" cy="885947"/>
          </a:xfrm>
          <a:solidFill>
            <a:srgbClr val="F5FBEF"/>
          </a:solidFill>
          <a:ln w="19050">
            <a:solidFill>
              <a:srgbClr val="0E3B05"/>
            </a:solidFill>
            <a:miter lim="800000"/>
          </a:ln>
        </p:spPr>
        <p:txBody>
          <a:bodyPr/>
          <a:lstStyle/>
          <a:p>
            <a:pPr algn="just"/>
            <a:r>
              <a:rPr lang="es-CO" sz="3200" noProof="0">
                <a:solidFill>
                  <a:srgbClr val="00503F"/>
                </a:solidFill>
                <a:ea typeface="+mj-lt"/>
                <a:cs typeface="+mj-lt"/>
              </a:rPr>
              <a:t>REFERENTES</a:t>
            </a:r>
            <a:r>
              <a:rPr lang="es-CO" sz="3600" noProof="0">
                <a:solidFill>
                  <a:srgbClr val="00503F"/>
                </a:solidFill>
                <a:ea typeface="+mj-lt"/>
                <a:cs typeface="+mj-lt"/>
              </a:rPr>
              <a:t> </a:t>
            </a:r>
            <a:r>
              <a:rPr lang="es-CO" sz="3200" noProof="0">
                <a:solidFill>
                  <a:srgbClr val="00503F"/>
                </a:solidFill>
                <a:ea typeface="+mj-lt"/>
                <a:cs typeface="+mj-lt"/>
              </a:rPr>
              <a:t>PARA LA RENDICIÓN DE CUENTAS</a:t>
            </a:r>
          </a:p>
        </p:txBody>
      </p:sp>
      <p:sp>
        <p:nvSpPr>
          <p:cNvPr id="20" name="Text Placeholder 19">
            <a:extLst>
              <a:ext uri="{FF2B5EF4-FFF2-40B4-BE49-F238E27FC236}">
                <a16:creationId xmlns:a16="http://schemas.microsoft.com/office/drawing/2014/main" id="{EC46BC21-2739-59CB-591F-C35C94B3B991}"/>
              </a:ext>
            </a:extLst>
          </p:cNvPr>
          <p:cNvSpPr>
            <a:spLocks noGrp="1"/>
          </p:cNvSpPr>
          <p:nvPr>
            <p:ph type="body" sz="quarter" idx="28"/>
          </p:nvPr>
        </p:nvSpPr>
        <p:spPr>
          <a:xfrm>
            <a:off x="682163" y="3183176"/>
            <a:ext cx="10710267" cy="3222595"/>
          </a:xfrm>
        </p:spPr>
        <p:txBody>
          <a:bodyPr vert="horz" lIns="91440" tIns="45720" rIns="91440" bIns="45720" rtlCol="0" anchor="t">
            <a:noAutofit/>
          </a:bodyPr>
          <a:lstStyle/>
          <a:p>
            <a:pPr marL="342900" indent="-342900" algn="just">
              <a:buFont typeface="Wingdings" panose="020B0604020202020204" pitchFamily="34" charset="0"/>
              <a:buChar char="§"/>
            </a:pPr>
            <a:r>
              <a:rPr lang="es-CO" sz="2800" b="1" u="sng" noProof="0">
                <a:solidFill>
                  <a:schemeClr val="accent2">
                    <a:lumMod val="75000"/>
                  </a:schemeClr>
                </a:solidFill>
                <a:ea typeface="+mn-lt"/>
                <a:cs typeface="+mn-lt"/>
              </a:rPr>
              <a:t>Documentos de política:</a:t>
            </a:r>
            <a:r>
              <a:rPr lang="es-CO" sz="2800" noProof="0">
                <a:solidFill>
                  <a:schemeClr val="accent2">
                    <a:lumMod val="75000"/>
                  </a:schemeClr>
                </a:solidFill>
                <a:ea typeface="+mn-lt"/>
                <a:cs typeface="+mn-lt"/>
              </a:rPr>
              <a:t> </a:t>
            </a:r>
            <a:r>
              <a:rPr lang="es-CO" sz="2800" noProof="0">
                <a:solidFill>
                  <a:srgbClr val="000000"/>
                </a:solidFill>
                <a:ea typeface="+mn-lt"/>
                <a:cs typeface="+mn-lt"/>
              </a:rPr>
              <a:t>Plan Nacional de Desarrollo, Plan de Desarrollo Territorial, Plan Educativo Institucional, Plan de Mejoramiento Institucional.</a:t>
            </a:r>
            <a:endParaRPr lang="es-CO" sz="2800" noProof="0">
              <a:solidFill>
                <a:srgbClr val="0F253E"/>
              </a:solidFill>
              <a:ea typeface="+mn-lt"/>
              <a:cs typeface="+mn-lt"/>
            </a:endParaRPr>
          </a:p>
          <a:p>
            <a:pPr marL="342900" indent="-342900" algn="just">
              <a:buFont typeface="Wingdings" panose="020B0604020202020204" pitchFamily="34" charset="0"/>
              <a:buChar char="§"/>
            </a:pPr>
            <a:r>
              <a:rPr lang="es-CO" sz="2800" b="1" u="sng" noProof="0">
                <a:solidFill>
                  <a:schemeClr val="accent2">
                    <a:lumMod val="75000"/>
                  </a:schemeClr>
                </a:solidFill>
                <a:ea typeface="+mn-lt"/>
                <a:cs typeface="+mn-lt"/>
              </a:rPr>
              <a:t>Marco Legal:</a:t>
            </a:r>
            <a:r>
              <a:rPr lang="es-CO" sz="2800" noProof="0">
                <a:solidFill>
                  <a:schemeClr val="accent2">
                    <a:lumMod val="75000"/>
                  </a:schemeClr>
                </a:solidFill>
                <a:ea typeface="+mn-lt"/>
                <a:cs typeface="+mn-lt"/>
              </a:rPr>
              <a:t> </a:t>
            </a:r>
            <a:r>
              <a:rPr lang="es-CO" sz="2800" noProof="0">
                <a:solidFill>
                  <a:srgbClr val="000000"/>
                </a:solidFill>
                <a:ea typeface="+mn-lt"/>
                <a:cs typeface="+mn-lt"/>
              </a:rPr>
              <a:t>Constitución Política, Ley 115 de 1994, Ley 715 de 2001, la Ley 489 de 1998 y la Ley 1474 de 2011, Decreto 4791 de 2008, Decreto 1860 de 1994, Directiva Ministerial No. 22 del 21 de julio de 2010</a:t>
            </a:r>
            <a:r>
              <a:rPr lang="es-CO" sz="2500" noProof="0">
                <a:solidFill>
                  <a:srgbClr val="000000"/>
                </a:solidFill>
                <a:ea typeface="+mn-lt"/>
                <a:cs typeface="+mn-lt"/>
              </a:rPr>
              <a:t>.</a:t>
            </a:r>
            <a:endParaRPr lang="es-CO" noProof="0">
              <a:ea typeface="+mn-lt"/>
              <a:cs typeface="+mn-lt"/>
            </a:endParaRPr>
          </a:p>
        </p:txBody>
      </p:sp>
      <p:sp>
        <p:nvSpPr>
          <p:cNvPr id="4" name="Footer Placeholder 3">
            <a:extLst>
              <a:ext uri="{FF2B5EF4-FFF2-40B4-BE49-F238E27FC236}">
                <a16:creationId xmlns:a16="http://schemas.microsoft.com/office/drawing/2014/main" id="{C1B26A30-3465-A8F5-6401-BED49F7EF17F}"/>
              </a:ext>
            </a:extLst>
          </p:cNvPr>
          <p:cNvSpPr>
            <a:spLocks noGrp="1"/>
          </p:cNvSpPr>
          <p:nvPr>
            <p:ph type="ftr" sz="quarter" idx="52"/>
          </p:nvPr>
        </p:nvSpPr>
        <p:spPr>
          <a:xfrm>
            <a:off x="484632" y="6403535"/>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1181734C-8E32-F8EC-F14C-C2159E606526}"/>
              </a:ext>
            </a:extLst>
          </p:cNvPr>
          <p:cNvSpPr>
            <a:spLocks noGrp="1"/>
          </p:cNvSpPr>
          <p:nvPr>
            <p:ph type="sldNum" sz="quarter" idx="53"/>
          </p:nvPr>
        </p:nvSpPr>
        <p:spPr/>
        <p:txBody>
          <a:bodyPr/>
          <a:lstStyle/>
          <a:p>
            <a:fld id="{47FEACEE-25B4-4A2D-B147-27296E36371D}" type="slidenum">
              <a:rPr lang="es-CO" noProof="0" smtClean="0"/>
              <a:pPr/>
              <a:t>5</a:t>
            </a:fld>
            <a:endParaRPr lang="es-CO" noProof="0"/>
          </a:p>
        </p:txBody>
      </p:sp>
      <p:pic>
        <p:nvPicPr>
          <p:cNvPr id="3" name="Imagen 2">
            <a:extLst>
              <a:ext uri="{FF2B5EF4-FFF2-40B4-BE49-F238E27FC236}">
                <a16:creationId xmlns:a16="http://schemas.microsoft.com/office/drawing/2014/main" id="{743D9ADD-BEB5-6F38-297D-75782DCBD630}"/>
              </a:ext>
            </a:extLst>
          </p:cNvPr>
          <p:cNvPicPr>
            <a:picLocks noChangeAspect="1"/>
          </p:cNvPicPr>
          <p:nvPr/>
        </p:nvPicPr>
        <p:blipFill>
          <a:blip r:embed="rId3"/>
          <a:stretch>
            <a:fillRect/>
          </a:stretch>
        </p:blipFill>
        <p:spPr>
          <a:xfrm>
            <a:off x="10854067" y="127289"/>
            <a:ext cx="1081379" cy="891756"/>
          </a:xfrm>
          <a:prstGeom prst="rect">
            <a:avLst/>
          </a:prstGeom>
        </p:spPr>
      </p:pic>
      <p:pic>
        <p:nvPicPr>
          <p:cNvPr id="2" name="Imagen 1">
            <a:extLst>
              <a:ext uri="{FF2B5EF4-FFF2-40B4-BE49-F238E27FC236}">
                <a16:creationId xmlns:a16="http://schemas.microsoft.com/office/drawing/2014/main" id="{284D64CD-71E9-50E4-6803-849B36A91C62}"/>
              </a:ext>
            </a:extLst>
          </p:cNvPr>
          <p:cNvPicPr>
            <a:picLocks noChangeAspect="1"/>
          </p:cNvPicPr>
          <p:nvPr/>
        </p:nvPicPr>
        <p:blipFill>
          <a:blip r:embed="rId4"/>
          <a:srcRect/>
          <a:stretch/>
        </p:blipFill>
        <p:spPr>
          <a:xfrm>
            <a:off x="999068" y="1090084"/>
            <a:ext cx="2159480" cy="209288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8732D44C-AF1C-9C35-0845-65C442428570}"/>
              </a:ext>
            </a:extLst>
          </p:cNvPr>
          <p:cNvSpPr txBox="1"/>
          <p:nvPr/>
        </p:nvSpPr>
        <p:spPr>
          <a:xfrm>
            <a:off x="2889249" y="1090084"/>
            <a:ext cx="8532283"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just">
              <a:spcBef>
                <a:spcPts val="1000"/>
              </a:spcBef>
              <a:buFont typeface="Wingdings,Sans-Serif"/>
              <a:buChar char="§"/>
            </a:pPr>
            <a:r>
              <a:rPr lang="es-CO" sz="2800" b="1" u="sng" noProof="0">
                <a:solidFill>
                  <a:schemeClr val="accent2">
                    <a:lumMod val="75000"/>
                  </a:schemeClr>
                </a:solidFill>
                <a:latin typeface="Abadi"/>
                <a:ea typeface="微软雅黑"/>
                <a:cs typeface="Posterama"/>
              </a:rPr>
              <a:t>Principios constitucionales</a:t>
            </a:r>
            <a:r>
              <a:rPr lang="es-CO" sz="2800" b="1" u="sng" noProof="0">
                <a:solidFill>
                  <a:srgbClr val="000000"/>
                </a:solidFill>
                <a:latin typeface="Abadi"/>
                <a:ea typeface="微软雅黑"/>
                <a:cs typeface="Posterama"/>
              </a:rPr>
              <a:t>:</a:t>
            </a:r>
            <a:r>
              <a:rPr lang="es-CO" sz="2800" noProof="0">
                <a:solidFill>
                  <a:srgbClr val="000000"/>
                </a:solidFill>
                <a:latin typeface="Abadi"/>
                <a:ea typeface="微软雅黑"/>
                <a:cs typeface="Posterama"/>
              </a:rPr>
              <a:t> Transparencia, responsabilidad, eficacia, eficiencia e imparcialidad y participación ciudadana en el manejo de los recursos públicos y los proyectos presentados.</a:t>
            </a:r>
          </a:p>
          <a:p>
            <a:pPr marL="0" indent="0" algn="l">
              <a:lnSpc>
                <a:spcPct val="100000"/>
              </a:lnSpc>
              <a:spcBef>
                <a:spcPts val="0"/>
              </a:spcBef>
              <a:buFontTx/>
              <a:buNone/>
            </a:pPr>
            <a:endParaRPr lang="es-CO" sz="1800" noProof="0">
              <a:solidFill>
                <a:prstClr val="white"/>
              </a:solidFill>
              <a:latin typeface="Posterama" panose="020B0504020200020000" pitchFamily="34" charset="0"/>
              <a:ea typeface="微软雅黑"/>
              <a:cs typeface="Posterama" panose="020B0504020200020000" pitchFamily="34" charset="0"/>
            </a:endParaRPr>
          </a:p>
        </p:txBody>
      </p:sp>
    </p:spTree>
    <p:extLst>
      <p:ext uri="{BB962C8B-B14F-4D97-AF65-F5344CB8AC3E}">
        <p14:creationId xmlns:p14="http://schemas.microsoft.com/office/powerpoint/2010/main" val="27845482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4EDC6-2609-241A-05FA-3C3D8DF2541C}"/>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C12F708B-C7E5-CDA5-5AF8-26DD42C8DEEF}"/>
              </a:ext>
            </a:extLst>
          </p:cNvPr>
          <p:cNvSpPr>
            <a:spLocks noGrp="1"/>
          </p:cNvSpPr>
          <p:nvPr>
            <p:ph type="body" sz="quarter" idx="28"/>
          </p:nvPr>
        </p:nvSpPr>
        <p:spPr>
          <a:xfrm>
            <a:off x="158697" y="90402"/>
            <a:ext cx="11485336" cy="6142502"/>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83C4D824-6340-45CA-9D82-B3EDA359304E}"/>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DEBAFB2A-55A0-98E8-305C-3F583AE55600}"/>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50</a:t>
            </a:fld>
            <a:endParaRPr lang="es-CO" noProof="0"/>
          </a:p>
        </p:txBody>
      </p:sp>
      <p:pic>
        <p:nvPicPr>
          <p:cNvPr id="2" name="Imagen 1">
            <a:extLst>
              <a:ext uri="{FF2B5EF4-FFF2-40B4-BE49-F238E27FC236}">
                <a16:creationId xmlns:a16="http://schemas.microsoft.com/office/drawing/2014/main" id="{01F3C6A2-BBB5-A8F7-6F16-76ABDBEF4CD2}"/>
              </a:ext>
            </a:extLst>
          </p:cNvPr>
          <p:cNvPicPr>
            <a:picLocks noChangeAspect="1"/>
          </p:cNvPicPr>
          <p:nvPr/>
        </p:nvPicPr>
        <p:blipFill>
          <a:blip r:embed="rId3"/>
          <a:stretch>
            <a:fillRect/>
          </a:stretch>
        </p:blipFill>
        <p:spPr>
          <a:xfrm>
            <a:off x="47192" y="93707"/>
            <a:ext cx="1008020" cy="1061899"/>
          </a:xfrm>
          <a:prstGeom prst="rect">
            <a:avLst/>
          </a:prstGeom>
          <a:ln>
            <a:noFill/>
          </a:ln>
        </p:spPr>
      </p:pic>
      <p:sp>
        <p:nvSpPr>
          <p:cNvPr id="11" name="CuadroTexto 10">
            <a:extLst>
              <a:ext uri="{FF2B5EF4-FFF2-40B4-BE49-F238E27FC236}">
                <a16:creationId xmlns:a16="http://schemas.microsoft.com/office/drawing/2014/main" id="{16FBEE57-2A37-DCB2-9761-7BB256E1A00E}"/>
              </a:ext>
            </a:extLst>
          </p:cNvPr>
          <p:cNvSpPr txBox="1"/>
          <p:nvPr/>
        </p:nvSpPr>
        <p:spPr>
          <a:xfrm>
            <a:off x="1547445" y="213814"/>
            <a:ext cx="10099429"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s-CO" sz="3600" b="1" noProof="0">
                <a:solidFill>
                  <a:srgbClr val="329649"/>
                </a:solidFill>
                <a:latin typeface="Comic Sans MS"/>
              </a:rPr>
              <a:t>Elección del Personero de los Estudiantes</a:t>
            </a:r>
            <a:endParaRPr lang="es-CO" sz="3600" noProof="0"/>
          </a:p>
        </p:txBody>
      </p:sp>
      <p:sp>
        <p:nvSpPr>
          <p:cNvPr id="3" name="CuadroTexto 2">
            <a:extLst>
              <a:ext uri="{FF2B5EF4-FFF2-40B4-BE49-F238E27FC236}">
                <a16:creationId xmlns:a16="http://schemas.microsoft.com/office/drawing/2014/main" id="{3164E2CA-DD93-17F5-04F2-B74B83FB38F9}"/>
              </a:ext>
            </a:extLst>
          </p:cNvPr>
          <p:cNvSpPr txBox="1"/>
          <p:nvPr/>
        </p:nvSpPr>
        <p:spPr>
          <a:xfrm>
            <a:off x="972500" y="1155302"/>
            <a:ext cx="4507741" cy="1015663"/>
          </a:xfrm>
          <a:prstGeom prst="wedgeRectCallout">
            <a:avLst/>
          </a:prstGeom>
          <a:solidFill>
            <a:schemeClr val="accent2">
              <a:lumMod val="75000"/>
            </a:schemeClr>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000" noProof="0">
                <a:solidFill>
                  <a:schemeClr val="bg1"/>
                </a:solidFill>
                <a:latin typeface="Comic Sans MS"/>
                <a:ea typeface="微软雅黑"/>
                <a:cs typeface="Posterama"/>
              </a:rPr>
              <a:t>Se adelantó el proceso para el año lectivo 2025, con el siguiente cronograma:</a:t>
            </a:r>
            <a:endParaRPr lang="es-CO" sz="2000" noProof="0">
              <a:solidFill>
                <a:schemeClr val="bg1"/>
              </a:solidFill>
              <a:latin typeface="Comic Sans MS"/>
              <a:ea typeface="微软雅黑"/>
              <a:cs typeface="Posterama" panose="020B0504020200020000" pitchFamily="34" charset="0"/>
            </a:endParaRPr>
          </a:p>
        </p:txBody>
      </p:sp>
      <p:graphicFrame>
        <p:nvGraphicFramePr>
          <p:cNvPr id="14" name="Tabla 13">
            <a:extLst>
              <a:ext uri="{FF2B5EF4-FFF2-40B4-BE49-F238E27FC236}">
                <a16:creationId xmlns:a16="http://schemas.microsoft.com/office/drawing/2014/main" id="{4BEB7B7D-948D-582E-6156-5D2F5F54591C}"/>
              </a:ext>
            </a:extLst>
          </p:cNvPr>
          <p:cNvGraphicFramePr>
            <a:graphicFrameLocks noGrp="1"/>
          </p:cNvGraphicFramePr>
          <p:nvPr>
            <p:extLst>
              <p:ext uri="{D42A27DB-BD31-4B8C-83A1-F6EECF244321}">
                <p14:modId xmlns:p14="http://schemas.microsoft.com/office/powerpoint/2010/main" val="4045931397"/>
              </p:ext>
            </p:extLst>
          </p:nvPr>
        </p:nvGraphicFramePr>
        <p:xfrm>
          <a:off x="497416" y="2550583"/>
          <a:ext cx="5649736" cy="3968750"/>
        </p:xfrm>
        <a:graphic>
          <a:graphicData uri="http://schemas.openxmlformats.org/drawingml/2006/table">
            <a:tbl>
              <a:tblPr firstRow="1" bandRow="1">
                <a:tableStyleId>{1E171933-4619-4E11-9A3F-F7608DF75F80}</a:tableStyleId>
              </a:tblPr>
              <a:tblGrid>
                <a:gridCol w="3805364">
                  <a:extLst>
                    <a:ext uri="{9D8B030D-6E8A-4147-A177-3AD203B41FA5}">
                      <a16:colId xmlns:a16="http://schemas.microsoft.com/office/drawing/2014/main" val="1831647914"/>
                    </a:ext>
                  </a:extLst>
                </a:gridCol>
                <a:gridCol w="1844372">
                  <a:extLst>
                    <a:ext uri="{9D8B030D-6E8A-4147-A177-3AD203B41FA5}">
                      <a16:colId xmlns:a16="http://schemas.microsoft.com/office/drawing/2014/main" val="2345161169"/>
                    </a:ext>
                  </a:extLst>
                </a:gridCol>
              </a:tblGrid>
              <a:tr h="359842">
                <a:tc>
                  <a:txBody>
                    <a:bodyPr/>
                    <a:lstStyle/>
                    <a:p>
                      <a:pPr algn="ctr"/>
                      <a:r>
                        <a:rPr lang="es-CO" sz="2000" noProof="0"/>
                        <a:t>ACTIVIDAD</a:t>
                      </a:r>
                    </a:p>
                  </a:txBody>
                  <a:tcPr anchor="ctr">
                    <a:solidFill>
                      <a:schemeClr val="accent2">
                        <a:lumMod val="75000"/>
                      </a:schemeClr>
                    </a:solidFill>
                  </a:tcPr>
                </a:tc>
                <a:tc>
                  <a:txBody>
                    <a:bodyPr/>
                    <a:lstStyle/>
                    <a:p>
                      <a:pPr algn="ctr"/>
                      <a:r>
                        <a:rPr lang="es-CO" sz="2000" noProof="0"/>
                        <a:t>FECHA</a:t>
                      </a:r>
                    </a:p>
                  </a:txBody>
                  <a:tcPr anchor="ctr"/>
                </a:tc>
                <a:extLst>
                  <a:ext uri="{0D108BD9-81ED-4DB2-BD59-A6C34878D82A}">
                    <a16:rowId xmlns:a16="http://schemas.microsoft.com/office/drawing/2014/main" val="29619666"/>
                  </a:ext>
                </a:extLst>
              </a:tr>
              <a:tr h="359842">
                <a:tc>
                  <a:txBody>
                    <a:bodyPr/>
                    <a:lstStyle/>
                    <a:p>
                      <a:pPr marL="342900" indent="-342900">
                        <a:buFont typeface="Wingdings"/>
                        <a:buChar char="v"/>
                      </a:pPr>
                      <a:r>
                        <a:rPr lang="es-CO" noProof="0">
                          <a:solidFill>
                            <a:schemeClr val="accent2">
                              <a:lumMod val="49000"/>
                            </a:schemeClr>
                          </a:solidFill>
                        </a:rPr>
                        <a:t>PROMOCIÓN DE CANDIDATURAS</a:t>
                      </a:r>
                    </a:p>
                  </a:txBody>
                  <a:tcPr anchor="ctr"/>
                </a:tc>
                <a:tc>
                  <a:txBody>
                    <a:bodyPr/>
                    <a:lstStyle/>
                    <a:p>
                      <a:r>
                        <a:rPr lang="es-CO" noProof="0">
                          <a:solidFill>
                            <a:schemeClr val="accent2">
                              <a:lumMod val="49000"/>
                            </a:schemeClr>
                          </a:solidFill>
                        </a:rPr>
                        <a:t>06-16 Febrero</a:t>
                      </a:r>
                    </a:p>
                  </a:txBody>
                  <a:tcPr anchor="ctr"/>
                </a:tc>
                <a:extLst>
                  <a:ext uri="{0D108BD9-81ED-4DB2-BD59-A6C34878D82A}">
                    <a16:rowId xmlns:a16="http://schemas.microsoft.com/office/drawing/2014/main" val="3115045541"/>
                  </a:ext>
                </a:extLst>
              </a:tr>
              <a:tr h="920750">
                <a:tc>
                  <a:txBody>
                    <a:bodyPr/>
                    <a:lstStyle/>
                    <a:p>
                      <a:pPr marL="342900" lvl="0" indent="-342900">
                        <a:buFont typeface="Wingdings"/>
                        <a:buChar char="v"/>
                      </a:pPr>
                      <a:r>
                        <a:rPr lang="es-CO" noProof="0">
                          <a:solidFill>
                            <a:schemeClr val="accent2">
                              <a:lumMod val="49000"/>
                            </a:schemeClr>
                          </a:solidFill>
                        </a:rPr>
                        <a:t> REUNIÓN ÁREAS: Tecnología, periodismo y Sociales.</a:t>
                      </a:r>
                    </a:p>
                  </a:txBody>
                  <a:tcPr anchor="ctr"/>
                </a:tc>
                <a:tc>
                  <a:txBody>
                    <a:bodyPr/>
                    <a:lstStyle/>
                    <a:p>
                      <a:r>
                        <a:rPr lang="es-CO" noProof="0">
                          <a:solidFill>
                            <a:schemeClr val="accent2">
                              <a:lumMod val="49000"/>
                            </a:schemeClr>
                          </a:solidFill>
                        </a:rPr>
                        <a:t>15 de Febrero</a:t>
                      </a:r>
                    </a:p>
                  </a:txBody>
                  <a:tcPr anchor="ctr"/>
                </a:tc>
                <a:extLst>
                  <a:ext uri="{0D108BD9-81ED-4DB2-BD59-A6C34878D82A}">
                    <a16:rowId xmlns:a16="http://schemas.microsoft.com/office/drawing/2014/main" val="2086155814"/>
                  </a:ext>
                </a:extLst>
              </a:tr>
              <a:tr h="359842">
                <a:tc>
                  <a:txBody>
                    <a:bodyPr/>
                    <a:lstStyle/>
                    <a:p>
                      <a:pPr marL="342900" indent="-342900">
                        <a:buFont typeface="Wingdings"/>
                        <a:buChar char="v"/>
                      </a:pPr>
                      <a:r>
                        <a:rPr lang="es-CO" noProof="0">
                          <a:solidFill>
                            <a:schemeClr val="accent2">
                              <a:lumMod val="49000"/>
                            </a:schemeClr>
                          </a:solidFill>
                        </a:rPr>
                        <a:t>INSCRIPCIÓN DE PROPUESTAS DE LOS CANDIDATOS.</a:t>
                      </a:r>
                    </a:p>
                  </a:txBody>
                  <a:tcPr anchor="ctr"/>
                </a:tc>
                <a:tc>
                  <a:txBody>
                    <a:bodyPr/>
                    <a:lstStyle/>
                    <a:p>
                      <a:r>
                        <a:rPr lang="es-CO" noProof="0">
                          <a:solidFill>
                            <a:schemeClr val="accent2">
                              <a:lumMod val="49000"/>
                            </a:schemeClr>
                          </a:solidFill>
                        </a:rPr>
                        <a:t>20 de Febrero</a:t>
                      </a:r>
                    </a:p>
                  </a:txBody>
                  <a:tcPr anchor="ctr"/>
                </a:tc>
                <a:extLst>
                  <a:ext uri="{0D108BD9-81ED-4DB2-BD59-A6C34878D82A}">
                    <a16:rowId xmlns:a16="http://schemas.microsoft.com/office/drawing/2014/main" val="2983429633"/>
                  </a:ext>
                </a:extLst>
              </a:tr>
              <a:tr h="359842">
                <a:tc>
                  <a:txBody>
                    <a:bodyPr/>
                    <a:lstStyle/>
                    <a:p>
                      <a:pPr marL="342900" indent="-342900">
                        <a:buFont typeface="Wingdings"/>
                        <a:buChar char="v"/>
                      </a:pPr>
                      <a:r>
                        <a:rPr lang="es-CO" noProof="0">
                          <a:solidFill>
                            <a:schemeClr val="accent2">
                              <a:lumMod val="49000"/>
                            </a:schemeClr>
                          </a:solidFill>
                        </a:rPr>
                        <a:t>CAPACITACIÓN JURADOS DE VOTACIÓN</a:t>
                      </a:r>
                    </a:p>
                  </a:txBody>
                  <a:tcPr anchor="ctr"/>
                </a:tc>
                <a:tc>
                  <a:txBody>
                    <a:bodyPr/>
                    <a:lstStyle/>
                    <a:p>
                      <a:r>
                        <a:rPr lang="es-CO" noProof="0">
                          <a:solidFill>
                            <a:schemeClr val="accent2">
                              <a:lumMod val="49000"/>
                            </a:schemeClr>
                          </a:solidFill>
                        </a:rPr>
                        <a:t>10 de Marzo</a:t>
                      </a:r>
                    </a:p>
                  </a:txBody>
                  <a:tcPr anchor="ctr"/>
                </a:tc>
                <a:extLst>
                  <a:ext uri="{0D108BD9-81ED-4DB2-BD59-A6C34878D82A}">
                    <a16:rowId xmlns:a16="http://schemas.microsoft.com/office/drawing/2014/main" val="1082305453"/>
                  </a:ext>
                </a:extLst>
              </a:tr>
              <a:tr h="359842">
                <a:tc>
                  <a:txBody>
                    <a:bodyPr/>
                    <a:lstStyle/>
                    <a:p>
                      <a:pPr marL="342900" lvl="0" indent="-342900">
                        <a:buFont typeface="Wingdings"/>
                        <a:buChar char="v"/>
                      </a:pPr>
                      <a:r>
                        <a:rPr lang="es-CO" noProof="0">
                          <a:solidFill>
                            <a:schemeClr val="accent2">
                              <a:lumMod val="49000"/>
                            </a:schemeClr>
                          </a:solidFill>
                        </a:rPr>
                        <a:t>DEBATE CON LOS CANDIDATOS</a:t>
                      </a:r>
                    </a:p>
                  </a:txBody>
                  <a:tcPr anchor="ctr"/>
                </a:tc>
                <a:tc>
                  <a:txBody>
                    <a:bodyPr/>
                    <a:lstStyle/>
                    <a:p>
                      <a:pPr lvl="0">
                        <a:buNone/>
                      </a:pPr>
                      <a:r>
                        <a:rPr lang="es-CO" noProof="0">
                          <a:solidFill>
                            <a:schemeClr val="accent2">
                              <a:lumMod val="49000"/>
                            </a:schemeClr>
                          </a:solidFill>
                        </a:rPr>
                        <a:t>15 de Marzo</a:t>
                      </a:r>
                    </a:p>
                  </a:txBody>
                  <a:tcPr anchor="ctr"/>
                </a:tc>
                <a:extLst>
                  <a:ext uri="{0D108BD9-81ED-4DB2-BD59-A6C34878D82A}">
                    <a16:rowId xmlns:a16="http://schemas.microsoft.com/office/drawing/2014/main" val="2736428705"/>
                  </a:ext>
                </a:extLst>
              </a:tr>
              <a:tr h="359842">
                <a:tc>
                  <a:txBody>
                    <a:bodyPr/>
                    <a:lstStyle/>
                    <a:p>
                      <a:pPr marL="342900" lvl="0" indent="-342900">
                        <a:buFont typeface="Wingdings"/>
                        <a:buChar char="v"/>
                      </a:pPr>
                      <a:r>
                        <a:rPr lang="es-CO" noProof="0">
                          <a:solidFill>
                            <a:schemeClr val="accent2">
                              <a:lumMod val="49000"/>
                            </a:schemeClr>
                          </a:solidFill>
                        </a:rPr>
                        <a:t>ELECCIÓN PERSONERO ESTUDIANTIL</a:t>
                      </a:r>
                    </a:p>
                  </a:txBody>
                  <a:tcPr anchor="ctr"/>
                </a:tc>
                <a:tc>
                  <a:txBody>
                    <a:bodyPr/>
                    <a:lstStyle/>
                    <a:p>
                      <a:pPr lvl="0">
                        <a:buNone/>
                      </a:pPr>
                      <a:r>
                        <a:rPr lang="es-CO" noProof="0">
                          <a:solidFill>
                            <a:schemeClr val="accent2">
                              <a:lumMod val="49000"/>
                            </a:schemeClr>
                          </a:solidFill>
                        </a:rPr>
                        <a:t>17 y 18 de Marzo</a:t>
                      </a:r>
                    </a:p>
                  </a:txBody>
                  <a:tcPr anchor="ctr"/>
                </a:tc>
                <a:extLst>
                  <a:ext uri="{0D108BD9-81ED-4DB2-BD59-A6C34878D82A}">
                    <a16:rowId xmlns:a16="http://schemas.microsoft.com/office/drawing/2014/main" val="1593758209"/>
                  </a:ext>
                </a:extLst>
              </a:tr>
            </a:tbl>
          </a:graphicData>
        </a:graphic>
      </p:graphicFrame>
      <p:sp>
        <p:nvSpPr>
          <p:cNvPr id="15" name="CuadroTexto 14">
            <a:extLst>
              <a:ext uri="{FF2B5EF4-FFF2-40B4-BE49-F238E27FC236}">
                <a16:creationId xmlns:a16="http://schemas.microsoft.com/office/drawing/2014/main" id="{CEDC06A9-9D88-CC36-A8B9-0CDDBB466ABD}"/>
              </a:ext>
            </a:extLst>
          </p:cNvPr>
          <p:cNvSpPr txBox="1"/>
          <p:nvPr/>
        </p:nvSpPr>
        <p:spPr>
          <a:xfrm>
            <a:off x="7210105" y="863680"/>
            <a:ext cx="4692650" cy="3166824"/>
          </a:xfrm>
          <a:prstGeom prst="wedgeRoundRectCallout">
            <a:avLst/>
          </a:prstGeom>
          <a:solidFill>
            <a:srgbClr val="FFC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O" b="1" noProof="0">
                <a:solidFill>
                  <a:schemeClr val="accent2">
                    <a:lumMod val="49000"/>
                  </a:schemeClr>
                </a:solidFill>
                <a:latin typeface="Abadi"/>
                <a:ea typeface="微软雅黑"/>
                <a:cs typeface="Posterama"/>
              </a:rPr>
              <a:t>El día viernes</a:t>
            </a:r>
            <a:r>
              <a:rPr lang="es-CO" b="1" noProof="0">
                <a:solidFill>
                  <a:schemeClr val="accent2">
                    <a:lumMod val="49000"/>
                  </a:schemeClr>
                </a:solidFill>
                <a:ea typeface="+mn-lt"/>
                <a:cs typeface="+mn-lt"/>
              </a:rPr>
              <a:t> 17 de marzo se realizó  la jornada electoral con la apertura de las votaciones, prolongándose al día sábado 18 de marzo con la jornada sabatina.</a:t>
            </a:r>
            <a:endParaRPr lang="es-CO" noProof="0">
              <a:solidFill>
                <a:schemeClr val="accent2">
                  <a:lumMod val="49000"/>
                </a:schemeClr>
              </a:solidFill>
              <a:latin typeface="Posterama" panose="020B0504020200020000" pitchFamily="34" charset="0"/>
              <a:ea typeface="微软雅黑"/>
              <a:cs typeface="Posterama" panose="020B0504020200020000" pitchFamily="34" charset="0"/>
            </a:endParaRPr>
          </a:p>
          <a:p>
            <a:pPr algn="just"/>
            <a:endParaRPr lang="es-CO" b="1" noProof="0">
              <a:solidFill>
                <a:schemeClr val="accent2">
                  <a:lumMod val="49000"/>
                </a:schemeClr>
              </a:solidFill>
              <a:ea typeface="+mn-lt"/>
              <a:cs typeface="+mn-lt"/>
            </a:endParaRPr>
          </a:p>
          <a:p>
            <a:pPr algn="just"/>
            <a:r>
              <a:rPr lang="es-CO" b="1" noProof="0">
                <a:solidFill>
                  <a:schemeClr val="accent2">
                    <a:lumMod val="49000"/>
                  </a:schemeClr>
                </a:solidFill>
                <a:ea typeface="+mn-lt"/>
                <a:cs typeface="+mn-lt"/>
              </a:rPr>
              <a:t>El personero de los estudiantes elegido por voto popular para el año </a:t>
            </a:r>
            <a:r>
              <a:rPr lang="es-CO" b="1">
                <a:solidFill>
                  <a:schemeClr val="accent2">
                    <a:lumMod val="49000"/>
                  </a:schemeClr>
                </a:solidFill>
                <a:ea typeface="+mn-lt"/>
                <a:cs typeface="+mn-lt"/>
              </a:rPr>
              <a:t>2025</a:t>
            </a:r>
            <a:r>
              <a:rPr lang="es-CO" b="1" noProof="0">
                <a:solidFill>
                  <a:schemeClr val="accent2">
                    <a:lumMod val="49000"/>
                  </a:schemeClr>
                </a:solidFill>
                <a:ea typeface="+mn-lt"/>
                <a:cs typeface="+mn-lt"/>
              </a:rPr>
              <a:t>  fue:</a:t>
            </a:r>
            <a:endParaRPr lang="es-CO" noProof="0">
              <a:solidFill>
                <a:schemeClr val="accent2">
                  <a:lumMod val="49000"/>
                </a:schemeClr>
              </a:solidFill>
            </a:endParaRPr>
          </a:p>
          <a:p>
            <a:pPr algn="just"/>
            <a:endParaRPr lang="es-CO" b="1" noProof="0">
              <a:solidFill>
                <a:schemeClr val="accent2">
                  <a:lumMod val="49000"/>
                </a:schemeClr>
              </a:solidFill>
              <a:ea typeface="+mn-lt"/>
              <a:cs typeface="+mn-lt"/>
            </a:endParaRPr>
          </a:p>
          <a:p>
            <a:pPr algn="just"/>
            <a:r>
              <a:rPr lang="es-CO" b="1">
                <a:solidFill>
                  <a:schemeClr val="accent2">
                    <a:lumMod val="49000"/>
                  </a:schemeClr>
                </a:solidFill>
                <a:ea typeface="+mn-lt"/>
                <a:cs typeface="+mn-lt"/>
              </a:rPr>
              <a:t>La estudiante</a:t>
            </a:r>
            <a:r>
              <a:rPr lang="es-CO" b="1" noProof="0">
                <a:solidFill>
                  <a:schemeClr val="accent2">
                    <a:lumMod val="49000"/>
                  </a:schemeClr>
                </a:solidFill>
                <a:ea typeface="+mn-lt"/>
                <a:cs typeface="+mn-lt"/>
              </a:rPr>
              <a:t> </a:t>
            </a:r>
            <a:r>
              <a:rPr lang="es-CO" b="1">
                <a:solidFill>
                  <a:schemeClr val="accent2">
                    <a:lumMod val="49000"/>
                  </a:schemeClr>
                </a:solidFill>
                <a:ea typeface="+mn-lt"/>
                <a:cs typeface="+mn-lt"/>
              </a:rPr>
              <a:t>: MARIA JOSE BRAVO ALBA</a:t>
            </a:r>
            <a:endParaRPr lang="es-CO" noProof="0">
              <a:solidFill>
                <a:schemeClr val="accent2">
                  <a:lumMod val="49000"/>
                </a:schemeClr>
              </a:solidFill>
            </a:endParaRPr>
          </a:p>
        </p:txBody>
      </p:sp>
      <p:pic>
        <p:nvPicPr>
          <p:cNvPr id="17" name="Imagen 16">
            <a:extLst>
              <a:ext uri="{FF2B5EF4-FFF2-40B4-BE49-F238E27FC236}">
                <a16:creationId xmlns:a16="http://schemas.microsoft.com/office/drawing/2014/main" id="{0D60D757-EFBF-6010-14F2-8499D146DC3C}"/>
              </a:ext>
            </a:extLst>
          </p:cNvPr>
          <p:cNvPicPr>
            <a:picLocks noChangeAspect="1"/>
          </p:cNvPicPr>
          <p:nvPr/>
        </p:nvPicPr>
        <p:blipFill>
          <a:blip r:embed="rId4"/>
          <a:stretch>
            <a:fillRect/>
          </a:stretch>
        </p:blipFill>
        <p:spPr>
          <a:xfrm>
            <a:off x="5644371" y="996920"/>
            <a:ext cx="1490534" cy="1553774"/>
          </a:xfrm>
          <a:prstGeom prst="rect">
            <a:avLst/>
          </a:prstGeom>
        </p:spPr>
      </p:pic>
      <p:pic>
        <p:nvPicPr>
          <p:cNvPr id="18" name="Imagen 17">
            <a:extLst>
              <a:ext uri="{FF2B5EF4-FFF2-40B4-BE49-F238E27FC236}">
                <a16:creationId xmlns:a16="http://schemas.microsoft.com/office/drawing/2014/main" id="{E1EECCCB-F8EA-5FEE-2A5E-FB2D4A4114A5}"/>
              </a:ext>
            </a:extLst>
          </p:cNvPr>
          <p:cNvPicPr>
            <a:picLocks noChangeAspect="1"/>
          </p:cNvPicPr>
          <p:nvPr/>
        </p:nvPicPr>
        <p:blipFill>
          <a:blip r:embed="rId5"/>
          <a:stretch>
            <a:fillRect/>
          </a:stretch>
        </p:blipFill>
        <p:spPr>
          <a:xfrm>
            <a:off x="10429346" y="4276196"/>
            <a:ext cx="1472142" cy="1946275"/>
          </a:xfrm>
          <a:prstGeom prst="rect">
            <a:avLst/>
          </a:prstGeom>
        </p:spPr>
      </p:pic>
      <p:pic>
        <p:nvPicPr>
          <p:cNvPr id="19" name="Imagen 18">
            <a:extLst>
              <a:ext uri="{FF2B5EF4-FFF2-40B4-BE49-F238E27FC236}">
                <a16:creationId xmlns:a16="http://schemas.microsoft.com/office/drawing/2014/main" id="{5CB68565-B906-C28D-7DFD-1E529B5603CC}"/>
              </a:ext>
            </a:extLst>
          </p:cNvPr>
          <p:cNvPicPr>
            <a:picLocks noChangeAspect="1"/>
          </p:cNvPicPr>
          <p:nvPr/>
        </p:nvPicPr>
        <p:blipFill>
          <a:blip r:embed="rId6"/>
          <a:stretch>
            <a:fillRect/>
          </a:stretch>
        </p:blipFill>
        <p:spPr>
          <a:xfrm>
            <a:off x="273709" y="1148842"/>
            <a:ext cx="559640" cy="1167262"/>
          </a:xfrm>
          <a:prstGeom prst="rect">
            <a:avLst/>
          </a:prstGeom>
        </p:spPr>
      </p:pic>
      <p:pic>
        <p:nvPicPr>
          <p:cNvPr id="5" name="Imagen 4">
            <a:extLst>
              <a:ext uri="{FF2B5EF4-FFF2-40B4-BE49-F238E27FC236}">
                <a16:creationId xmlns:a16="http://schemas.microsoft.com/office/drawing/2014/main" id="{F7AEF71D-5413-FAB3-8F3B-A752F90C1671}"/>
              </a:ext>
            </a:extLst>
          </p:cNvPr>
          <p:cNvPicPr>
            <a:picLocks noChangeAspect="1"/>
          </p:cNvPicPr>
          <p:nvPr/>
        </p:nvPicPr>
        <p:blipFill>
          <a:blip r:embed="rId7"/>
          <a:stretch>
            <a:fillRect/>
          </a:stretch>
        </p:blipFill>
        <p:spPr>
          <a:xfrm>
            <a:off x="7212135" y="4069375"/>
            <a:ext cx="2339729" cy="2343637"/>
          </a:xfrm>
          <a:prstGeom prst="rect">
            <a:avLst/>
          </a:prstGeom>
        </p:spPr>
      </p:pic>
    </p:spTree>
    <p:extLst>
      <p:ext uri="{BB962C8B-B14F-4D97-AF65-F5344CB8AC3E}">
        <p14:creationId xmlns:p14="http://schemas.microsoft.com/office/powerpoint/2010/main" val="2036906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B515B-3A6E-3E05-6A64-40CFE835E77D}"/>
            </a:ext>
          </a:extLst>
        </p:cNvPr>
        <p:cNvGrpSpPr/>
        <p:nvPr/>
      </p:nvGrpSpPr>
      <p:grpSpPr>
        <a:xfrm>
          <a:off x="0" y="0"/>
          <a:ext cx="0" cy="0"/>
          <a:chOff x="0" y="0"/>
          <a:chExt cx="0" cy="0"/>
        </a:xfrm>
      </p:grpSpPr>
      <p:sp>
        <p:nvSpPr>
          <p:cNvPr id="38" name="Title 37">
            <a:extLst>
              <a:ext uri="{FF2B5EF4-FFF2-40B4-BE49-F238E27FC236}">
                <a16:creationId xmlns:a16="http://schemas.microsoft.com/office/drawing/2014/main" id="{DE6FA460-FE1A-DC5A-9B84-003E90645A54}"/>
              </a:ext>
            </a:extLst>
          </p:cNvPr>
          <p:cNvSpPr>
            <a:spLocks noGrp="1"/>
          </p:cNvSpPr>
          <p:nvPr>
            <p:ph type="title"/>
          </p:nvPr>
        </p:nvSpPr>
        <p:spPr>
          <a:xfrm>
            <a:off x="1187450" y="164042"/>
            <a:ext cx="9637184" cy="1325563"/>
          </a:xfrm>
          <a:prstGeom prst="doubleWave">
            <a:avLst/>
          </a:prstGeom>
          <a:solidFill>
            <a:srgbClr val="002060"/>
          </a:solidFill>
        </p:spPr>
        <p:txBody>
          <a:bodyPr/>
          <a:lstStyle/>
          <a:p>
            <a:r>
              <a:rPr lang="es-CO" sz="3200" noProof="0">
                <a:solidFill>
                  <a:srgbClr val="FFFFFF"/>
                </a:solidFill>
                <a:latin typeface="Comic Sans MS"/>
              </a:rPr>
              <a:t>GESTIÓN ACADÉMICA                                      ACCIONES DESARROLLADAS</a:t>
            </a:r>
          </a:p>
        </p:txBody>
      </p:sp>
      <p:sp>
        <p:nvSpPr>
          <p:cNvPr id="40" name="Text Placeholder 39">
            <a:extLst>
              <a:ext uri="{FF2B5EF4-FFF2-40B4-BE49-F238E27FC236}">
                <a16:creationId xmlns:a16="http://schemas.microsoft.com/office/drawing/2014/main" id="{A0B203CA-3DDD-ACD0-4CF3-E3F14784021C}"/>
              </a:ext>
            </a:extLst>
          </p:cNvPr>
          <p:cNvSpPr>
            <a:spLocks noGrp="1"/>
          </p:cNvSpPr>
          <p:nvPr>
            <p:ph type="body" sz="quarter" idx="27"/>
          </p:nvPr>
        </p:nvSpPr>
        <p:spPr>
          <a:xfrm>
            <a:off x="345577" y="2933578"/>
            <a:ext cx="1730989" cy="765578"/>
          </a:xfrm>
          <a:solidFill>
            <a:srgbClr val="00B050"/>
          </a:solidFill>
        </p:spPr>
        <p:txBody>
          <a:bodyPr/>
          <a:lstStyle/>
          <a:p>
            <a:r>
              <a:rPr lang="es-CO" sz="1600" noProof="0">
                <a:solidFill>
                  <a:schemeClr val="bg1"/>
                </a:solidFill>
                <a:latin typeface="Comic Sans MS"/>
              </a:rPr>
              <a:t>SEDE          SIMÓN BOLÍVAR</a:t>
            </a:r>
          </a:p>
        </p:txBody>
      </p:sp>
      <p:sp>
        <p:nvSpPr>
          <p:cNvPr id="50" name="Text Placeholder 49">
            <a:extLst>
              <a:ext uri="{FF2B5EF4-FFF2-40B4-BE49-F238E27FC236}">
                <a16:creationId xmlns:a16="http://schemas.microsoft.com/office/drawing/2014/main" id="{42D23CCD-95B9-DDFB-76CD-EE12DFC238EA}"/>
              </a:ext>
            </a:extLst>
          </p:cNvPr>
          <p:cNvSpPr>
            <a:spLocks noGrp="1"/>
          </p:cNvSpPr>
          <p:nvPr>
            <p:ph type="body" sz="quarter" idx="32"/>
          </p:nvPr>
        </p:nvSpPr>
        <p:spPr>
          <a:xfrm>
            <a:off x="345577" y="3681240"/>
            <a:ext cx="1730989" cy="2721488"/>
          </a:xfrm>
          <a:solidFill>
            <a:srgbClr val="A7D9B3"/>
          </a:solidFill>
        </p:spPr>
        <p:txBody>
          <a:bodyPr vert="horz" lIns="91440" tIns="219456" rIns="91440" bIns="45720" rtlCol="0" anchor="t">
            <a:noAutofit/>
          </a:bodyPr>
          <a:lstStyle/>
          <a:p>
            <a:r>
              <a:rPr lang="es-CO" sz="1800" noProof="0">
                <a:latin typeface="Comic Sans MS"/>
              </a:rPr>
              <a:t>1 Transición</a:t>
            </a:r>
          </a:p>
          <a:p>
            <a:r>
              <a:rPr lang="es-CO" sz="1800" noProof="0">
                <a:latin typeface="Comic Sans MS"/>
              </a:rPr>
              <a:t>4 Primeros</a:t>
            </a:r>
          </a:p>
          <a:p>
            <a:r>
              <a:rPr lang="es-CO" sz="1800" noProof="0">
                <a:latin typeface="Comic Sans MS"/>
              </a:rPr>
              <a:t>4 Segundos</a:t>
            </a:r>
          </a:p>
          <a:p>
            <a:r>
              <a:rPr lang="es-CO" sz="1800" noProof="0">
                <a:latin typeface="Comic Sans MS"/>
              </a:rPr>
              <a:t>3 Terceros</a:t>
            </a:r>
          </a:p>
          <a:p>
            <a:r>
              <a:rPr lang="es-CO" sz="1800" noProof="0">
                <a:latin typeface="Comic Sans MS"/>
              </a:rPr>
              <a:t>3 Cuartos</a:t>
            </a:r>
          </a:p>
          <a:p>
            <a:r>
              <a:rPr lang="es-CO" sz="1800" noProof="0">
                <a:latin typeface="Comic Sans MS"/>
              </a:rPr>
              <a:t>3 Quintos</a:t>
            </a:r>
          </a:p>
          <a:p>
            <a:endParaRPr lang="es-CO" sz="1400" noProof="0">
              <a:latin typeface="Comic Sans MS"/>
            </a:endParaRPr>
          </a:p>
          <a:p>
            <a:endParaRPr lang="es-CO" sz="700" noProof="0">
              <a:latin typeface="Comic Sans MS"/>
            </a:endParaRPr>
          </a:p>
          <a:p>
            <a:r>
              <a:rPr lang="es-CO" sz="1600" b="1" noProof="0">
                <a:latin typeface="Comic Sans MS"/>
              </a:rPr>
              <a:t>TOTAL:</a:t>
            </a:r>
          </a:p>
          <a:p>
            <a:r>
              <a:rPr lang="es-CO" sz="1600" b="1" noProof="0">
                <a:latin typeface="Comic Sans MS"/>
              </a:rPr>
              <a:t>18 CURSOS</a:t>
            </a:r>
          </a:p>
        </p:txBody>
      </p:sp>
      <p:sp>
        <p:nvSpPr>
          <p:cNvPr id="42" name="Text Placeholder 41">
            <a:extLst>
              <a:ext uri="{FF2B5EF4-FFF2-40B4-BE49-F238E27FC236}">
                <a16:creationId xmlns:a16="http://schemas.microsoft.com/office/drawing/2014/main" id="{DEA0F282-AF86-5981-6903-A0250E40941F}"/>
              </a:ext>
            </a:extLst>
          </p:cNvPr>
          <p:cNvSpPr>
            <a:spLocks noGrp="1"/>
          </p:cNvSpPr>
          <p:nvPr>
            <p:ph type="body" sz="quarter" idx="46"/>
          </p:nvPr>
        </p:nvSpPr>
        <p:spPr>
          <a:xfrm>
            <a:off x="2161881" y="2929784"/>
            <a:ext cx="1629545" cy="754995"/>
          </a:xfrm>
          <a:solidFill>
            <a:srgbClr val="00B050"/>
          </a:solidFill>
        </p:spPr>
        <p:txBody>
          <a:bodyPr/>
          <a:lstStyle/>
          <a:p>
            <a:r>
              <a:rPr lang="es-CO" noProof="0">
                <a:solidFill>
                  <a:srgbClr val="FFFFFF"/>
                </a:solidFill>
                <a:latin typeface="Comic Sans MS"/>
              </a:rPr>
              <a:t>SEDE CENTRO</a:t>
            </a:r>
          </a:p>
        </p:txBody>
      </p:sp>
      <p:sp>
        <p:nvSpPr>
          <p:cNvPr id="52" name="Text Placeholder 51">
            <a:extLst>
              <a:ext uri="{FF2B5EF4-FFF2-40B4-BE49-F238E27FC236}">
                <a16:creationId xmlns:a16="http://schemas.microsoft.com/office/drawing/2014/main" id="{97E0E4C3-1256-857C-E2E0-F72CE883A092}"/>
              </a:ext>
            </a:extLst>
          </p:cNvPr>
          <p:cNvSpPr>
            <a:spLocks noGrp="1"/>
          </p:cNvSpPr>
          <p:nvPr>
            <p:ph type="body" sz="quarter" idx="50"/>
          </p:nvPr>
        </p:nvSpPr>
        <p:spPr>
          <a:xfrm>
            <a:off x="2161428" y="3681240"/>
            <a:ext cx="1631358" cy="2721484"/>
          </a:xfrm>
          <a:solidFill>
            <a:srgbClr val="A7D9B3"/>
          </a:solidFill>
        </p:spPr>
        <p:txBody>
          <a:bodyPr vert="horz" lIns="91440" tIns="219456" rIns="91440" bIns="45720" rtlCol="0" anchor="t">
            <a:noAutofit/>
          </a:bodyPr>
          <a:lstStyle/>
          <a:p>
            <a:r>
              <a:rPr lang="es-CO" sz="1800" noProof="0">
                <a:latin typeface="Comic Sans MS"/>
              </a:rPr>
              <a:t>4 Sextos</a:t>
            </a:r>
          </a:p>
          <a:p>
            <a:r>
              <a:rPr lang="es-CO" sz="1800" noProof="0">
                <a:latin typeface="Comic Sans MS"/>
              </a:rPr>
              <a:t>4 Séptimos</a:t>
            </a:r>
          </a:p>
          <a:p>
            <a:r>
              <a:rPr lang="es-CO" sz="1800" noProof="0">
                <a:latin typeface="Comic Sans MS"/>
              </a:rPr>
              <a:t>4 Octavos</a:t>
            </a:r>
          </a:p>
          <a:p>
            <a:r>
              <a:rPr lang="es-CO" sz="1800" noProof="0">
                <a:latin typeface="Comic Sans MS"/>
              </a:rPr>
              <a:t>3 Novenos</a:t>
            </a:r>
          </a:p>
          <a:p>
            <a:r>
              <a:rPr lang="es-CO" sz="1800" noProof="0">
                <a:latin typeface="Comic Sans MS"/>
              </a:rPr>
              <a:t>6 Décimos</a:t>
            </a:r>
          </a:p>
          <a:p>
            <a:r>
              <a:rPr lang="es-CO" sz="1800" noProof="0">
                <a:latin typeface="Comic Sans MS"/>
              </a:rPr>
              <a:t>7 Once</a:t>
            </a:r>
            <a:r>
              <a:rPr lang="es-CO" noProof="0">
                <a:latin typeface="Comic Sans MS"/>
              </a:rPr>
              <a:t>s</a:t>
            </a:r>
          </a:p>
          <a:p>
            <a:endParaRPr lang="es-CO" noProof="0">
              <a:latin typeface="Comic Sans MS"/>
            </a:endParaRPr>
          </a:p>
          <a:p>
            <a:endParaRPr lang="es-CO" sz="600" noProof="0">
              <a:latin typeface="Comic Sans MS"/>
            </a:endParaRPr>
          </a:p>
          <a:p>
            <a:r>
              <a:rPr lang="es-CO" sz="1600" b="1" noProof="0">
                <a:latin typeface="Comic Sans MS"/>
              </a:rPr>
              <a:t>TOTAL:</a:t>
            </a:r>
          </a:p>
          <a:p>
            <a:r>
              <a:rPr lang="es-CO" sz="1600" b="1" noProof="0">
                <a:latin typeface="Comic Sans MS"/>
              </a:rPr>
              <a:t>28 CURSO</a:t>
            </a:r>
            <a:r>
              <a:rPr lang="es-CO" sz="1600" b="1" noProof="0"/>
              <a:t>S</a:t>
            </a:r>
          </a:p>
          <a:p>
            <a:endParaRPr lang="es-CO" noProof="0"/>
          </a:p>
        </p:txBody>
      </p:sp>
      <p:sp>
        <p:nvSpPr>
          <p:cNvPr id="44" name="Text Placeholder 43">
            <a:extLst>
              <a:ext uri="{FF2B5EF4-FFF2-40B4-BE49-F238E27FC236}">
                <a16:creationId xmlns:a16="http://schemas.microsoft.com/office/drawing/2014/main" id="{1E6CF74B-083E-D06E-34B1-63FFA86DAEE0}"/>
              </a:ext>
            </a:extLst>
          </p:cNvPr>
          <p:cNvSpPr>
            <a:spLocks noGrp="1"/>
          </p:cNvSpPr>
          <p:nvPr>
            <p:ph type="body" sz="quarter" idx="47"/>
          </p:nvPr>
        </p:nvSpPr>
        <p:spPr>
          <a:xfrm>
            <a:off x="3910887" y="2933577"/>
            <a:ext cx="2888561" cy="751201"/>
          </a:xfrm>
          <a:solidFill>
            <a:srgbClr val="00B050"/>
          </a:solidFill>
        </p:spPr>
        <p:txBody>
          <a:bodyPr/>
          <a:lstStyle/>
          <a:p>
            <a:r>
              <a:rPr lang="es-CO" noProof="0">
                <a:solidFill>
                  <a:srgbClr val="FFFFFF"/>
                </a:solidFill>
                <a:latin typeface="Comic Sans MS"/>
              </a:rPr>
              <a:t>SEDE CAMPESTRE</a:t>
            </a:r>
          </a:p>
        </p:txBody>
      </p:sp>
      <p:sp>
        <p:nvSpPr>
          <p:cNvPr id="54" name="Text Placeholder 53">
            <a:extLst>
              <a:ext uri="{FF2B5EF4-FFF2-40B4-BE49-F238E27FC236}">
                <a16:creationId xmlns:a16="http://schemas.microsoft.com/office/drawing/2014/main" id="{19C48768-BF79-4187-1191-00FC50079DAE}"/>
              </a:ext>
            </a:extLst>
          </p:cNvPr>
          <p:cNvSpPr>
            <a:spLocks noGrp="1"/>
          </p:cNvSpPr>
          <p:nvPr>
            <p:ph type="body" sz="quarter" idx="51"/>
          </p:nvPr>
        </p:nvSpPr>
        <p:spPr>
          <a:xfrm>
            <a:off x="3911791" y="3681239"/>
            <a:ext cx="2877978" cy="2718490"/>
          </a:xfrm>
          <a:solidFill>
            <a:srgbClr val="A7D9B3"/>
          </a:solidFill>
        </p:spPr>
        <p:txBody>
          <a:bodyPr vert="horz" lIns="91440" tIns="219456" rIns="91440" bIns="45720" rtlCol="0" anchor="t">
            <a:noAutofit/>
          </a:bodyPr>
          <a:lstStyle/>
          <a:p>
            <a:pPr algn="l"/>
            <a:r>
              <a:rPr lang="es-CO" sz="1800" noProof="0">
                <a:latin typeface="Comic Sans MS"/>
              </a:rPr>
              <a:t>3 jardín, 4 Transición</a:t>
            </a:r>
            <a:endParaRPr lang="es-CO" noProof="0">
              <a:latin typeface="Abadi"/>
            </a:endParaRPr>
          </a:p>
          <a:p>
            <a:pPr algn="l"/>
            <a:r>
              <a:rPr lang="es-CO" sz="1800" noProof="0">
                <a:latin typeface="Comic Sans MS"/>
              </a:rPr>
              <a:t> 3 Primeros, 3 Segundos 3 Terceros, 4 Cuartos</a:t>
            </a:r>
            <a:endParaRPr lang="es-CO" noProof="0">
              <a:latin typeface="Abadi"/>
            </a:endParaRPr>
          </a:p>
          <a:p>
            <a:pPr algn="l"/>
            <a:r>
              <a:rPr lang="es-CO" sz="1800" noProof="0">
                <a:latin typeface="Comic Sans MS"/>
              </a:rPr>
              <a:t>3 Quintos, 1 Aula </a:t>
            </a:r>
            <a:r>
              <a:rPr lang="es-CO" sz="1800" noProof="0" err="1">
                <a:latin typeface="Comic Sans MS"/>
              </a:rPr>
              <a:t>multigr</a:t>
            </a:r>
            <a:endParaRPr lang="es-CO" noProof="0">
              <a:latin typeface="Abadi"/>
            </a:endParaRPr>
          </a:p>
          <a:p>
            <a:pPr algn="l"/>
            <a:r>
              <a:rPr lang="es-CO" sz="1800" noProof="0">
                <a:latin typeface="Comic Sans MS"/>
              </a:rPr>
              <a:t>4 Sextos, 5 Séptimos</a:t>
            </a:r>
          </a:p>
          <a:p>
            <a:pPr algn="l"/>
            <a:r>
              <a:rPr lang="es-CO" sz="1800" noProof="0">
                <a:latin typeface="Comic Sans MS"/>
              </a:rPr>
              <a:t>5 Octavos, 4 Novenos</a:t>
            </a:r>
          </a:p>
          <a:p>
            <a:pPr algn="l"/>
            <a:r>
              <a:rPr lang="es-CO" sz="1800" noProof="0">
                <a:latin typeface="Comic Sans MS"/>
              </a:rPr>
              <a:t>1 Décimo, 1 Once</a:t>
            </a:r>
          </a:p>
          <a:p>
            <a:pPr algn="l"/>
            <a:endParaRPr lang="es-CO" sz="600" noProof="0">
              <a:latin typeface="Comic Sans MS"/>
            </a:endParaRPr>
          </a:p>
          <a:p>
            <a:r>
              <a:rPr lang="es-CO" b="1" noProof="0">
                <a:latin typeface="Comic Sans MS"/>
              </a:rPr>
              <a:t>TOTAL: </a:t>
            </a:r>
          </a:p>
          <a:p>
            <a:r>
              <a:rPr lang="es-CO" b="1" noProof="0">
                <a:latin typeface="Comic Sans MS"/>
              </a:rPr>
              <a:t>44 CURSOS</a:t>
            </a:r>
          </a:p>
        </p:txBody>
      </p:sp>
      <p:sp>
        <p:nvSpPr>
          <p:cNvPr id="46" name="Text Placeholder 45">
            <a:extLst>
              <a:ext uri="{FF2B5EF4-FFF2-40B4-BE49-F238E27FC236}">
                <a16:creationId xmlns:a16="http://schemas.microsoft.com/office/drawing/2014/main" id="{30DAEB9F-B757-4648-3714-F9DE08F59A7A}"/>
              </a:ext>
            </a:extLst>
          </p:cNvPr>
          <p:cNvSpPr>
            <a:spLocks noGrp="1"/>
          </p:cNvSpPr>
          <p:nvPr>
            <p:ph type="body" sz="quarter" idx="48"/>
          </p:nvPr>
        </p:nvSpPr>
        <p:spPr>
          <a:xfrm>
            <a:off x="6903734" y="2929783"/>
            <a:ext cx="1555266" cy="769372"/>
          </a:xfrm>
          <a:solidFill>
            <a:srgbClr val="00B050"/>
          </a:solidFill>
        </p:spPr>
        <p:txBody>
          <a:bodyPr/>
          <a:lstStyle/>
          <a:p>
            <a:r>
              <a:rPr lang="es-CO" noProof="0">
                <a:solidFill>
                  <a:srgbClr val="FFFFFF"/>
                </a:solidFill>
                <a:latin typeface="Comic Sans MS"/>
              </a:rPr>
              <a:t>JORNADA SABATINA</a:t>
            </a:r>
          </a:p>
        </p:txBody>
      </p:sp>
      <p:sp>
        <p:nvSpPr>
          <p:cNvPr id="56" name="Text Placeholder 55">
            <a:extLst>
              <a:ext uri="{FF2B5EF4-FFF2-40B4-BE49-F238E27FC236}">
                <a16:creationId xmlns:a16="http://schemas.microsoft.com/office/drawing/2014/main" id="{EC18159F-E058-2297-3C69-EAAF1667F178}"/>
              </a:ext>
            </a:extLst>
          </p:cNvPr>
          <p:cNvSpPr>
            <a:spLocks noGrp="1"/>
          </p:cNvSpPr>
          <p:nvPr>
            <p:ph type="body" sz="quarter" idx="52"/>
          </p:nvPr>
        </p:nvSpPr>
        <p:spPr>
          <a:xfrm>
            <a:off x="6904185" y="3706200"/>
            <a:ext cx="1555265" cy="2721488"/>
          </a:xfrm>
          <a:solidFill>
            <a:srgbClr val="A7D9B3"/>
          </a:solidFill>
        </p:spPr>
        <p:txBody>
          <a:bodyPr vert="horz" lIns="91440" tIns="219456" rIns="91440" bIns="45720" rtlCol="0" anchor="t">
            <a:noAutofit/>
          </a:bodyPr>
          <a:lstStyle/>
          <a:p>
            <a:endParaRPr lang="es-CO" noProof="0"/>
          </a:p>
          <a:p>
            <a:endParaRPr lang="es-CO" sz="1800" noProof="0">
              <a:latin typeface="Comic Sans MS"/>
            </a:endParaRPr>
          </a:p>
          <a:p>
            <a:r>
              <a:rPr lang="es-CO" sz="1800" noProof="0">
                <a:latin typeface="Comic Sans MS"/>
              </a:rPr>
              <a:t>1 Ciclo III</a:t>
            </a:r>
            <a:endParaRPr lang="es-CO" noProof="0"/>
          </a:p>
          <a:p>
            <a:r>
              <a:rPr lang="es-CO" sz="1800" noProof="0">
                <a:latin typeface="Comic Sans MS"/>
              </a:rPr>
              <a:t>1 Ciclo IV</a:t>
            </a:r>
          </a:p>
          <a:p>
            <a:r>
              <a:rPr lang="es-CO" sz="1800" noProof="0">
                <a:latin typeface="Comic Sans MS"/>
              </a:rPr>
              <a:t>2 Ciclo VI</a:t>
            </a:r>
          </a:p>
          <a:p>
            <a:endParaRPr lang="es-CO" sz="1800" noProof="0">
              <a:latin typeface="Comic Sans MS"/>
            </a:endParaRPr>
          </a:p>
          <a:p>
            <a:endParaRPr lang="es-CO" sz="2000" noProof="0">
              <a:latin typeface="Comic Sans MS"/>
            </a:endParaRPr>
          </a:p>
          <a:p>
            <a:r>
              <a:rPr lang="es-CO" sz="1800" b="1" noProof="0">
                <a:latin typeface="Comic Sans MS"/>
              </a:rPr>
              <a:t>TOTAL:</a:t>
            </a:r>
          </a:p>
          <a:p>
            <a:r>
              <a:rPr lang="es-CO" sz="1800" b="1" noProof="0">
                <a:latin typeface="Comic Sans MS"/>
              </a:rPr>
              <a:t>04 CURSOS</a:t>
            </a:r>
          </a:p>
        </p:txBody>
      </p:sp>
      <p:sp>
        <p:nvSpPr>
          <p:cNvPr id="48" name="Text Placeholder 47">
            <a:extLst>
              <a:ext uri="{FF2B5EF4-FFF2-40B4-BE49-F238E27FC236}">
                <a16:creationId xmlns:a16="http://schemas.microsoft.com/office/drawing/2014/main" id="{DF02A579-3203-3A43-F1B6-1795CB8135A4}"/>
              </a:ext>
            </a:extLst>
          </p:cNvPr>
          <p:cNvSpPr>
            <a:spLocks noGrp="1"/>
          </p:cNvSpPr>
          <p:nvPr>
            <p:ph type="body" sz="quarter" idx="49"/>
          </p:nvPr>
        </p:nvSpPr>
        <p:spPr>
          <a:xfrm>
            <a:off x="8555694" y="2933577"/>
            <a:ext cx="3289731" cy="751201"/>
          </a:xfrm>
          <a:solidFill>
            <a:srgbClr val="00B050"/>
          </a:solidFill>
        </p:spPr>
        <p:txBody>
          <a:bodyPr/>
          <a:lstStyle/>
          <a:p>
            <a:r>
              <a:rPr lang="es-CO" noProof="0">
                <a:solidFill>
                  <a:srgbClr val="FFFFFF"/>
                </a:solidFill>
                <a:latin typeface="Comic Sans MS"/>
              </a:rPr>
              <a:t>OFERTA EN MEDIA TÉCNICA</a:t>
            </a:r>
          </a:p>
        </p:txBody>
      </p:sp>
      <p:sp>
        <p:nvSpPr>
          <p:cNvPr id="58" name="Text Placeholder 57">
            <a:extLst>
              <a:ext uri="{FF2B5EF4-FFF2-40B4-BE49-F238E27FC236}">
                <a16:creationId xmlns:a16="http://schemas.microsoft.com/office/drawing/2014/main" id="{E7B38E2C-FCF0-82D7-FBD9-1871D9F090D2}"/>
              </a:ext>
            </a:extLst>
          </p:cNvPr>
          <p:cNvSpPr>
            <a:spLocks noGrp="1"/>
          </p:cNvSpPr>
          <p:nvPr>
            <p:ph type="body" sz="quarter" idx="53"/>
          </p:nvPr>
        </p:nvSpPr>
        <p:spPr>
          <a:xfrm>
            <a:off x="8555694" y="3706200"/>
            <a:ext cx="3286935" cy="2742655"/>
          </a:xfrm>
          <a:solidFill>
            <a:srgbClr val="A7D9B3"/>
          </a:solidFill>
        </p:spPr>
        <p:txBody>
          <a:bodyPr vert="horz" lIns="91440" tIns="219456" rIns="91440" bIns="45720" rtlCol="0" anchor="t">
            <a:noAutofit/>
          </a:bodyPr>
          <a:lstStyle/>
          <a:p>
            <a:pPr algn="l"/>
            <a:r>
              <a:rPr lang="es-CO" sz="1800" b="1" u="sng" noProof="0">
                <a:latin typeface="Comic Sans MS"/>
              </a:rPr>
              <a:t>SISTEMAS</a:t>
            </a:r>
            <a:r>
              <a:rPr lang="es-CO" sz="1800" noProof="0">
                <a:latin typeface="Comic Sans MS"/>
              </a:rPr>
              <a:t>: 5 </a:t>
            </a:r>
            <a:r>
              <a:rPr lang="es-CO" sz="1800" noProof="0" err="1">
                <a:latin typeface="Comic Sans MS"/>
              </a:rPr>
              <a:t>Gdos</a:t>
            </a:r>
            <a:r>
              <a:rPr lang="es-CO" sz="1800" noProof="0">
                <a:latin typeface="Comic Sans MS"/>
              </a:rPr>
              <a:t>. Centro – 2 Campestre</a:t>
            </a:r>
          </a:p>
          <a:p>
            <a:pPr algn="l"/>
            <a:r>
              <a:rPr lang="es-CO" sz="1800" b="1" u="sng" noProof="0">
                <a:latin typeface="Comic Sans MS"/>
              </a:rPr>
              <a:t>ELECTRÓNICA:</a:t>
            </a:r>
            <a:r>
              <a:rPr lang="es-CO" sz="1800" noProof="0">
                <a:latin typeface="Comic Sans MS"/>
              </a:rPr>
              <a:t> 3 </a:t>
            </a:r>
            <a:r>
              <a:rPr lang="es-CO" sz="1800" noProof="0" err="1">
                <a:latin typeface="Comic Sans MS"/>
              </a:rPr>
              <a:t>Gdos</a:t>
            </a:r>
            <a:r>
              <a:rPr lang="es-CO" sz="1800" noProof="0">
                <a:latin typeface="Comic Sans MS"/>
              </a:rPr>
              <a:t>. Centro</a:t>
            </a:r>
          </a:p>
          <a:p>
            <a:pPr algn="l"/>
            <a:r>
              <a:rPr lang="es-CO" sz="1800" b="1" u="sng" noProof="0">
                <a:latin typeface="Comic Sans MS"/>
              </a:rPr>
              <a:t>COMUNICACION Y PERIODISMO</a:t>
            </a:r>
            <a:r>
              <a:rPr lang="es-CO" sz="1800" noProof="0">
                <a:latin typeface="Comic Sans MS"/>
              </a:rPr>
              <a:t>: 3 </a:t>
            </a:r>
            <a:r>
              <a:rPr lang="es-CO" sz="1800" noProof="0" err="1">
                <a:latin typeface="Comic Sans MS"/>
              </a:rPr>
              <a:t>Gdos</a:t>
            </a:r>
            <a:r>
              <a:rPr lang="es-CO" sz="1800" noProof="0">
                <a:latin typeface="Comic Sans MS"/>
              </a:rPr>
              <a:t>. Centro</a:t>
            </a:r>
          </a:p>
          <a:p>
            <a:pPr algn="l"/>
            <a:r>
              <a:rPr lang="es-CO" sz="1800" b="1" u="sng" noProof="0">
                <a:latin typeface="Comic Sans MS"/>
              </a:rPr>
              <a:t>INGLÉS COMUNICATIVO</a:t>
            </a:r>
            <a:r>
              <a:rPr lang="es-CO" sz="1800" noProof="0">
                <a:latin typeface="Comic Sans MS"/>
              </a:rPr>
              <a:t>: 2 </a:t>
            </a:r>
            <a:r>
              <a:rPr lang="es-CO" sz="1800" noProof="0" err="1">
                <a:latin typeface="Comic Sans MS"/>
              </a:rPr>
              <a:t>Gdo</a:t>
            </a:r>
            <a:r>
              <a:rPr lang="es-CO" sz="1800" noProof="0">
                <a:latin typeface="Comic Sans MS"/>
              </a:rPr>
              <a:t>. Centro</a:t>
            </a:r>
          </a:p>
          <a:p>
            <a:endParaRPr lang="es-CO" noProof="0"/>
          </a:p>
        </p:txBody>
      </p:sp>
      <p:sp>
        <p:nvSpPr>
          <p:cNvPr id="26" name="Rectangle 25">
            <a:extLst>
              <a:ext uri="{FF2B5EF4-FFF2-40B4-BE49-F238E27FC236}">
                <a16:creationId xmlns:a16="http://schemas.microsoft.com/office/drawing/2014/main" id="{B67EEFED-0C3C-5064-39D6-744E64B09A2D}"/>
              </a:ext>
              <a:ext uri="{C183D7F6-B498-43B3-948B-1728B52AA6E4}">
                <adec:decorative xmlns:adec="http://schemas.microsoft.com/office/drawing/2017/decorative" val="1"/>
              </a:ext>
            </a:extLst>
          </p:cNvPr>
          <p:cNvSpPr/>
          <p:nvPr/>
        </p:nvSpPr>
        <p:spPr>
          <a:xfrm>
            <a:off x="345781" y="2933060"/>
            <a:ext cx="11503043" cy="755100"/>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s-CO" noProof="0">
              <a:latin typeface="+mn-lt"/>
            </a:endParaRPr>
          </a:p>
        </p:txBody>
      </p:sp>
      <p:sp>
        <p:nvSpPr>
          <p:cNvPr id="4" name="Footer Placeholder 3">
            <a:extLst>
              <a:ext uri="{FF2B5EF4-FFF2-40B4-BE49-F238E27FC236}">
                <a16:creationId xmlns:a16="http://schemas.microsoft.com/office/drawing/2014/main" id="{B856C915-D3F9-3972-819F-081C98D09871}"/>
              </a:ext>
            </a:extLst>
          </p:cNvPr>
          <p:cNvSpPr>
            <a:spLocks noGrp="1"/>
          </p:cNvSpPr>
          <p:nvPr>
            <p:ph type="ftr" sz="quarter" idx="54"/>
          </p:nvPr>
        </p:nvSpPr>
        <p:spPr>
          <a:xfrm>
            <a:off x="484632" y="6397837"/>
            <a:ext cx="4114800" cy="365125"/>
          </a:xfrm>
        </p:spPr>
        <p:txBody>
          <a:bodyPr/>
          <a:lstStyle/>
          <a:p>
            <a:r>
              <a:rPr lang="es-CO" noProof="0"/>
              <a:t>RENDICIÓN DE CUENTAS 1°. SEMESTRE 2025</a:t>
            </a:r>
          </a:p>
        </p:txBody>
      </p:sp>
      <p:sp>
        <p:nvSpPr>
          <p:cNvPr id="5" name="Slide Number Placeholder 4">
            <a:extLst>
              <a:ext uri="{FF2B5EF4-FFF2-40B4-BE49-F238E27FC236}">
                <a16:creationId xmlns:a16="http://schemas.microsoft.com/office/drawing/2014/main" id="{0C48609A-A11B-2ABA-3149-8BE2D845CEB1}"/>
              </a:ext>
            </a:extLst>
          </p:cNvPr>
          <p:cNvSpPr>
            <a:spLocks noGrp="1"/>
          </p:cNvSpPr>
          <p:nvPr>
            <p:ph type="sldNum" sz="quarter" idx="55"/>
          </p:nvPr>
        </p:nvSpPr>
        <p:spPr>
          <a:xfrm>
            <a:off x="11194169" y="6313170"/>
            <a:ext cx="458592" cy="365125"/>
          </a:xfrm>
        </p:spPr>
        <p:txBody>
          <a:bodyPr/>
          <a:lstStyle/>
          <a:p>
            <a:fld id="{47FEACEE-25B4-4A2D-B147-27296E36371D}" type="slidenum">
              <a:rPr lang="es-CO" noProof="0" smtClean="0"/>
              <a:pPr/>
              <a:t>51</a:t>
            </a:fld>
            <a:endParaRPr lang="es-CO" noProof="0"/>
          </a:p>
        </p:txBody>
      </p:sp>
      <p:sp>
        <p:nvSpPr>
          <p:cNvPr id="2" name="CuadroTexto 1">
            <a:extLst>
              <a:ext uri="{FF2B5EF4-FFF2-40B4-BE49-F238E27FC236}">
                <a16:creationId xmlns:a16="http://schemas.microsoft.com/office/drawing/2014/main" id="{842FEBA9-6BC8-6C3C-D2B2-C1FA9AB46FBB}"/>
              </a:ext>
            </a:extLst>
          </p:cNvPr>
          <p:cNvSpPr txBox="1"/>
          <p:nvPr/>
        </p:nvSpPr>
        <p:spPr>
          <a:xfrm>
            <a:off x="483637" y="1503432"/>
            <a:ext cx="1094528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200" noProof="0">
                <a:solidFill>
                  <a:srgbClr val="0F3D23"/>
                </a:solidFill>
                <a:latin typeface="Comic Sans MS"/>
                <a:ea typeface="微软雅黑"/>
                <a:cs typeface="Arial"/>
              </a:rPr>
              <a:t>Luego del ajuste realizado a la proyección 2025 de acuerdo con la solicitud de cupos, la oferta para el presente año es la siguiente:</a:t>
            </a:r>
            <a:endParaRPr lang="es-CO" noProof="0">
              <a:solidFill>
                <a:srgbClr val="0F3D23"/>
              </a:solidFill>
              <a:latin typeface="Comic Sans MS"/>
              <a:ea typeface="微软雅黑"/>
              <a:cs typeface="Posterama" panose="020B0504020200020000" pitchFamily="34" charset="0"/>
            </a:endParaRPr>
          </a:p>
        </p:txBody>
      </p:sp>
      <p:sp>
        <p:nvSpPr>
          <p:cNvPr id="3" name="CuadroTexto 2">
            <a:extLst>
              <a:ext uri="{FF2B5EF4-FFF2-40B4-BE49-F238E27FC236}">
                <a16:creationId xmlns:a16="http://schemas.microsoft.com/office/drawing/2014/main" id="{DCA1B66B-5DE0-C03F-1863-3C09A756DE28}"/>
              </a:ext>
            </a:extLst>
          </p:cNvPr>
          <p:cNvSpPr txBox="1"/>
          <p:nvPr/>
        </p:nvSpPr>
        <p:spPr>
          <a:xfrm>
            <a:off x="349053" y="2358686"/>
            <a:ext cx="11502601" cy="568762"/>
          </a:xfrm>
          <a:prstGeom prst="snip2SameRect">
            <a:avLst/>
          </a:prstGeom>
          <a:solidFill>
            <a:srgbClr val="0070C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2800" b="1" noProof="0">
                <a:solidFill>
                  <a:prstClr val="white"/>
                </a:solidFill>
                <a:latin typeface="Posterama"/>
                <a:ea typeface="微软雅黑"/>
                <a:cs typeface="Posterama"/>
              </a:rPr>
              <a:t>OFERTA ACADÉMICA 2025</a:t>
            </a:r>
            <a:endParaRPr lang="es-CO" sz="2400" b="1" noProof="0">
              <a:solidFill>
                <a:prstClr val="white"/>
              </a:solidFill>
              <a:latin typeface="Posterama" panose="020B0504020200020000" pitchFamily="34" charset="0"/>
              <a:ea typeface="微软雅黑"/>
              <a:cs typeface="Posterama" panose="020B0504020200020000" pitchFamily="34" charset="0"/>
            </a:endParaRPr>
          </a:p>
        </p:txBody>
      </p:sp>
      <p:pic>
        <p:nvPicPr>
          <p:cNvPr id="7" name="Imagen 6">
            <a:extLst>
              <a:ext uri="{FF2B5EF4-FFF2-40B4-BE49-F238E27FC236}">
                <a16:creationId xmlns:a16="http://schemas.microsoft.com/office/drawing/2014/main" id="{F5ADD4B4-F3EF-BE19-101E-8AA162D180BD}"/>
              </a:ext>
            </a:extLst>
          </p:cNvPr>
          <p:cNvPicPr>
            <a:picLocks noChangeAspect="1"/>
          </p:cNvPicPr>
          <p:nvPr/>
        </p:nvPicPr>
        <p:blipFill>
          <a:blip r:embed="rId3"/>
          <a:stretch>
            <a:fillRect/>
          </a:stretch>
        </p:blipFill>
        <p:spPr>
          <a:xfrm>
            <a:off x="-333" y="300381"/>
            <a:ext cx="1008020" cy="1061899"/>
          </a:xfrm>
          <a:prstGeom prst="rect">
            <a:avLst/>
          </a:prstGeom>
          <a:ln>
            <a:noFill/>
          </a:ln>
        </p:spPr>
      </p:pic>
      <p:pic>
        <p:nvPicPr>
          <p:cNvPr id="8" name="Imagen 7">
            <a:extLst>
              <a:ext uri="{FF2B5EF4-FFF2-40B4-BE49-F238E27FC236}">
                <a16:creationId xmlns:a16="http://schemas.microsoft.com/office/drawing/2014/main" id="{1DFE9A70-2311-378B-F446-9CB84046D284}"/>
              </a:ext>
            </a:extLst>
          </p:cNvPr>
          <p:cNvPicPr>
            <a:picLocks noChangeAspect="1"/>
          </p:cNvPicPr>
          <p:nvPr/>
        </p:nvPicPr>
        <p:blipFill>
          <a:blip r:embed="rId4"/>
          <a:stretch>
            <a:fillRect/>
          </a:stretch>
        </p:blipFill>
        <p:spPr>
          <a:xfrm>
            <a:off x="9095746" y="415686"/>
            <a:ext cx="1476736" cy="1066442"/>
          </a:xfrm>
          <a:prstGeom prst="rect">
            <a:avLst/>
          </a:prstGeom>
        </p:spPr>
      </p:pic>
    </p:spTree>
    <p:extLst>
      <p:ext uri="{BB962C8B-B14F-4D97-AF65-F5344CB8AC3E}">
        <p14:creationId xmlns:p14="http://schemas.microsoft.com/office/powerpoint/2010/main" val="1336091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38AAE606-0D42-F580-1CEA-A26E8E836923}"/>
              </a:ext>
            </a:extLst>
          </p:cNvPr>
          <p:cNvSpPr>
            <a:spLocks noGrp="1"/>
          </p:cNvSpPr>
          <p:nvPr>
            <p:ph type="title"/>
          </p:nvPr>
        </p:nvSpPr>
        <p:spPr>
          <a:xfrm>
            <a:off x="496278" y="79375"/>
            <a:ext cx="10925906" cy="6134466"/>
          </a:xfrm>
        </p:spPr>
        <p:txBody>
          <a:bodyPr/>
          <a:lstStyle/>
          <a:p>
            <a:r>
              <a:rPr lang="es-CO" sz="1200" noProof="0">
                <a:solidFill>
                  <a:schemeClr val="bg1"/>
                </a:solidFill>
              </a:rPr>
              <a:t>j</a:t>
            </a:r>
          </a:p>
        </p:txBody>
      </p:sp>
      <p:sp>
        <p:nvSpPr>
          <p:cNvPr id="13" name="Marcador de pie de página 12">
            <a:extLst>
              <a:ext uri="{FF2B5EF4-FFF2-40B4-BE49-F238E27FC236}">
                <a16:creationId xmlns:a16="http://schemas.microsoft.com/office/drawing/2014/main" id="{EF5AE81C-23E6-FD3D-30AE-2824849E8B40}"/>
              </a:ext>
            </a:extLst>
          </p:cNvPr>
          <p:cNvSpPr>
            <a:spLocks noGrp="1"/>
          </p:cNvSpPr>
          <p:nvPr>
            <p:ph type="ftr" sz="quarter" idx="54"/>
          </p:nvPr>
        </p:nvSpPr>
        <p:spPr>
          <a:xfrm>
            <a:off x="347049" y="6397837"/>
            <a:ext cx="4114800" cy="365125"/>
          </a:xfrm>
        </p:spPr>
        <p:txBody>
          <a:bodyPr/>
          <a:lstStyle/>
          <a:p>
            <a:r>
              <a:rPr lang="es-CO" noProof="0"/>
              <a:t>RENDICIÓN DE CUENTAS 1°. SEMESTRE 2025</a:t>
            </a:r>
          </a:p>
        </p:txBody>
      </p:sp>
      <p:sp>
        <p:nvSpPr>
          <p:cNvPr id="14" name="Marcador de número de diapositiva 13">
            <a:extLst>
              <a:ext uri="{FF2B5EF4-FFF2-40B4-BE49-F238E27FC236}">
                <a16:creationId xmlns:a16="http://schemas.microsoft.com/office/drawing/2014/main" id="{31CC246A-AEA0-4AD3-4A08-91E03D07AD35}"/>
              </a:ext>
            </a:extLst>
          </p:cNvPr>
          <p:cNvSpPr>
            <a:spLocks noGrp="1"/>
          </p:cNvSpPr>
          <p:nvPr>
            <p:ph type="sldNum" sz="quarter" idx="55"/>
          </p:nvPr>
        </p:nvSpPr>
        <p:spPr>
          <a:xfrm>
            <a:off x="11416419" y="6397837"/>
            <a:ext cx="458592" cy="365125"/>
          </a:xfrm>
        </p:spPr>
        <p:txBody>
          <a:bodyPr/>
          <a:lstStyle/>
          <a:p>
            <a:fld id="{47FEACEE-25B4-4A2D-B147-27296E36371D}" type="slidenum">
              <a:rPr lang="es-CO" noProof="0" smtClean="0"/>
              <a:pPr/>
              <a:t>52</a:t>
            </a:fld>
            <a:endParaRPr lang="es-CO" noProof="0"/>
          </a:p>
        </p:txBody>
      </p:sp>
      <p:sp>
        <p:nvSpPr>
          <p:cNvPr id="16" name="Flecha: pentágono 15">
            <a:extLst>
              <a:ext uri="{FF2B5EF4-FFF2-40B4-BE49-F238E27FC236}">
                <a16:creationId xmlns:a16="http://schemas.microsoft.com/office/drawing/2014/main" id="{8DF57729-2286-69C2-D910-29B1B89BEEF6}"/>
              </a:ext>
            </a:extLst>
          </p:cNvPr>
          <p:cNvSpPr/>
          <p:nvPr/>
        </p:nvSpPr>
        <p:spPr>
          <a:xfrm>
            <a:off x="2072964" y="84022"/>
            <a:ext cx="3012436" cy="1236677"/>
          </a:xfrm>
          <a:prstGeom prst="wedgeEllipseCallou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CO" sz="2000" b="1" noProof="0">
                <a:solidFill>
                  <a:srgbClr val="012104"/>
                </a:solidFill>
              </a:rPr>
              <a:t>JORNADA Y HORARIO ESCOLAR</a:t>
            </a:r>
          </a:p>
        </p:txBody>
      </p:sp>
      <p:pic>
        <p:nvPicPr>
          <p:cNvPr id="17" name="Gráfico 14" descr="Clock con relleno sólido">
            <a:extLst>
              <a:ext uri="{FF2B5EF4-FFF2-40B4-BE49-F238E27FC236}">
                <a16:creationId xmlns:a16="http://schemas.microsoft.com/office/drawing/2014/main" id="{7D037973-3F56-AB4B-A87A-66187EC2D7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08503" y="391678"/>
            <a:ext cx="540590" cy="540590"/>
          </a:xfrm>
          <a:prstGeom prst="rect">
            <a:avLst/>
          </a:prstGeom>
        </p:spPr>
      </p:pic>
      <p:sp>
        <p:nvSpPr>
          <p:cNvPr id="18" name="Diagrama de flujo: tarjeta 17">
            <a:extLst>
              <a:ext uri="{FF2B5EF4-FFF2-40B4-BE49-F238E27FC236}">
                <a16:creationId xmlns:a16="http://schemas.microsoft.com/office/drawing/2014/main" id="{9E39E0D7-E17A-4B4A-AB8D-181E8E8EE754}"/>
              </a:ext>
            </a:extLst>
          </p:cNvPr>
          <p:cNvSpPr/>
          <p:nvPr/>
        </p:nvSpPr>
        <p:spPr>
          <a:xfrm>
            <a:off x="217456" y="1719293"/>
            <a:ext cx="5149730" cy="4596299"/>
          </a:xfrm>
          <a:prstGeom prst="flowChartPunchedCard">
            <a:avLst/>
          </a:prstGeom>
          <a:solidFill>
            <a:srgbClr val="A7D9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CO" noProof="0">
              <a:solidFill>
                <a:srgbClr val="000000"/>
              </a:solidFill>
              <a:latin typeface="Comic Sans MS"/>
              <a:cs typeface="Arial"/>
            </a:endParaRPr>
          </a:p>
        </p:txBody>
      </p:sp>
      <p:sp>
        <p:nvSpPr>
          <p:cNvPr id="20" name="CuadroTexto 19">
            <a:extLst>
              <a:ext uri="{FF2B5EF4-FFF2-40B4-BE49-F238E27FC236}">
                <a16:creationId xmlns:a16="http://schemas.microsoft.com/office/drawing/2014/main" id="{8F490A66-DD06-48D9-8D79-1735F0F6BB01}"/>
              </a:ext>
            </a:extLst>
          </p:cNvPr>
          <p:cNvSpPr txBox="1"/>
          <p:nvPr/>
        </p:nvSpPr>
        <p:spPr>
          <a:xfrm>
            <a:off x="1112050" y="1908395"/>
            <a:ext cx="4233052" cy="707886"/>
          </a:xfrm>
          <a:prstGeom prst="rect">
            <a:avLst/>
          </a:prstGeom>
          <a:solidFill>
            <a:srgbClr val="A7D9B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000" noProof="0">
                <a:solidFill>
                  <a:srgbClr val="0F3D23"/>
                </a:solidFill>
                <a:latin typeface="Comic Sans MS"/>
                <a:ea typeface="微软雅黑"/>
                <a:cs typeface="Posterama"/>
              </a:rPr>
              <a:t>La institución cuenta con Jornada Única en los niveles de Preescolar</a:t>
            </a:r>
            <a:r>
              <a:rPr lang="es-CO" sz="2000" noProof="0">
                <a:solidFill>
                  <a:srgbClr val="000000"/>
                </a:solidFill>
                <a:latin typeface="Comic Sans MS"/>
                <a:ea typeface="微软雅黑"/>
                <a:cs typeface="Posterama"/>
              </a:rPr>
              <a:t> </a:t>
            </a:r>
          </a:p>
        </p:txBody>
      </p:sp>
      <p:sp>
        <p:nvSpPr>
          <p:cNvPr id="22" name="CuadroTexto 21">
            <a:extLst>
              <a:ext uri="{FF2B5EF4-FFF2-40B4-BE49-F238E27FC236}">
                <a16:creationId xmlns:a16="http://schemas.microsoft.com/office/drawing/2014/main" id="{C156688A-FF8C-CDC5-DA16-092183269BD8}"/>
              </a:ext>
            </a:extLst>
          </p:cNvPr>
          <p:cNvSpPr txBox="1"/>
          <p:nvPr/>
        </p:nvSpPr>
        <p:spPr>
          <a:xfrm>
            <a:off x="219853" y="2610088"/>
            <a:ext cx="514202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O" sz="2000" noProof="0">
                <a:solidFill>
                  <a:srgbClr val="0F3D23"/>
                </a:solidFill>
                <a:latin typeface="Comic Sans MS"/>
                <a:ea typeface="微软雅黑"/>
                <a:cs typeface="Posterama"/>
              </a:rPr>
              <a:t>y Primaria de las 3 sedes, secundaria de la Sede Centro y la Media Técnica</a:t>
            </a:r>
            <a:endParaRPr lang="es-CO" noProof="0"/>
          </a:p>
          <a:p>
            <a:pPr algn="just"/>
            <a:r>
              <a:rPr lang="es-CO" sz="2000" noProof="0">
                <a:solidFill>
                  <a:srgbClr val="0F3D23"/>
                </a:solidFill>
                <a:latin typeface="Comic Sans MS"/>
                <a:ea typeface="微软雅黑"/>
                <a:cs typeface="Posterama"/>
              </a:rPr>
              <a:t>de las sedes Centro y Campestre con un horario comprendido de la siguiente manera:</a:t>
            </a:r>
          </a:p>
        </p:txBody>
      </p:sp>
      <p:sp>
        <p:nvSpPr>
          <p:cNvPr id="23" name="Flecha: pentágono 15">
            <a:extLst>
              <a:ext uri="{FF2B5EF4-FFF2-40B4-BE49-F238E27FC236}">
                <a16:creationId xmlns:a16="http://schemas.microsoft.com/office/drawing/2014/main" id="{86302AA0-C7C1-C32F-FF3C-827250A8AE5F}"/>
              </a:ext>
            </a:extLst>
          </p:cNvPr>
          <p:cNvSpPr/>
          <p:nvPr/>
        </p:nvSpPr>
        <p:spPr>
          <a:xfrm>
            <a:off x="7575836" y="130870"/>
            <a:ext cx="3113077" cy="1319746"/>
          </a:xfrm>
          <a:prstGeom prst="wedgeEllipseCallout">
            <a:avLst/>
          </a:prstGeom>
          <a:solidFill>
            <a:srgbClr val="90DE9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CO" b="1" noProof="0">
                <a:solidFill>
                  <a:srgbClr val="012104"/>
                </a:solidFill>
              </a:rPr>
              <a:t>ASIGNACIÓN ACADÉMICA</a:t>
            </a:r>
            <a:endParaRPr lang="es-CO" noProof="0">
              <a:solidFill>
                <a:srgbClr val="012104"/>
              </a:solidFill>
            </a:endParaRPr>
          </a:p>
        </p:txBody>
      </p:sp>
      <p:graphicFrame>
        <p:nvGraphicFramePr>
          <p:cNvPr id="25" name="Tabla 24">
            <a:extLst>
              <a:ext uri="{FF2B5EF4-FFF2-40B4-BE49-F238E27FC236}">
                <a16:creationId xmlns:a16="http://schemas.microsoft.com/office/drawing/2014/main" id="{FFF5A27F-3371-8F74-87CC-DF2DC00314CB}"/>
              </a:ext>
            </a:extLst>
          </p:cNvPr>
          <p:cNvGraphicFramePr>
            <a:graphicFrameLocks noGrp="1"/>
          </p:cNvGraphicFramePr>
          <p:nvPr>
            <p:extLst>
              <p:ext uri="{D42A27DB-BD31-4B8C-83A1-F6EECF244321}">
                <p14:modId xmlns:p14="http://schemas.microsoft.com/office/powerpoint/2010/main" val="2729201802"/>
              </p:ext>
            </p:extLst>
          </p:nvPr>
        </p:nvGraphicFramePr>
        <p:xfrm>
          <a:off x="338666" y="4201583"/>
          <a:ext cx="4991222" cy="2000165"/>
        </p:xfrm>
        <a:graphic>
          <a:graphicData uri="http://schemas.openxmlformats.org/drawingml/2006/table">
            <a:tbl>
              <a:tblPr firstRow="1" bandRow="1">
                <a:tableStyleId>{5C22544A-7EE6-4342-B048-85BDC9FD1C3A}</a:tableStyleId>
              </a:tblPr>
              <a:tblGrid>
                <a:gridCol w="2423583">
                  <a:extLst>
                    <a:ext uri="{9D8B030D-6E8A-4147-A177-3AD203B41FA5}">
                      <a16:colId xmlns:a16="http://schemas.microsoft.com/office/drawing/2014/main" val="1605674663"/>
                    </a:ext>
                  </a:extLst>
                </a:gridCol>
                <a:gridCol w="2567639">
                  <a:extLst>
                    <a:ext uri="{9D8B030D-6E8A-4147-A177-3AD203B41FA5}">
                      <a16:colId xmlns:a16="http://schemas.microsoft.com/office/drawing/2014/main" val="1057128715"/>
                    </a:ext>
                  </a:extLst>
                </a:gridCol>
              </a:tblGrid>
              <a:tr h="352302">
                <a:tc>
                  <a:txBody>
                    <a:bodyPr/>
                    <a:lstStyle/>
                    <a:p>
                      <a:pPr algn="l"/>
                      <a:r>
                        <a:rPr lang="es-CO" sz="1400" noProof="0">
                          <a:latin typeface="Comic Sans MS"/>
                        </a:rPr>
                        <a:t>PRE-ESCOLAR</a:t>
                      </a:r>
                    </a:p>
                  </a:txBody>
                  <a:tcPr anchor="ctr">
                    <a:solidFill>
                      <a:srgbClr val="329549"/>
                    </a:solidFill>
                  </a:tcPr>
                </a:tc>
                <a:tc>
                  <a:txBody>
                    <a:bodyPr/>
                    <a:lstStyle/>
                    <a:p>
                      <a:pPr algn="ctr"/>
                      <a:r>
                        <a:rPr lang="es-CO" sz="1400" noProof="0">
                          <a:latin typeface="Comic Sans MS"/>
                        </a:rPr>
                        <a:t>6:30 a.m. - 11:30 a.m.</a:t>
                      </a:r>
                    </a:p>
                  </a:txBody>
                  <a:tcPr anchor="ctr">
                    <a:solidFill>
                      <a:srgbClr val="329549"/>
                    </a:solidFill>
                  </a:tcPr>
                </a:tc>
                <a:extLst>
                  <a:ext uri="{0D108BD9-81ED-4DB2-BD59-A6C34878D82A}">
                    <a16:rowId xmlns:a16="http://schemas.microsoft.com/office/drawing/2014/main" val="2740269999"/>
                  </a:ext>
                </a:extLst>
              </a:tr>
              <a:tr h="352302">
                <a:tc>
                  <a:txBody>
                    <a:bodyPr/>
                    <a:lstStyle/>
                    <a:p>
                      <a:pPr lvl="0" algn="l">
                        <a:buNone/>
                      </a:pPr>
                      <a:r>
                        <a:rPr lang="es-CO" sz="1400" b="1" noProof="0">
                          <a:solidFill>
                            <a:srgbClr val="0F3D23"/>
                          </a:solidFill>
                          <a:latin typeface="Comic Sans MS"/>
                        </a:rPr>
                        <a:t>PRIMARIA</a:t>
                      </a:r>
                      <a:endParaRPr lang="es-CO" noProof="0"/>
                    </a:p>
                  </a:txBody>
                  <a:tcPr anchor="ctr">
                    <a:solidFill>
                      <a:srgbClr val="70876D"/>
                    </a:solidFill>
                  </a:tcPr>
                </a:tc>
                <a:tc>
                  <a:txBody>
                    <a:bodyPr/>
                    <a:lstStyle/>
                    <a:p>
                      <a:pPr lvl="0" algn="ctr">
                        <a:lnSpc>
                          <a:spcPct val="100000"/>
                        </a:lnSpc>
                        <a:spcBef>
                          <a:spcPts val="0"/>
                        </a:spcBef>
                        <a:spcAft>
                          <a:spcPts val="0"/>
                        </a:spcAft>
                        <a:buNone/>
                      </a:pPr>
                      <a:r>
                        <a:rPr lang="es-CO" sz="1400" b="1" i="0" u="none" strike="noStrike" noProof="0">
                          <a:solidFill>
                            <a:srgbClr val="FFFFFF"/>
                          </a:solidFill>
                          <a:latin typeface="Comic Sans MS"/>
                        </a:rPr>
                        <a:t>6:30 a.m. - 12:30 p.m.</a:t>
                      </a:r>
                      <a:endParaRPr lang="es-CO" noProof="0"/>
                    </a:p>
                  </a:txBody>
                  <a:tcPr anchor="ctr">
                    <a:solidFill>
                      <a:srgbClr val="70876D"/>
                    </a:solidFill>
                  </a:tcPr>
                </a:tc>
                <a:extLst>
                  <a:ext uri="{0D108BD9-81ED-4DB2-BD59-A6C34878D82A}">
                    <a16:rowId xmlns:a16="http://schemas.microsoft.com/office/drawing/2014/main" val="2796836477"/>
                  </a:ext>
                </a:extLst>
              </a:tr>
              <a:tr h="352302">
                <a:tc>
                  <a:txBody>
                    <a:bodyPr/>
                    <a:lstStyle/>
                    <a:p>
                      <a:pPr marL="0" algn="l" defTabSz="914400" rtl="0" eaLnBrk="1" latinLnBrk="0" hangingPunct="1"/>
                      <a:r>
                        <a:rPr lang="es-CO" sz="1400" b="1" kern="1200" noProof="0">
                          <a:solidFill>
                            <a:schemeClr val="lt1"/>
                          </a:solidFill>
                          <a:latin typeface="Comic Sans MS"/>
                          <a:ea typeface="+mn-ea"/>
                          <a:cs typeface="+mn-cs"/>
                        </a:rPr>
                        <a:t>SECUNDARIA</a:t>
                      </a:r>
                    </a:p>
                  </a:txBody>
                  <a:tcPr anchor="ctr">
                    <a:solidFill>
                      <a:srgbClr val="6BBF7F"/>
                    </a:solidFill>
                  </a:tcPr>
                </a:tc>
                <a:tc>
                  <a:txBody>
                    <a:bodyPr/>
                    <a:lstStyle/>
                    <a:p>
                      <a:pPr lvl="0" algn="ctr">
                        <a:lnSpc>
                          <a:spcPct val="100000"/>
                        </a:lnSpc>
                        <a:spcBef>
                          <a:spcPts val="0"/>
                        </a:spcBef>
                        <a:spcAft>
                          <a:spcPts val="0"/>
                        </a:spcAft>
                        <a:buNone/>
                      </a:pPr>
                      <a:r>
                        <a:rPr lang="es-CO" sz="1400" b="1" i="0" u="none" strike="noStrike" kern="1200" noProof="0">
                          <a:solidFill>
                            <a:srgbClr val="FFFFFF"/>
                          </a:solidFill>
                          <a:latin typeface="Comic Sans MS"/>
                        </a:rPr>
                        <a:t>6:15 a.m. - 1:00 p.m.</a:t>
                      </a:r>
                    </a:p>
                  </a:txBody>
                  <a:tcPr anchor="ctr">
                    <a:solidFill>
                      <a:srgbClr val="6BBF7F"/>
                    </a:solidFill>
                  </a:tcPr>
                </a:tc>
                <a:extLst>
                  <a:ext uri="{0D108BD9-81ED-4DB2-BD59-A6C34878D82A}">
                    <a16:rowId xmlns:a16="http://schemas.microsoft.com/office/drawing/2014/main" val="2558406910"/>
                  </a:ext>
                </a:extLst>
              </a:tr>
              <a:tr h="352302">
                <a:tc>
                  <a:txBody>
                    <a:bodyPr/>
                    <a:lstStyle/>
                    <a:p>
                      <a:pPr algn="l"/>
                      <a:r>
                        <a:rPr lang="es-CO" sz="1400" b="1" noProof="0">
                          <a:solidFill>
                            <a:srgbClr val="0F3D23"/>
                          </a:solidFill>
                          <a:latin typeface="Comic Sans MS"/>
                        </a:rPr>
                        <a:t>MEDIA TÉCNICA</a:t>
                      </a:r>
                    </a:p>
                  </a:txBody>
                  <a:tcPr anchor="ctr">
                    <a:solidFill>
                      <a:srgbClr val="70876D"/>
                    </a:solidFill>
                  </a:tcPr>
                </a:tc>
                <a:tc>
                  <a:txBody>
                    <a:bodyPr/>
                    <a:lstStyle/>
                    <a:p>
                      <a:pPr lvl="0" algn="ctr">
                        <a:lnSpc>
                          <a:spcPct val="100000"/>
                        </a:lnSpc>
                        <a:spcBef>
                          <a:spcPts val="0"/>
                        </a:spcBef>
                        <a:spcAft>
                          <a:spcPts val="0"/>
                        </a:spcAft>
                        <a:buNone/>
                      </a:pPr>
                      <a:r>
                        <a:rPr lang="es-CO" sz="1400" b="1" i="0" u="none" strike="noStrike" noProof="0">
                          <a:solidFill>
                            <a:srgbClr val="FFFFFF"/>
                          </a:solidFill>
                          <a:latin typeface="Comic Sans MS"/>
                        </a:rPr>
                        <a:t>6:15 a.m. - 2:40 p.m.</a:t>
                      </a:r>
                    </a:p>
                  </a:txBody>
                  <a:tcPr anchor="ctr">
                    <a:solidFill>
                      <a:srgbClr val="70876D"/>
                    </a:solidFill>
                  </a:tcPr>
                </a:tc>
                <a:extLst>
                  <a:ext uri="{0D108BD9-81ED-4DB2-BD59-A6C34878D82A}">
                    <a16:rowId xmlns:a16="http://schemas.microsoft.com/office/drawing/2014/main" val="1858380899"/>
                  </a:ext>
                </a:extLst>
              </a:tr>
              <a:tr h="590957">
                <a:tc>
                  <a:txBody>
                    <a:bodyPr/>
                    <a:lstStyle/>
                    <a:p>
                      <a:pPr marL="0" algn="l" defTabSz="914400" rtl="0" eaLnBrk="1" latinLnBrk="0" hangingPunct="1"/>
                      <a:r>
                        <a:rPr lang="es-CO" sz="1400" b="1" kern="1200" noProof="0">
                          <a:solidFill>
                            <a:schemeClr val="lt1"/>
                          </a:solidFill>
                          <a:latin typeface="Comic Sans MS"/>
                          <a:ea typeface="+mn-ea"/>
                          <a:cs typeface="+mn-cs"/>
                        </a:rPr>
                        <a:t>BÁSICA SECUNDARIA SEDE CAMPESTRE</a:t>
                      </a:r>
                    </a:p>
                  </a:txBody>
                  <a:tcPr anchor="ctr">
                    <a:solidFill>
                      <a:srgbClr val="329549"/>
                    </a:solidFill>
                  </a:tcPr>
                </a:tc>
                <a:tc>
                  <a:txBody>
                    <a:bodyPr/>
                    <a:lstStyle/>
                    <a:p>
                      <a:pPr lvl="0" algn="ctr">
                        <a:lnSpc>
                          <a:spcPct val="100000"/>
                        </a:lnSpc>
                        <a:spcBef>
                          <a:spcPts val="0"/>
                        </a:spcBef>
                        <a:spcAft>
                          <a:spcPts val="0"/>
                        </a:spcAft>
                        <a:buNone/>
                      </a:pPr>
                      <a:r>
                        <a:rPr lang="es-CO" sz="1400" b="1" i="0" u="none" strike="noStrike" kern="1200" noProof="0">
                          <a:solidFill>
                            <a:srgbClr val="FFFFFF"/>
                          </a:solidFill>
                          <a:latin typeface="Comic Sans MS"/>
                        </a:rPr>
                        <a:t>  6:30 a.m. - 12:40 p.m.</a:t>
                      </a:r>
                    </a:p>
                  </a:txBody>
                  <a:tcPr anchor="ctr">
                    <a:solidFill>
                      <a:srgbClr val="329549"/>
                    </a:solidFill>
                  </a:tcPr>
                </a:tc>
                <a:extLst>
                  <a:ext uri="{0D108BD9-81ED-4DB2-BD59-A6C34878D82A}">
                    <a16:rowId xmlns:a16="http://schemas.microsoft.com/office/drawing/2014/main" val="1162833902"/>
                  </a:ext>
                </a:extLst>
              </a:tr>
            </a:tbl>
          </a:graphicData>
        </a:graphic>
      </p:graphicFrame>
      <p:sp>
        <p:nvSpPr>
          <p:cNvPr id="27" name="Diagrama de flujo: tarjeta 26">
            <a:extLst>
              <a:ext uri="{FF2B5EF4-FFF2-40B4-BE49-F238E27FC236}">
                <a16:creationId xmlns:a16="http://schemas.microsoft.com/office/drawing/2014/main" id="{D3E19A37-CFF2-FD83-A7CC-127E1BC2035A}"/>
              </a:ext>
            </a:extLst>
          </p:cNvPr>
          <p:cNvSpPr/>
          <p:nvPr/>
        </p:nvSpPr>
        <p:spPr>
          <a:xfrm>
            <a:off x="5456010" y="1711903"/>
            <a:ext cx="6597647" cy="4688755"/>
          </a:xfrm>
          <a:prstGeom prst="flowChartPunchedCard">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noProof="0">
                <a:solidFill>
                  <a:srgbClr val="0F3D23"/>
                </a:solidFill>
                <a:latin typeface="Comic Sans MS"/>
                <a:cs typeface="Arial"/>
              </a:rPr>
              <a:t> </a:t>
            </a:r>
          </a:p>
          <a:p>
            <a:endParaRPr lang="es-CO" noProof="0">
              <a:solidFill>
                <a:srgbClr val="0F3D23"/>
              </a:solidFill>
              <a:latin typeface="Comic Sans MS"/>
              <a:cs typeface="Arial"/>
            </a:endParaRPr>
          </a:p>
          <a:p>
            <a:pPr algn="ctr"/>
            <a:endParaRPr lang="es-CO" noProof="0"/>
          </a:p>
        </p:txBody>
      </p:sp>
      <p:sp>
        <p:nvSpPr>
          <p:cNvPr id="28" name="CuadroTexto 27">
            <a:extLst>
              <a:ext uri="{FF2B5EF4-FFF2-40B4-BE49-F238E27FC236}">
                <a16:creationId xmlns:a16="http://schemas.microsoft.com/office/drawing/2014/main" id="{AB313F6A-8133-4F67-3A77-1F8BC90C2011}"/>
              </a:ext>
            </a:extLst>
          </p:cNvPr>
          <p:cNvSpPr txBox="1"/>
          <p:nvPr/>
        </p:nvSpPr>
        <p:spPr>
          <a:xfrm>
            <a:off x="6720417" y="1799166"/>
            <a:ext cx="5092698" cy="923330"/>
          </a:xfrm>
          <a:prstGeom prst="rect">
            <a:avLst/>
          </a:prstGeom>
          <a:solidFill>
            <a:schemeClr val="accent4">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a:buChar char="Ø"/>
            </a:pPr>
            <a:r>
              <a:rPr lang="es-CO" noProof="0">
                <a:solidFill>
                  <a:srgbClr val="0F3D23"/>
                </a:solidFill>
                <a:latin typeface="Comic Sans MS"/>
                <a:ea typeface="微软雅黑"/>
                <a:cs typeface="Posterama"/>
              </a:rPr>
              <a:t>Se desarrolló el proceso de asignación de carga académica, organización de horarios y asignación de horas extras acorde con las</a:t>
            </a:r>
            <a:endParaRPr lang="es-CO" sz="1800" noProof="0">
              <a:solidFill>
                <a:prstClr val="white"/>
              </a:solidFill>
              <a:latin typeface="Posterama" panose="020B0504020200020000" pitchFamily="34" charset="0"/>
              <a:ea typeface="微软雅黑"/>
              <a:cs typeface="Posterama"/>
            </a:endParaRPr>
          </a:p>
        </p:txBody>
      </p:sp>
      <p:sp>
        <p:nvSpPr>
          <p:cNvPr id="31" name="CuadroTexto 30">
            <a:extLst>
              <a:ext uri="{FF2B5EF4-FFF2-40B4-BE49-F238E27FC236}">
                <a16:creationId xmlns:a16="http://schemas.microsoft.com/office/drawing/2014/main" id="{ACA8130F-2165-344C-BFAA-09A497ED41C3}"/>
              </a:ext>
            </a:extLst>
          </p:cNvPr>
          <p:cNvSpPr txBox="1"/>
          <p:nvPr/>
        </p:nvSpPr>
        <p:spPr>
          <a:xfrm>
            <a:off x="5535085" y="2614085"/>
            <a:ext cx="6436782" cy="3785652"/>
          </a:xfrm>
          <a:prstGeom prst="rect">
            <a:avLst/>
          </a:prstGeom>
          <a:solidFill>
            <a:schemeClr val="accent4">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noProof="0">
                <a:solidFill>
                  <a:srgbClr val="0F3D23"/>
                </a:solidFill>
                <a:latin typeface="Comic Sans MS"/>
                <a:ea typeface="微软雅黑"/>
                <a:cs typeface="Posterama"/>
              </a:rPr>
              <a:t>necesidades de cada una de las tres sedes de la I.E. </a:t>
            </a:r>
          </a:p>
          <a:p>
            <a:endParaRPr lang="es-CO" sz="600" noProof="0">
              <a:solidFill>
                <a:srgbClr val="0F3D23"/>
              </a:solidFill>
              <a:latin typeface="Comic Sans MS"/>
              <a:ea typeface="微软雅黑"/>
              <a:cs typeface="Posterama"/>
            </a:endParaRPr>
          </a:p>
          <a:p>
            <a:pPr marL="285750" indent="-285750" algn="just">
              <a:buFont typeface="Wingdings"/>
              <a:buChar char="Ø"/>
            </a:pPr>
            <a:r>
              <a:rPr lang="es-CO" noProof="0">
                <a:solidFill>
                  <a:srgbClr val="0F3D23"/>
                </a:solidFill>
                <a:latin typeface="Comic Sans MS"/>
                <a:ea typeface="微软雅黑"/>
                <a:cs typeface="Posterama"/>
              </a:rPr>
              <a:t>En este momento se cuenta con un total de 103 docentes de planta con un total de 2426 horas asignadas como carga académica obligatoria en las áreas de desempeño de cada uno de ellos y </a:t>
            </a:r>
            <a:r>
              <a:rPr lang="es-CO" noProof="0">
                <a:solidFill>
                  <a:srgbClr val="FF0000"/>
                </a:solidFill>
                <a:latin typeface="Comic Sans MS"/>
                <a:ea typeface="微软雅黑"/>
                <a:cs typeface="Posterama"/>
              </a:rPr>
              <a:t>451 horas extras asignadas</a:t>
            </a:r>
            <a:r>
              <a:rPr lang="es-CO" noProof="0">
                <a:solidFill>
                  <a:srgbClr val="0F3D23"/>
                </a:solidFill>
                <a:latin typeface="Comic Sans MS"/>
                <a:ea typeface="微软雅黑"/>
                <a:cs typeface="Posterama"/>
              </a:rPr>
              <a:t> lo que garantizan la totalidad de las clases cubiertas. Actualmente se realiza proceso de evaluación de desempeño laboral a 18 docentes y evaluación en periodo de prueba a 12 docentes. </a:t>
            </a:r>
          </a:p>
          <a:p>
            <a:pPr algn="just"/>
            <a:endParaRPr lang="es-CO" sz="900" noProof="0">
              <a:solidFill>
                <a:srgbClr val="0F3D23"/>
              </a:solidFill>
              <a:latin typeface="Comic Sans MS"/>
              <a:ea typeface="微软雅黑"/>
              <a:cs typeface="Posterama"/>
            </a:endParaRPr>
          </a:p>
          <a:p>
            <a:pPr marL="285750" indent="-285750">
              <a:buFont typeface="Wingdings"/>
              <a:buChar char="Ø"/>
            </a:pPr>
            <a:r>
              <a:rPr lang="es-CO" noProof="0">
                <a:solidFill>
                  <a:srgbClr val="7030A0"/>
                </a:solidFill>
                <a:latin typeface="Comic Sans MS"/>
                <a:ea typeface="微软雅黑"/>
                <a:cs typeface="Posterama"/>
              </a:rPr>
              <a:t>PARA EL 2025 POR GESTION DE LA SEM, POR NOMBRAMIENTOS DE DOCENTES ADICIONALES SE REDUJO LAS HORAS EXTRAS A 213. POSITIVO.</a:t>
            </a:r>
          </a:p>
        </p:txBody>
      </p:sp>
      <p:pic>
        <p:nvPicPr>
          <p:cNvPr id="32" name="Gráfico 31" descr="Books con relleno sólido">
            <a:extLst>
              <a:ext uri="{FF2B5EF4-FFF2-40B4-BE49-F238E27FC236}">
                <a16:creationId xmlns:a16="http://schemas.microsoft.com/office/drawing/2014/main" id="{E1D4BED3-2C10-E5CC-E1B9-7BBE466A16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32967" y="262467"/>
            <a:ext cx="1274233" cy="1200150"/>
          </a:xfrm>
          <a:prstGeom prst="rect">
            <a:avLst/>
          </a:prstGeom>
        </p:spPr>
      </p:pic>
      <p:pic>
        <p:nvPicPr>
          <p:cNvPr id="34" name="Imagen 33">
            <a:extLst>
              <a:ext uri="{FF2B5EF4-FFF2-40B4-BE49-F238E27FC236}">
                <a16:creationId xmlns:a16="http://schemas.microsoft.com/office/drawing/2014/main" id="{2C3502FB-2C88-F75B-3B05-87D1005E566F}"/>
              </a:ext>
            </a:extLst>
          </p:cNvPr>
          <p:cNvPicPr>
            <a:picLocks noChangeAspect="1"/>
          </p:cNvPicPr>
          <p:nvPr/>
        </p:nvPicPr>
        <p:blipFill>
          <a:blip r:embed="rId6"/>
          <a:stretch>
            <a:fillRect/>
          </a:stretch>
        </p:blipFill>
        <p:spPr>
          <a:xfrm>
            <a:off x="102909" y="131189"/>
            <a:ext cx="1008020" cy="1061899"/>
          </a:xfrm>
          <a:prstGeom prst="rect">
            <a:avLst/>
          </a:prstGeom>
          <a:ln>
            <a:noFill/>
          </a:ln>
        </p:spPr>
      </p:pic>
    </p:spTree>
    <p:extLst>
      <p:ext uri="{BB962C8B-B14F-4D97-AF65-F5344CB8AC3E}">
        <p14:creationId xmlns:p14="http://schemas.microsoft.com/office/powerpoint/2010/main" val="2710143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E1641-9586-945F-8BAA-4FCB58745CEB}"/>
            </a:ext>
          </a:extLst>
        </p:cNvPr>
        <p:cNvGrpSpPr/>
        <p:nvPr/>
      </p:nvGrpSpPr>
      <p:grpSpPr>
        <a:xfrm>
          <a:off x="0" y="0"/>
          <a:ext cx="0" cy="0"/>
          <a:chOff x="0" y="0"/>
          <a:chExt cx="0" cy="0"/>
        </a:xfrm>
      </p:grpSpPr>
      <p:sp>
        <p:nvSpPr>
          <p:cNvPr id="3" name="Marcador de texto 2">
            <a:extLst>
              <a:ext uri="{FF2B5EF4-FFF2-40B4-BE49-F238E27FC236}">
                <a16:creationId xmlns:a16="http://schemas.microsoft.com/office/drawing/2014/main" id="{8D711077-2716-6360-80B6-52E0177D9604}"/>
              </a:ext>
            </a:extLst>
          </p:cNvPr>
          <p:cNvSpPr>
            <a:spLocks noGrp="1"/>
          </p:cNvSpPr>
          <p:nvPr>
            <p:ph type="body" sz="quarter" idx="28"/>
          </p:nvPr>
        </p:nvSpPr>
        <p:spPr>
          <a:xfrm>
            <a:off x="490035" y="2678154"/>
            <a:ext cx="3503894" cy="3532788"/>
          </a:xfrm>
        </p:spPr>
        <p:txBody>
          <a:bodyPr vert="horz" lIns="91440" tIns="45720" rIns="91440" bIns="45720" rtlCol="0" anchor="t">
            <a:noAutofit/>
          </a:bodyPr>
          <a:lstStyle/>
          <a:p>
            <a:pPr algn="just"/>
            <a:r>
              <a:rPr lang="es-CO" sz="2300" noProof="0">
                <a:solidFill>
                  <a:srgbClr val="082920"/>
                </a:solidFill>
                <a:latin typeface="Comic Sans MS"/>
                <a:cs typeface="Arial"/>
              </a:rPr>
              <a:t>Se encuentran planeados en el formato de planes de acción por áreas 33 proyectos institucionales desde todas y cada una de las áreas del plan de estudios, los cuales se desarrollarán a través del año escolar así:</a:t>
            </a:r>
            <a:endParaRPr lang="es-CO" noProof="0">
              <a:solidFill>
                <a:srgbClr val="082920"/>
              </a:solidFill>
              <a:latin typeface="Comic Sans MS"/>
            </a:endParaRPr>
          </a:p>
        </p:txBody>
      </p:sp>
      <p:sp>
        <p:nvSpPr>
          <p:cNvPr id="5" name="Marcador de pie de página 4">
            <a:extLst>
              <a:ext uri="{FF2B5EF4-FFF2-40B4-BE49-F238E27FC236}">
                <a16:creationId xmlns:a16="http://schemas.microsoft.com/office/drawing/2014/main" id="{033BEBA1-DE93-3BFF-96DA-1B6D71C762DF}"/>
              </a:ext>
            </a:extLst>
          </p:cNvPr>
          <p:cNvSpPr>
            <a:spLocks noGrp="1"/>
          </p:cNvSpPr>
          <p:nvPr>
            <p:ph type="ftr" sz="quarter" idx="52"/>
          </p:nvPr>
        </p:nvSpPr>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2A12DD93-F6D5-3E30-6324-5C1AA8A2BA37}"/>
              </a:ext>
            </a:extLst>
          </p:cNvPr>
          <p:cNvSpPr>
            <a:spLocks noGrp="1"/>
          </p:cNvSpPr>
          <p:nvPr>
            <p:ph type="sldNum" sz="quarter" idx="53"/>
          </p:nvPr>
        </p:nvSpPr>
        <p:spPr/>
        <p:txBody>
          <a:bodyPr/>
          <a:lstStyle/>
          <a:p>
            <a:fld id="{47FEACEE-25B4-4A2D-B147-27296E36371D}" type="slidenum">
              <a:rPr lang="es-CO" noProof="0" smtClean="0"/>
              <a:pPr/>
              <a:t>53</a:t>
            </a:fld>
            <a:endParaRPr lang="es-CO" noProof="0"/>
          </a:p>
        </p:txBody>
      </p:sp>
      <p:graphicFrame>
        <p:nvGraphicFramePr>
          <p:cNvPr id="8" name="Tabla 7">
            <a:extLst>
              <a:ext uri="{FF2B5EF4-FFF2-40B4-BE49-F238E27FC236}">
                <a16:creationId xmlns:a16="http://schemas.microsoft.com/office/drawing/2014/main" id="{C19BA218-4CAA-F6C3-44FD-F27C8DD3B5D4}"/>
              </a:ext>
            </a:extLst>
          </p:cNvPr>
          <p:cNvGraphicFramePr>
            <a:graphicFrameLocks noGrp="1"/>
          </p:cNvGraphicFramePr>
          <p:nvPr>
            <p:extLst>
              <p:ext uri="{D42A27DB-BD31-4B8C-83A1-F6EECF244321}">
                <p14:modId xmlns:p14="http://schemas.microsoft.com/office/powerpoint/2010/main" val="3371835353"/>
              </p:ext>
            </p:extLst>
          </p:nvPr>
        </p:nvGraphicFramePr>
        <p:xfrm>
          <a:off x="3996905" y="1394603"/>
          <a:ext cx="7838323" cy="4813677"/>
        </p:xfrm>
        <a:graphic>
          <a:graphicData uri="http://schemas.openxmlformats.org/drawingml/2006/table">
            <a:tbl>
              <a:tblPr firstRow="1" bandRow="1">
                <a:tableStyleId>{93296810-A885-4BE3-A3E7-6D5BEEA58F35}</a:tableStyleId>
              </a:tblPr>
              <a:tblGrid>
                <a:gridCol w="876063">
                  <a:extLst>
                    <a:ext uri="{9D8B030D-6E8A-4147-A177-3AD203B41FA5}">
                      <a16:colId xmlns:a16="http://schemas.microsoft.com/office/drawing/2014/main" val="2072790944"/>
                    </a:ext>
                  </a:extLst>
                </a:gridCol>
                <a:gridCol w="4615131">
                  <a:extLst>
                    <a:ext uri="{9D8B030D-6E8A-4147-A177-3AD203B41FA5}">
                      <a16:colId xmlns:a16="http://schemas.microsoft.com/office/drawing/2014/main" val="2392753265"/>
                    </a:ext>
                  </a:extLst>
                </a:gridCol>
                <a:gridCol w="2347129">
                  <a:extLst>
                    <a:ext uri="{9D8B030D-6E8A-4147-A177-3AD203B41FA5}">
                      <a16:colId xmlns:a16="http://schemas.microsoft.com/office/drawing/2014/main" val="2816864680"/>
                    </a:ext>
                  </a:extLst>
                </a:gridCol>
              </a:tblGrid>
              <a:tr h="437607">
                <a:tc>
                  <a:txBody>
                    <a:bodyPr/>
                    <a:lstStyle/>
                    <a:p>
                      <a:pPr algn="ctr"/>
                      <a:r>
                        <a:rPr lang="es-CO" noProof="0"/>
                        <a:t>No.</a:t>
                      </a:r>
                    </a:p>
                  </a:txBody>
                  <a:tcPr anchor="ctr">
                    <a:solidFill>
                      <a:srgbClr val="181724"/>
                    </a:solidFill>
                  </a:tcPr>
                </a:tc>
                <a:tc>
                  <a:txBody>
                    <a:bodyPr/>
                    <a:lstStyle/>
                    <a:p>
                      <a:pPr algn="ctr"/>
                      <a:r>
                        <a:rPr lang="es-CO" noProof="0"/>
                        <a:t>NOMBRE DEL PROYECTO</a:t>
                      </a:r>
                    </a:p>
                  </a:txBody>
                  <a:tcPr anchor="ctr">
                    <a:solidFill>
                      <a:srgbClr val="181724"/>
                    </a:solidFill>
                  </a:tcPr>
                </a:tc>
                <a:tc>
                  <a:txBody>
                    <a:bodyPr/>
                    <a:lstStyle/>
                    <a:p>
                      <a:pPr algn="ctr"/>
                      <a:r>
                        <a:rPr lang="es-CO" noProof="0"/>
                        <a:t>ÁREA</a:t>
                      </a:r>
                    </a:p>
                  </a:txBody>
                  <a:tcPr anchor="ctr">
                    <a:solidFill>
                      <a:srgbClr val="181724"/>
                    </a:solidFill>
                  </a:tcPr>
                </a:tc>
                <a:extLst>
                  <a:ext uri="{0D108BD9-81ED-4DB2-BD59-A6C34878D82A}">
                    <a16:rowId xmlns:a16="http://schemas.microsoft.com/office/drawing/2014/main" val="1972158891"/>
                  </a:ext>
                </a:extLst>
              </a:tr>
              <a:tr h="437607">
                <a:tc>
                  <a:txBody>
                    <a:bodyPr/>
                    <a:lstStyle/>
                    <a:p>
                      <a:pPr lvl="0" algn="ctr">
                        <a:buNone/>
                      </a:pPr>
                      <a:r>
                        <a:rPr lang="es-CO" noProof="0">
                          <a:solidFill>
                            <a:srgbClr val="222E16"/>
                          </a:solidFill>
                        </a:rPr>
                        <a:t>1</a:t>
                      </a:r>
                    </a:p>
                  </a:txBody>
                  <a:tcPr/>
                </a:tc>
                <a:tc>
                  <a:txBody>
                    <a:bodyPr/>
                    <a:lstStyle/>
                    <a:p>
                      <a:r>
                        <a:rPr lang="es-CO" noProof="0">
                          <a:solidFill>
                            <a:srgbClr val="222E16"/>
                          </a:solidFill>
                        </a:rPr>
                        <a:t>ALIMENTACIÓN SALUDABLE</a:t>
                      </a:r>
                    </a:p>
                  </a:txBody>
                  <a:tcPr/>
                </a:tc>
                <a:tc>
                  <a:txBody>
                    <a:bodyPr/>
                    <a:lstStyle/>
                    <a:p>
                      <a:r>
                        <a:rPr lang="es-CO" noProof="0">
                          <a:solidFill>
                            <a:srgbClr val="222E16"/>
                          </a:solidFill>
                        </a:rPr>
                        <a:t>Ciencias Naturales</a:t>
                      </a:r>
                    </a:p>
                  </a:txBody>
                  <a:tcPr/>
                </a:tc>
                <a:extLst>
                  <a:ext uri="{0D108BD9-81ED-4DB2-BD59-A6C34878D82A}">
                    <a16:rowId xmlns:a16="http://schemas.microsoft.com/office/drawing/2014/main" val="743542802"/>
                  </a:ext>
                </a:extLst>
              </a:tr>
              <a:tr h="437607">
                <a:tc>
                  <a:txBody>
                    <a:bodyPr/>
                    <a:lstStyle/>
                    <a:p>
                      <a:pPr algn="ctr"/>
                      <a:r>
                        <a:rPr lang="es-CO" noProof="0">
                          <a:solidFill>
                            <a:srgbClr val="222E16"/>
                          </a:solidFill>
                        </a:rPr>
                        <a:t>2</a:t>
                      </a:r>
                    </a:p>
                  </a:txBody>
                  <a:tcPr/>
                </a:tc>
                <a:tc>
                  <a:txBody>
                    <a:bodyPr/>
                    <a:lstStyle/>
                    <a:p>
                      <a:r>
                        <a:rPr lang="es-CO" noProof="0">
                          <a:solidFill>
                            <a:srgbClr val="222E16"/>
                          </a:solidFill>
                        </a:rPr>
                        <a:t>OLIMPIADAS MATEMÁTICAS</a:t>
                      </a:r>
                    </a:p>
                  </a:txBody>
                  <a:tcPr/>
                </a:tc>
                <a:tc>
                  <a:txBody>
                    <a:bodyPr/>
                    <a:lstStyle/>
                    <a:p>
                      <a:r>
                        <a:rPr lang="es-CO" noProof="0">
                          <a:solidFill>
                            <a:srgbClr val="222E16"/>
                          </a:solidFill>
                        </a:rPr>
                        <a:t>Matemáticas</a:t>
                      </a:r>
                    </a:p>
                  </a:txBody>
                  <a:tcPr/>
                </a:tc>
                <a:extLst>
                  <a:ext uri="{0D108BD9-81ED-4DB2-BD59-A6C34878D82A}">
                    <a16:rowId xmlns:a16="http://schemas.microsoft.com/office/drawing/2014/main" val="3834936420"/>
                  </a:ext>
                </a:extLst>
              </a:tr>
              <a:tr h="437607">
                <a:tc>
                  <a:txBody>
                    <a:bodyPr/>
                    <a:lstStyle/>
                    <a:p>
                      <a:pPr algn="ctr"/>
                      <a:r>
                        <a:rPr lang="es-CO" noProof="0">
                          <a:solidFill>
                            <a:srgbClr val="222E16"/>
                          </a:solidFill>
                        </a:rPr>
                        <a:t>3</a:t>
                      </a:r>
                    </a:p>
                  </a:txBody>
                  <a:tcPr/>
                </a:tc>
                <a:tc>
                  <a:txBody>
                    <a:bodyPr/>
                    <a:lstStyle/>
                    <a:p>
                      <a:pPr lvl="0">
                        <a:buNone/>
                      </a:pPr>
                      <a:r>
                        <a:rPr lang="es-CO" noProof="0">
                          <a:solidFill>
                            <a:srgbClr val="222E16"/>
                          </a:solidFill>
                        </a:rPr>
                        <a:t>FESTIVAL DE LA CANCIÓN EN INGLÉS</a:t>
                      </a:r>
                    </a:p>
                  </a:txBody>
                  <a:tcPr/>
                </a:tc>
                <a:tc>
                  <a:txBody>
                    <a:bodyPr/>
                    <a:lstStyle/>
                    <a:p>
                      <a:r>
                        <a:rPr lang="es-CO" noProof="0">
                          <a:solidFill>
                            <a:srgbClr val="222E16"/>
                          </a:solidFill>
                        </a:rPr>
                        <a:t>Inglés</a:t>
                      </a:r>
                    </a:p>
                  </a:txBody>
                  <a:tcPr/>
                </a:tc>
                <a:extLst>
                  <a:ext uri="{0D108BD9-81ED-4DB2-BD59-A6C34878D82A}">
                    <a16:rowId xmlns:a16="http://schemas.microsoft.com/office/drawing/2014/main" val="138051498"/>
                  </a:ext>
                </a:extLst>
              </a:tr>
              <a:tr h="437607">
                <a:tc>
                  <a:txBody>
                    <a:bodyPr/>
                    <a:lstStyle/>
                    <a:p>
                      <a:pPr algn="ctr"/>
                      <a:r>
                        <a:rPr lang="es-CO" noProof="0">
                          <a:solidFill>
                            <a:srgbClr val="222E16"/>
                          </a:solidFill>
                        </a:rPr>
                        <a:t>4</a:t>
                      </a:r>
                    </a:p>
                  </a:txBody>
                  <a:tcPr/>
                </a:tc>
                <a:tc>
                  <a:txBody>
                    <a:bodyPr/>
                    <a:lstStyle/>
                    <a:p>
                      <a:r>
                        <a:rPr lang="es-CO" noProof="0">
                          <a:solidFill>
                            <a:srgbClr val="222E16"/>
                          </a:solidFill>
                        </a:rPr>
                        <a:t>DÍA DE LA CIENCIA</a:t>
                      </a:r>
                    </a:p>
                  </a:txBody>
                  <a:tcPr/>
                </a:tc>
                <a:tc>
                  <a:txBody>
                    <a:bodyPr/>
                    <a:lstStyle/>
                    <a:p>
                      <a:pPr lvl="0">
                        <a:buNone/>
                      </a:pPr>
                      <a:r>
                        <a:rPr lang="es-CO" sz="1800" b="0" i="0" u="none" strike="noStrike" noProof="0">
                          <a:solidFill>
                            <a:srgbClr val="222E16"/>
                          </a:solidFill>
                          <a:latin typeface="Abadi"/>
                        </a:rPr>
                        <a:t>Ciencias Naturales</a:t>
                      </a:r>
                    </a:p>
                  </a:txBody>
                  <a:tcPr/>
                </a:tc>
                <a:extLst>
                  <a:ext uri="{0D108BD9-81ED-4DB2-BD59-A6C34878D82A}">
                    <a16:rowId xmlns:a16="http://schemas.microsoft.com/office/drawing/2014/main" val="3490635415"/>
                  </a:ext>
                </a:extLst>
              </a:tr>
              <a:tr h="437607">
                <a:tc>
                  <a:txBody>
                    <a:bodyPr/>
                    <a:lstStyle/>
                    <a:p>
                      <a:pPr algn="ctr"/>
                      <a:r>
                        <a:rPr lang="es-CO" noProof="0">
                          <a:solidFill>
                            <a:srgbClr val="222E16"/>
                          </a:solidFill>
                        </a:rPr>
                        <a:t>5</a:t>
                      </a:r>
                    </a:p>
                  </a:txBody>
                  <a:tcPr anchor="ctr"/>
                </a:tc>
                <a:tc>
                  <a:txBody>
                    <a:bodyPr/>
                    <a:lstStyle/>
                    <a:p>
                      <a:pPr lvl="0">
                        <a:buNone/>
                      </a:pPr>
                      <a:r>
                        <a:rPr lang="es-CO" noProof="0">
                          <a:solidFill>
                            <a:srgbClr val="222E16"/>
                          </a:solidFill>
                        </a:rPr>
                        <a:t>CONCURSO CAPACIDADES DISCURSIVAS</a:t>
                      </a:r>
                    </a:p>
                  </a:txBody>
                  <a:tcPr/>
                </a:tc>
                <a:tc>
                  <a:txBody>
                    <a:bodyPr/>
                    <a:lstStyle/>
                    <a:p>
                      <a:pPr lvl="0">
                        <a:buNone/>
                      </a:pPr>
                      <a:r>
                        <a:rPr lang="es-CO" noProof="0">
                          <a:solidFill>
                            <a:srgbClr val="222E16"/>
                          </a:solidFill>
                        </a:rPr>
                        <a:t>Español</a:t>
                      </a:r>
                    </a:p>
                  </a:txBody>
                  <a:tcPr anchor="ctr"/>
                </a:tc>
                <a:extLst>
                  <a:ext uri="{0D108BD9-81ED-4DB2-BD59-A6C34878D82A}">
                    <a16:rowId xmlns:a16="http://schemas.microsoft.com/office/drawing/2014/main" val="1237383038"/>
                  </a:ext>
                </a:extLst>
              </a:tr>
              <a:tr h="437607">
                <a:tc>
                  <a:txBody>
                    <a:bodyPr/>
                    <a:lstStyle/>
                    <a:p>
                      <a:pPr algn="ctr"/>
                      <a:r>
                        <a:rPr lang="es-CO" noProof="0">
                          <a:solidFill>
                            <a:srgbClr val="222E16"/>
                          </a:solidFill>
                        </a:rPr>
                        <a:t>6</a:t>
                      </a:r>
                    </a:p>
                  </a:txBody>
                  <a:tcPr/>
                </a:tc>
                <a:tc>
                  <a:txBody>
                    <a:bodyPr/>
                    <a:lstStyle/>
                    <a:p>
                      <a:pPr lvl="0">
                        <a:buNone/>
                      </a:pPr>
                      <a:r>
                        <a:rPr lang="es-CO" noProof="0">
                          <a:solidFill>
                            <a:srgbClr val="222E16"/>
                          </a:solidFill>
                        </a:rPr>
                        <a:t>EXPOSICIÓN TECNOLOGÍA E INFORMÁTICA</a:t>
                      </a:r>
                    </a:p>
                  </a:txBody>
                  <a:tcPr/>
                </a:tc>
                <a:tc>
                  <a:txBody>
                    <a:bodyPr/>
                    <a:lstStyle/>
                    <a:p>
                      <a:r>
                        <a:rPr lang="es-CO" noProof="0">
                          <a:solidFill>
                            <a:srgbClr val="222E16"/>
                          </a:solidFill>
                        </a:rPr>
                        <a:t>Tecnología</a:t>
                      </a:r>
                    </a:p>
                  </a:txBody>
                  <a:tcPr/>
                </a:tc>
                <a:extLst>
                  <a:ext uri="{0D108BD9-81ED-4DB2-BD59-A6C34878D82A}">
                    <a16:rowId xmlns:a16="http://schemas.microsoft.com/office/drawing/2014/main" val="3920582552"/>
                  </a:ext>
                </a:extLst>
              </a:tr>
              <a:tr h="437607">
                <a:tc>
                  <a:txBody>
                    <a:bodyPr/>
                    <a:lstStyle/>
                    <a:p>
                      <a:pPr algn="ctr"/>
                      <a:r>
                        <a:rPr lang="es-CO" noProof="0">
                          <a:solidFill>
                            <a:srgbClr val="222E16"/>
                          </a:solidFill>
                        </a:rPr>
                        <a:t>7</a:t>
                      </a:r>
                    </a:p>
                  </a:txBody>
                  <a:tcPr/>
                </a:tc>
                <a:tc>
                  <a:txBody>
                    <a:bodyPr/>
                    <a:lstStyle/>
                    <a:p>
                      <a:pPr lvl="0">
                        <a:buNone/>
                      </a:pPr>
                      <a:r>
                        <a:rPr lang="es-CO" noProof="0">
                          <a:solidFill>
                            <a:srgbClr val="222E16"/>
                          </a:solidFill>
                        </a:rPr>
                        <a:t>FESTIVAL DE EXPRESIÓN CULTURAL</a:t>
                      </a:r>
                    </a:p>
                  </a:txBody>
                  <a:tcPr anchor="ctr"/>
                </a:tc>
                <a:tc>
                  <a:txBody>
                    <a:bodyPr/>
                    <a:lstStyle/>
                    <a:p>
                      <a:r>
                        <a:rPr lang="es-CO" noProof="0">
                          <a:solidFill>
                            <a:srgbClr val="222E16"/>
                          </a:solidFill>
                        </a:rPr>
                        <a:t>Artística</a:t>
                      </a:r>
                    </a:p>
                  </a:txBody>
                  <a:tcPr/>
                </a:tc>
                <a:extLst>
                  <a:ext uri="{0D108BD9-81ED-4DB2-BD59-A6C34878D82A}">
                    <a16:rowId xmlns:a16="http://schemas.microsoft.com/office/drawing/2014/main" val="4030408422"/>
                  </a:ext>
                </a:extLst>
              </a:tr>
              <a:tr h="437607">
                <a:tc>
                  <a:txBody>
                    <a:bodyPr/>
                    <a:lstStyle/>
                    <a:p>
                      <a:pPr lvl="0" algn="ctr">
                        <a:buNone/>
                      </a:pPr>
                      <a:r>
                        <a:rPr lang="es-CO" noProof="0">
                          <a:solidFill>
                            <a:srgbClr val="222E16"/>
                          </a:solidFill>
                        </a:rPr>
                        <a:t>8</a:t>
                      </a:r>
                    </a:p>
                  </a:txBody>
                  <a:tcPr/>
                </a:tc>
                <a:tc>
                  <a:txBody>
                    <a:bodyPr/>
                    <a:lstStyle/>
                    <a:p>
                      <a:pPr lvl="0">
                        <a:buNone/>
                      </a:pPr>
                      <a:r>
                        <a:rPr lang="es-CO" noProof="0">
                          <a:solidFill>
                            <a:srgbClr val="222E16"/>
                          </a:solidFill>
                        </a:rPr>
                        <a:t>FAMILIA VALIOSO TESORO</a:t>
                      </a:r>
                    </a:p>
                  </a:txBody>
                  <a:tcPr anchor="ctr"/>
                </a:tc>
                <a:tc>
                  <a:txBody>
                    <a:bodyPr/>
                    <a:lstStyle/>
                    <a:p>
                      <a:pPr lvl="0">
                        <a:buNone/>
                      </a:pPr>
                      <a:r>
                        <a:rPr lang="es-CO" noProof="0">
                          <a:solidFill>
                            <a:srgbClr val="222E16"/>
                          </a:solidFill>
                        </a:rPr>
                        <a:t>Ética y Valores</a:t>
                      </a:r>
                    </a:p>
                  </a:txBody>
                  <a:tcPr/>
                </a:tc>
                <a:extLst>
                  <a:ext uri="{0D108BD9-81ED-4DB2-BD59-A6C34878D82A}">
                    <a16:rowId xmlns:a16="http://schemas.microsoft.com/office/drawing/2014/main" val="2582820035"/>
                  </a:ext>
                </a:extLst>
              </a:tr>
              <a:tr h="437607">
                <a:tc>
                  <a:txBody>
                    <a:bodyPr/>
                    <a:lstStyle/>
                    <a:p>
                      <a:pPr lvl="0" algn="ctr">
                        <a:buNone/>
                      </a:pPr>
                      <a:r>
                        <a:rPr lang="es-CO" noProof="0">
                          <a:solidFill>
                            <a:srgbClr val="222E16"/>
                          </a:solidFill>
                        </a:rPr>
                        <a:t>9</a:t>
                      </a:r>
                    </a:p>
                  </a:txBody>
                  <a:tcPr/>
                </a:tc>
                <a:tc>
                  <a:txBody>
                    <a:bodyPr/>
                    <a:lstStyle/>
                    <a:p>
                      <a:pPr lvl="0">
                        <a:buNone/>
                      </a:pPr>
                      <a:r>
                        <a:rPr lang="es-CO" noProof="0">
                          <a:solidFill>
                            <a:srgbClr val="222E16"/>
                          </a:solidFill>
                        </a:rPr>
                        <a:t>CALENDARIO AMBIENTAL</a:t>
                      </a:r>
                    </a:p>
                  </a:txBody>
                  <a:tcPr/>
                </a:tc>
                <a:tc>
                  <a:txBody>
                    <a:bodyPr/>
                    <a:lstStyle/>
                    <a:p>
                      <a:pPr lvl="0">
                        <a:buNone/>
                      </a:pPr>
                      <a:r>
                        <a:rPr lang="es-CO" noProof="0">
                          <a:solidFill>
                            <a:srgbClr val="222E16"/>
                          </a:solidFill>
                        </a:rPr>
                        <a:t>Ciencias Naturales</a:t>
                      </a:r>
                    </a:p>
                  </a:txBody>
                  <a:tcPr/>
                </a:tc>
                <a:extLst>
                  <a:ext uri="{0D108BD9-81ED-4DB2-BD59-A6C34878D82A}">
                    <a16:rowId xmlns:a16="http://schemas.microsoft.com/office/drawing/2014/main" val="2636510848"/>
                  </a:ext>
                </a:extLst>
              </a:tr>
              <a:tr h="437607">
                <a:tc>
                  <a:txBody>
                    <a:bodyPr/>
                    <a:lstStyle/>
                    <a:p>
                      <a:pPr lvl="0" algn="ctr">
                        <a:buNone/>
                      </a:pPr>
                      <a:r>
                        <a:rPr lang="es-CO" noProof="0">
                          <a:solidFill>
                            <a:srgbClr val="222E16"/>
                          </a:solidFill>
                        </a:rPr>
                        <a:t>10</a:t>
                      </a:r>
                    </a:p>
                  </a:txBody>
                  <a:tcPr/>
                </a:tc>
                <a:tc>
                  <a:txBody>
                    <a:bodyPr/>
                    <a:lstStyle/>
                    <a:p>
                      <a:pPr lvl="0">
                        <a:buNone/>
                      </a:pPr>
                      <a:r>
                        <a:rPr lang="es-CO" noProof="0">
                          <a:solidFill>
                            <a:srgbClr val="222E16"/>
                          </a:solidFill>
                        </a:rPr>
                        <a:t>JUEGOS INTRAMURALES</a:t>
                      </a:r>
                    </a:p>
                  </a:txBody>
                  <a:tcPr/>
                </a:tc>
                <a:tc>
                  <a:txBody>
                    <a:bodyPr/>
                    <a:lstStyle/>
                    <a:p>
                      <a:pPr lvl="0">
                        <a:buNone/>
                      </a:pPr>
                      <a:r>
                        <a:rPr lang="es-CO" noProof="0">
                          <a:solidFill>
                            <a:srgbClr val="222E16"/>
                          </a:solidFill>
                        </a:rPr>
                        <a:t>E. Física</a:t>
                      </a:r>
                    </a:p>
                  </a:txBody>
                  <a:tcPr/>
                </a:tc>
                <a:extLst>
                  <a:ext uri="{0D108BD9-81ED-4DB2-BD59-A6C34878D82A}">
                    <a16:rowId xmlns:a16="http://schemas.microsoft.com/office/drawing/2014/main" val="4040331688"/>
                  </a:ext>
                </a:extLst>
              </a:tr>
            </a:tbl>
          </a:graphicData>
        </a:graphic>
      </p:graphicFrame>
      <p:pic>
        <p:nvPicPr>
          <p:cNvPr id="9" name="Imagen 8" descr="I. E. PRESBITERO JUAN J. ESCOBAR">
            <a:extLst>
              <a:ext uri="{FF2B5EF4-FFF2-40B4-BE49-F238E27FC236}">
                <a16:creationId xmlns:a16="http://schemas.microsoft.com/office/drawing/2014/main" id="{299E451A-2E7B-4B80-5EDE-9BE3B7AC7FB0}"/>
              </a:ext>
            </a:extLst>
          </p:cNvPr>
          <p:cNvPicPr>
            <a:picLocks noChangeAspect="1"/>
          </p:cNvPicPr>
          <p:nvPr/>
        </p:nvPicPr>
        <p:blipFill>
          <a:blip r:embed="rId2"/>
          <a:stretch>
            <a:fillRect/>
          </a:stretch>
        </p:blipFill>
        <p:spPr>
          <a:xfrm>
            <a:off x="791793" y="552478"/>
            <a:ext cx="2743199" cy="2026113"/>
          </a:xfrm>
          <a:prstGeom prst="rect">
            <a:avLst/>
          </a:prstGeom>
        </p:spPr>
      </p:pic>
      <p:sp>
        <p:nvSpPr>
          <p:cNvPr id="11" name="Título 1">
            <a:extLst>
              <a:ext uri="{FF2B5EF4-FFF2-40B4-BE49-F238E27FC236}">
                <a16:creationId xmlns:a16="http://schemas.microsoft.com/office/drawing/2014/main" id="{0EA2762B-B283-C0DF-977A-32D63891DD3F}"/>
              </a:ext>
            </a:extLst>
          </p:cNvPr>
          <p:cNvSpPr txBox="1">
            <a:spLocks/>
          </p:cNvSpPr>
          <p:nvPr/>
        </p:nvSpPr>
        <p:spPr>
          <a:xfrm>
            <a:off x="4132176" y="238074"/>
            <a:ext cx="7509937" cy="1044827"/>
          </a:xfrm>
          <a:prstGeom prst="snip2DiagRect">
            <a:avLst/>
          </a:prstGeom>
          <a:solidFill>
            <a:srgbClr val="F1EDFC"/>
          </a:solidFill>
          <a:ln>
            <a:solidFill>
              <a:srgbClr val="181724"/>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a:lstStyle>
          <a:p>
            <a:pPr algn="ctr"/>
            <a:r>
              <a:rPr lang="es-CO" sz="3600" noProof="0">
                <a:solidFill>
                  <a:srgbClr val="181724"/>
                </a:solidFill>
              </a:rPr>
              <a:t>PROYECTOS PEDAGÓGICOS INSTITUCIONALES</a:t>
            </a:r>
            <a:endParaRPr lang="es-CO" noProof="0"/>
          </a:p>
        </p:txBody>
      </p:sp>
      <p:pic>
        <p:nvPicPr>
          <p:cNvPr id="13" name="Imagen 12">
            <a:extLst>
              <a:ext uri="{FF2B5EF4-FFF2-40B4-BE49-F238E27FC236}">
                <a16:creationId xmlns:a16="http://schemas.microsoft.com/office/drawing/2014/main" id="{54A34AEA-DD41-BD90-D56E-38E9D2490A4E}"/>
              </a:ext>
            </a:extLst>
          </p:cNvPr>
          <p:cNvPicPr>
            <a:picLocks noChangeAspect="1"/>
          </p:cNvPicPr>
          <p:nvPr/>
        </p:nvPicPr>
        <p:blipFill>
          <a:blip r:embed="rId3"/>
          <a:stretch>
            <a:fillRect/>
          </a:stretch>
        </p:blipFill>
        <p:spPr>
          <a:xfrm>
            <a:off x="53586" y="113817"/>
            <a:ext cx="864247" cy="874993"/>
          </a:xfrm>
          <a:prstGeom prst="rect">
            <a:avLst/>
          </a:prstGeom>
          <a:ln>
            <a:noFill/>
          </a:ln>
        </p:spPr>
      </p:pic>
    </p:spTree>
    <p:extLst>
      <p:ext uri="{BB962C8B-B14F-4D97-AF65-F5344CB8AC3E}">
        <p14:creationId xmlns:p14="http://schemas.microsoft.com/office/powerpoint/2010/main" val="3391459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EDDDE9-6C08-33F8-498E-16613F27950D}"/>
              </a:ext>
            </a:extLst>
          </p:cNvPr>
          <p:cNvSpPr>
            <a:spLocks noGrp="1"/>
          </p:cNvSpPr>
          <p:nvPr>
            <p:ph type="title"/>
          </p:nvPr>
        </p:nvSpPr>
        <p:spPr>
          <a:xfrm>
            <a:off x="4068676" y="229119"/>
            <a:ext cx="7509937" cy="1044827"/>
          </a:xfrm>
          <a:prstGeom prst="snip2DiagRect">
            <a:avLst/>
          </a:prstGeom>
          <a:solidFill>
            <a:srgbClr val="F1EDFC"/>
          </a:solidFill>
          <a:ln>
            <a:solidFill>
              <a:srgbClr val="181724"/>
            </a:solidFill>
          </a:ln>
        </p:spPr>
        <p:txBody>
          <a:bodyPr/>
          <a:lstStyle/>
          <a:p>
            <a:pPr algn="ctr"/>
            <a:r>
              <a:rPr lang="es-CO" sz="3600" noProof="0">
                <a:solidFill>
                  <a:srgbClr val="181724"/>
                </a:solidFill>
              </a:rPr>
              <a:t>PROYECTOS PEDAGÓGICOS INSTITUCIONALES</a:t>
            </a:r>
            <a:endParaRPr lang="es-CO" noProof="0"/>
          </a:p>
        </p:txBody>
      </p:sp>
      <p:sp>
        <p:nvSpPr>
          <p:cNvPr id="5" name="Marcador de pie de página 4">
            <a:extLst>
              <a:ext uri="{FF2B5EF4-FFF2-40B4-BE49-F238E27FC236}">
                <a16:creationId xmlns:a16="http://schemas.microsoft.com/office/drawing/2014/main" id="{BB25B00D-C1E6-1F9F-BF4D-2C2F22D2F0F6}"/>
              </a:ext>
            </a:extLst>
          </p:cNvPr>
          <p:cNvSpPr>
            <a:spLocks noGrp="1"/>
          </p:cNvSpPr>
          <p:nvPr>
            <p:ph type="ftr" sz="quarter" idx="52"/>
          </p:nvPr>
        </p:nvSpPr>
        <p:spPr>
          <a:xfrm>
            <a:off x="495215" y="6397837"/>
            <a:ext cx="4114800" cy="365125"/>
          </a:xfrm>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11568EA6-03FE-EC06-53B4-6CB6ACFACFCA}"/>
              </a:ext>
            </a:extLst>
          </p:cNvPr>
          <p:cNvSpPr>
            <a:spLocks noGrp="1"/>
          </p:cNvSpPr>
          <p:nvPr>
            <p:ph type="sldNum" sz="quarter" idx="53"/>
          </p:nvPr>
        </p:nvSpPr>
        <p:spPr>
          <a:xfrm>
            <a:off x="11352919" y="6397837"/>
            <a:ext cx="458592" cy="365125"/>
          </a:xfrm>
        </p:spPr>
        <p:txBody>
          <a:bodyPr/>
          <a:lstStyle/>
          <a:p>
            <a:fld id="{47FEACEE-25B4-4A2D-B147-27296E36371D}" type="slidenum">
              <a:rPr lang="es-CO" noProof="0" smtClean="0"/>
              <a:pPr/>
              <a:t>54</a:t>
            </a:fld>
            <a:endParaRPr lang="es-CO" noProof="0"/>
          </a:p>
        </p:txBody>
      </p:sp>
      <p:graphicFrame>
        <p:nvGraphicFramePr>
          <p:cNvPr id="8" name="Tabla 7">
            <a:extLst>
              <a:ext uri="{FF2B5EF4-FFF2-40B4-BE49-F238E27FC236}">
                <a16:creationId xmlns:a16="http://schemas.microsoft.com/office/drawing/2014/main" id="{A1AFD839-CA4C-3E37-9A79-B6FAE26E8A0C}"/>
              </a:ext>
            </a:extLst>
          </p:cNvPr>
          <p:cNvGraphicFramePr>
            <a:graphicFrameLocks noGrp="1"/>
          </p:cNvGraphicFramePr>
          <p:nvPr>
            <p:extLst>
              <p:ext uri="{D42A27DB-BD31-4B8C-83A1-F6EECF244321}">
                <p14:modId xmlns:p14="http://schemas.microsoft.com/office/powerpoint/2010/main" val="2836939396"/>
              </p:ext>
            </p:extLst>
          </p:nvPr>
        </p:nvGraphicFramePr>
        <p:xfrm>
          <a:off x="4064000" y="1820333"/>
          <a:ext cx="7668978" cy="4578543"/>
        </p:xfrm>
        <a:graphic>
          <a:graphicData uri="http://schemas.openxmlformats.org/drawingml/2006/table">
            <a:tbl>
              <a:tblPr firstRow="1" bandRow="1">
                <a:tableStyleId>{93296810-A885-4BE3-A3E7-6D5BEEA58F35}</a:tableStyleId>
              </a:tblPr>
              <a:tblGrid>
                <a:gridCol w="857135">
                  <a:extLst>
                    <a:ext uri="{9D8B030D-6E8A-4147-A177-3AD203B41FA5}">
                      <a16:colId xmlns:a16="http://schemas.microsoft.com/office/drawing/2014/main" val="2072790944"/>
                    </a:ext>
                  </a:extLst>
                </a:gridCol>
                <a:gridCol w="4783666">
                  <a:extLst>
                    <a:ext uri="{9D8B030D-6E8A-4147-A177-3AD203B41FA5}">
                      <a16:colId xmlns:a16="http://schemas.microsoft.com/office/drawing/2014/main" val="2392753265"/>
                    </a:ext>
                  </a:extLst>
                </a:gridCol>
                <a:gridCol w="2028177">
                  <a:extLst>
                    <a:ext uri="{9D8B030D-6E8A-4147-A177-3AD203B41FA5}">
                      <a16:colId xmlns:a16="http://schemas.microsoft.com/office/drawing/2014/main" val="2816864680"/>
                    </a:ext>
                  </a:extLst>
                </a:gridCol>
              </a:tblGrid>
              <a:tr h="437607">
                <a:tc>
                  <a:txBody>
                    <a:bodyPr/>
                    <a:lstStyle/>
                    <a:p>
                      <a:pPr algn="ctr"/>
                      <a:r>
                        <a:rPr lang="es-CO" noProof="0"/>
                        <a:t>No.</a:t>
                      </a:r>
                    </a:p>
                  </a:txBody>
                  <a:tcPr anchor="ctr">
                    <a:solidFill>
                      <a:srgbClr val="181724"/>
                    </a:solidFill>
                  </a:tcPr>
                </a:tc>
                <a:tc>
                  <a:txBody>
                    <a:bodyPr/>
                    <a:lstStyle/>
                    <a:p>
                      <a:pPr algn="ctr"/>
                      <a:r>
                        <a:rPr lang="es-CO" noProof="0"/>
                        <a:t>NOMBRE DEL PROYECTO</a:t>
                      </a:r>
                    </a:p>
                  </a:txBody>
                  <a:tcPr anchor="ctr">
                    <a:solidFill>
                      <a:srgbClr val="181724"/>
                    </a:solidFill>
                  </a:tcPr>
                </a:tc>
                <a:tc>
                  <a:txBody>
                    <a:bodyPr/>
                    <a:lstStyle/>
                    <a:p>
                      <a:pPr algn="ctr"/>
                      <a:r>
                        <a:rPr lang="es-CO" noProof="0"/>
                        <a:t>ÁREA</a:t>
                      </a:r>
                    </a:p>
                  </a:txBody>
                  <a:tcPr anchor="ctr">
                    <a:solidFill>
                      <a:srgbClr val="181724"/>
                    </a:solidFill>
                  </a:tcPr>
                </a:tc>
                <a:extLst>
                  <a:ext uri="{0D108BD9-81ED-4DB2-BD59-A6C34878D82A}">
                    <a16:rowId xmlns:a16="http://schemas.microsoft.com/office/drawing/2014/main" val="1972158891"/>
                  </a:ext>
                </a:extLst>
              </a:tr>
              <a:tr h="437607">
                <a:tc>
                  <a:txBody>
                    <a:bodyPr/>
                    <a:lstStyle/>
                    <a:p>
                      <a:pPr lvl="0" algn="ctr">
                        <a:buNone/>
                      </a:pPr>
                      <a:r>
                        <a:rPr lang="es-CO" noProof="0">
                          <a:solidFill>
                            <a:srgbClr val="222E16"/>
                          </a:solidFill>
                        </a:rPr>
                        <a:t>11</a:t>
                      </a:r>
                    </a:p>
                  </a:txBody>
                  <a:tcPr/>
                </a:tc>
                <a:tc>
                  <a:txBody>
                    <a:bodyPr/>
                    <a:lstStyle/>
                    <a:p>
                      <a:pPr lvl="0">
                        <a:buNone/>
                      </a:pPr>
                      <a:r>
                        <a:rPr lang="es-CO" noProof="0">
                          <a:solidFill>
                            <a:srgbClr val="222E16"/>
                          </a:solidFill>
                        </a:rPr>
                        <a:t>RALLY MATEMÁTICO</a:t>
                      </a:r>
                    </a:p>
                  </a:txBody>
                  <a:tcPr/>
                </a:tc>
                <a:tc>
                  <a:txBody>
                    <a:bodyPr/>
                    <a:lstStyle/>
                    <a:p>
                      <a:r>
                        <a:rPr lang="es-CO" noProof="0">
                          <a:solidFill>
                            <a:srgbClr val="222E16"/>
                          </a:solidFill>
                        </a:rPr>
                        <a:t>Matemáticas</a:t>
                      </a:r>
                    </a:p>
                  </a:txBody>
                  <a:tcPr anchor="ctr"/>
                </a:tc>
                <a:extLst>
                  <a:ext uri="{0D108BD9-81ED-4DB2-BD59-A6C34878D82A}">
                    <a16:rowId xmlns:a16="http://schemas.microsoft.com/office/drawing/2014/main" val="743542802"/>
                  </a:ext>
                </a:extLst>
              </a:tr>
              <a:tr h="437607">
                <a:tc>
                  <a:txBody>
                    <a:bodyPr/>
                    <a:lstStyle/>
                    <a:p>
                      <a:pPr algn="ctr"/>
                      <a:r>
                        <a:rPr lang="es-CO" noProof="0">
                          <a:solidFill>
                            <a:srgbClr val="222E16"/>
                          </a:solidFill>
                        </a:rPr>
                        <a:t>12</a:t>
                      </a:r>
                    </a:p>
                  </a:txBody>
                  <a:tcPr/>
                </a:tc>
                <a:tc>
                  <a:txBody>
                    <a:bodyPr/>
                    <a:lstStyle/>
                    <a:p>
                      <a:r>
                        <a:rPr lang="es-CO" noProof="0">
                          <a:solidFill>
                            <a:srgbClr val="222E16"/>
                          </a:solidFill>
                        </a:rPr>
                        <a:t>JUECES ESCOLARES DE PAZ Y CONVIVENCIA</a:t>
                      </a:r>
                    </a:p>
                  </a:txBody>
                  <a:tcPr/>
                </a:tc>
                <a:tc>
                  <a:txBody>
                    <a:bodyPr/>
                    <a:lstStyle/>
                    <a:p>
                      <a:r>
                        <a:rPr lang="es-CO" noProof="0">
                          <a:solidFill>
                            <a:srgbClr val="222E16"/>
                          </a:solidFill>
                        </a:rPr>
                        <a:t>Filosofía</a:t>
                      </a:r>
                    </a:p>
                  </a:txBody>
                  <a:tcPr anchor="ctr"/>
                </a:tc>
                <a:extLst>
                  <a:ext uri="{0D108BD9-81ED-4DB2-BD59-A6C34878D82A}">
                    <a16:rowId xmlns:a16="http://schemas.microsoft.com/office/drawing/2014/main" val="3834936420"/>
                  </a:ext>
                </a:extLst>
              </a:tr>
              <a:tr h="437607">
                <a:tc>
                  <a:txBody>
                    <a:bodyPr/>
                    <a:lstStyle/>
                    <a:p>
                      <a:pPr algn="ctr"/>
                      <a:r>
                        <a:rPr lang="es-CO" noProof="0">
                          <a:solidFill>
                            <a:srgbClr val="222E16"/>
                          </a:solidFill>
                        </a:rPr>
                        <a:t>13</a:t>
                      </a:r>
                    </a:p>
                  </a:txBody>
                  <a:tcPr/>
                </a:tc>
                <a:tc>
                  <a:txBody>
                    <a:bodyPr/>
                    <a:lstStyle/>
                    <a:p>
                      <a:pPr lvl="0">
                        <a:buNone/>
                      </a:pPr>
                      <a:r>
                        <a:rPr lang="es-CO" noProof="0">
                          <a:solidFill>
                            <a:srgbClr val="222E16"/>
                          </a:solidFill>
                        </a:rPr>
                        <a:t>FESTIVAL DE LA CIENCIA</a:t>
                      </a:r>
                    </a:p>
                  </a:txBody>
                  <a:tcPr/>
                </a:tc>
                <a:tc>
                  <a:txBody>
                    <a:bodyPr/>
                    <a:lstStyle/>
                    <a:p>
                      <a:r>
                        <a:rPr lang="es-CO" noProof="0">
                          <a:solidFill>
                            <a:srgbClr val="222E16"/>
                          </a:solidFill>
                        </a:rPr>
                        <a:t>Ciencias Naturales</a:t>
                      </a:r>
                    </a:p>
                  </a:txBody>
                  <a:tcPr anchor="ctr"/>
                </a:tc>
                <a:extLst>
                  <a:ext uri="{0D108BD9-81ED-4DB2-BD59-A6C34878D82A}">
                    <a16:rowId xmlns:a16="http://schemas.microsoft.com/office/drawing/2014/main" val="138051498"/>
                  </a:ext>
                </a:extLst>
              </a:tr>
              <a:tr h="437607">
                <a:tc>
                  <a:txBody>
                    <a:bodyPr/>
                    <a:lstStyle/>
                    <a:p>
                      <a:pPr algn="ctr"/>
                      <a:r>
                        <a:rPr lang="es-CO" noProof="0">
                          <a:solidFill>
                            <a:srgbClr val="222E16"/>
                          </a:solidFill>
                        </a:rPr>
                        <a:t>14</a:t>
                      </a:r>
                    </a:p>
                  </a:txBody>
                  <a:tcPr/>
                </a:tc>
                <a:tc>
                  <a:txBody>
                    <a:bodyPr/>
                    <a:lstStyle/>
                    <a:p>
                      <a:r>
                        <a:rPr lang="es-CO" noProof="0">
                          <a:solidFill>
                            <a:srgbClr val="222E16"/>
                          </a:solidFill>
                        </a:rPr>
                        <a:t>ENGLISH SONG FESTIVAL</a:t>
                      </a:r>
                    </a:p>
                  </a:txBody>
                  <a:tcPr/>
                </a:tc>
                <a:tc>
                  <a:txBody>
                    <a:bodyPr/>
                    <a:lstStyle/>
                    <a:p>
                      <a:pPr lvl="0">
                        <a:buNone/>
                      </a:pPr>
                      <a:r>
                        <a:rPr lang="es-CO" sz="1800" b="0" i="0" u="none" strike="noStrike" noProof="0">
                          <a:solidFill>
                            <a:srgbClr val="222E16"/>
                          </a:solidFill>
                          <a:latin typeface="Abadi"/>
                        </a:rPr>
                        <a:t>Inglés</a:t>
                      </a:r>
                    </a:p>
                  </a:txBody>
                  <a:tcPr anchor="ctr"/>
                </a:tc>
                <a:extLst>
                  <a:ext uri="{0D108BD9-81ED-4DB2-BD59-A6C34878D82A}">
                    <a16:rowId xmlns:a16="http://schemas.microsoft.com/office/drawing/2014/main" val="3490635415"/>
                  </a:ext>
                </a:extLst>
              </a:tr>
              <a:tr h="437607">
                <a:tc>
                  <a:txBody>
                    <a:bodyPr/>
                    <a:lstStyle/>
                    <a:p>
                      <a:pPr algn="ctr"/>
                      <a:r>
                        <a:rPr lang="es-CO" noProof="0">
                          <a:solidFill>
                            <a:srgbClr val="222E16"/>
                          </a:solidFill>
                        </a:rPr>
                        <a:t>15</a:t>
                      </a:r>
                    </a:p>
                  </a:txBody>
                  <a:tcPr anchor="ctr"/>
                </a:tc>
                <a:tc>
                  <a:txBody>
                    <a:bodyPr/>
                    <a:lstStyle/>
                    <a:p>
                      <a:pPr lvl="0">
                        <a:buNone/>
                      </a:pPr>
                      <a:r>
                        <a:rPr lang="es-CO" noProof="0">
                          <a:solidFill>
                            <a:srgbClr val="222E16"/>
                          </a:solidFill>
                        </a:rPr>
                        <a:t>CALENDARIO AMBIENTAL</a:t>
                      </a:r>
                    </a:p>
                  </a:txBody>
                  <a:tcPr/>
                </a:tc>
                <a:tc>
                  <a:txBody>
                    <a:bodyPr/>
                    <a:lstStyle/>
                    <a:p>
                      <a:pPr lvl="0">
                        <a:buNone/>
                      </a:pPr>
                      <a:r>
                        <a:rPr lang="es-CO" noProof="0">
                          <a:solidFill>
                            <a:srgbClr val="222E16"/>
                          </a:solidFill>
                        </a:rPr>
                        <a:t>Ciencias Naturales</a:t>
                      </a:r>
                    </a:p>
                  </a:txBody>
                  <a:tcPr anchor="ctr"/>
                </a:tc>
                <a:extLst>
                  <a:ext uri="{0D108BD9-81ED-4DB2-BD59-A6C34878D82A}">
                    <a16:rowId xmlns:a16="http://schemas.microsoft.com/office/drawing/2014/main" val="1237383038"/>
                  </a:ext>
                </a:extLst>
              </a:tr>
              <a:tr h="437607">
                <a:tc>
                  <a:txBody>
                    <a:bodyPr/>
                    <a:lstStyle/>
                    <a:p>
                      <a:pPr algn="ctr"/>
                      <a:r>
                        <a:rPr lang="es-CO" noProof="0">
                          <a:solidFill>
                            <a:srgbClr val="222E16"/>
                          </a:solidFill>
                        </a:rPr>
                        <a:t>16</a:t>
                      </a:r>
                    </a:p>
                  </a:txBody>
                  <a:tcPr/>
                </a:tc>
                <a:tc>
                  <a:txBody>
                    <a:bodyPr/>
                    <a:lstStyle/>
                    <a:p>
                      <a:pPr lvl="0">
                        <a:buNone/>
                      </a:pPr>
                      <a:r>
                        <a:rPr lang="es-CO" noProof="0">
                          <a:solidFill>
                            <a:srgbClr val="222E16"/>
                          </a:solidFill>
                        </a:rPr>
                        <a:t>MEDIO AMBIENTE ALEGRE Y SALUDABLE</a:t>
                      </a:r>
                    </a:p>
                  </a:txBody>
                  <a:tcPr/>
                </a:tc>
                <a:tc>
                  <a:txBody>
                    <a:bodyPr/>
                    <a:lstStyle/>
                    <a:p>
                      <a:r>
                        <a:rPr lang="es-CO" noProof="0">
                          <a:solidFill>
                            <a:srgbClr val="222E16"/>
                          </a:solidFill>
                        </a:rPr>
                        <a:t>Ciencias Naturales</a:t>
                      </a:r>
                    </a:p>
                  </a:txBody>
                  <a:tcPr anchor="ctr"/>
                </a:tc>
                <a:extLst>
                  <a:ext uri="{0D108BD9-81ED-4DB2-BD59-A6C34878D82A}">
                    <a16:rowId xmlns:a16="http://schemas.microsoft.com/office/drawing/2014/main" val="3920582552"/>
                  </a:ext>
                </a:extLst>
              </a:tr>
              <a:tr h="437607">
                <a:tc>
                  <a:txBody>
                    <a:bodyPr/>
                    <a:lstStyle/>
                    <a:p>
                      <a:pPr algn="ctr"/>
                      <a:r>
                        <a:rPr lang="es-CO" noProof="0">
                          <a:solidFill>
                            <a:srgbClr val="222E16"/>
                          </a:solidFill>
                        </a:rPr>
                        <a:t>17</a:t>
                      </a:r>
                    </a:p>
                  </a:txBody>
                  <a:tcPr/>
                </a:tc>
                <a:tc>
                  <a:txBody>
                    <a:bodyPr/>
                    <a:lstStyle/>
                    <a:p>
                      <a:pPr lvl="0">
                        <a:buNone/>
                      </a:pPr>
                      <a:r>
                        <a:rPr lang="es-CO" noProof="0">
                          <a:solidFill>
                            <a:srgbClr val="222E16"/>
                          </a:solidFill>
                        </a:rPr>
                        <a:t>INTERVENCIÓN PEDAGÓGICA FACTORES DE RIESGO  PSICOSOCIAL</a:t>
                      </a:r>
                    </a:p>
                  </a:txBody>
                  <a:tcPr anchor="ctr"/>
                </a:tc>
                <a:tc>
                  <a:txBody>
                    <a:bodyPr/>
                    <a:lstStyle/>
                    <a:p>
                      <a:r>
                        <a:rPr lang="es-CO" noProof="0">
                          <a:solidFill>
                            <a:srgbClr val="222E16"/>
                          </a:solidFill>
                        </a:rPr>
                        <a:t>Coordinación</a:t>
                      </a:r>
                    </a:p>
                  </a:txBody>
                  <a:tcPr anchor="ctr"/>
                </a:tc>
                <a:extLst>
                  <a:ext uri="{0D108BD9-81ED-4DB2-BD59-A6C34878D82A}">
                    <a16:rowId xmlns:a16="http://schemas.microsoft.com/office/drawing/2014/main" val="4030408422"/>
                  </a:ext>
                </a:extLst>
              </a:tr>
              <a:tr h="437607">
                <a:tc>
                  <a:txBody>
                    <a:bodyPr/>
                    <a:lstStyle/>
                    <a:p>
                      <a:pPr lvl="0" algn="ctr">
                        <a:buNone/>
                      </a:pPr>
                      <a:r>
                        <a:rPr lang="es-CO" noProof="0">
                          <a:solidFill>
                            <a:srgbClr val="222E16"/>
                          </a:solidFill>
                        </a:rPr>
                        <a:t>18</a:t>
                      </a:r>
                    </a:p>
                  </a:txBody>
                  <a:tcPr/>
                </a:tc>
                <a:tc>
                  <a:txBody>
                    <a:bodyPr/>
                    <a:lstStyle/>
                    <a:p>
                      <a:pPr lvl="0">
                        <a:buNone/>
                      </a:pPr>
                      <a:r>
                        <a:rPr lang="es-CO" noProof="0">
                          <a:solidFill>
                            <a:srgbClr val="222E16"/>
                          </a:solidFill>
                        </a:rPr>
                        <a:t>TALENTOS BRAULISTAS</a:t>
                      </a:r>
                    </a:p>
                  </a:txBody>
                  <a:tcPr anchor="ctr"/>
                </a:tc>
                <a:tc>
                  <a:txBody>
                    <a:bodyPr/>
                    <a:lstStyle/>
                    <a:p>
                      <a:pPr lvl="0">
                        <a:buNone/>
                      </a:pPr>
                      <a:r>
                        <a:rPr lang="es-CO" noProof="0">
                          <a:solidFill>
                            <a:srgbClr val="222E16"/>
                          </a:solidFill>
                        </a:rPr>
                        <a:t>Español</a:t>
                      </a:r>
                    </a:p>
                  </a:txBody>
                  <a:tcPr anchor="ctr"/>
                </a:tc>
                <a:extLst>
                  <a:ext uri="{0D108BD9-81ED-4DB2-BD59-A6C34878D82A}">
                    <a16:rowId xmlns:a16="http://schemas.microsoft.com/office/drawing/2014/main" val="2582820035"/>
                  </a:ext>
                </a:extLst>
              </a:tr>
              <a:tr h="437607">
                <a:tc>
                  <a:txBody>
                    <a:bodyPr/>
                    <a:lstStyle/>
                    <a:p>
                      <a:pPr lvl="0" algn="ctr">
                        <a:buNone/>
                      </a:pPr>
                      <a:r>
                        <a:rPr lang="es-CO" noProof="0">
                          <a:solidFill>
                            <a:srgbClr val="222E16"/>
                          </a:solidFill>
                        </a:rPr>
                        <a:t>19</a:t>
                      </a:r>
                    </a:p>
                  </a:txBody>
                  <a:tcPr/>
                </a:tc>
                <a:tc>
                  <a:txBody>
                    <a:bodyPr/>
                    <a:lstStyle/>
                    <a:p>
                      <a:pPr lvl="0">
                        <a:buNone/>
                      </a:pPr>
                      <a:r>
                        <a:rPr lang="es-CO" noProof="0">
                          <a:solidFill>
                            <a:srgbClr val="222E16"/>
                          </a:solidFill>
                        </a:rPr>
                        <a:t>FESTIVAL DE LA CIENCIA Y LA TECNOLOGÍA</a:t>
                      </a:r>
                    </a:p>
                  </a:txBody>
                  <a:tcPr/>
                </a:tc>
                <a:tc>
                  <a:txBody>
                    <a:bodyPr/>
                    <a:lstStyle/>
                    <a:p>
                      <a:pPr lvl="0">
                        <a:buNone/>
                      </a:pPr>
                      <a:r>
                        <a:rPr lang="es-CO" noProof="0">
                          <a:solidFill>
                            <a:srgbClr val="222E16"/>
                          </a:solidFill>
                        </a:rPr>
                        <a:t>Tecnología</a:t>
                      </a:r>
                    </a:p>
                  </a:txBody>
                  <a:tcPr anchor="ctr"/>
                </a:tc>
                <a:extLst>
                  <a:ext uri="{0D108BD9-81ED-4DB2-BD59-A6C34878D82A}">
                    <a16:rowId xmlns:a16="http://schemas.microsoft.com/office/drawing/2014/main" val="2636510848"/>
                  </a:ext>
                </a:extLst>
              </a:tr>
            </a:tbl>
          </a:graphicData>
        </a:graphic>
      </p:graphicFrame>
      <p:pic>
        <p:nvPicPr>
          <p:cNvPr id="10" name="Imagen 9" descr="que es un proyecto pedagógico by jazminlievano on emaze">
            <a:extLst>
              <a:ext uri="{FF2B5EF4-FFF2-40B4-BE49-F238E27FC236}">
                <a16:creationId xmlns:a16="http://schemas.microsoft.com/office/drawing/2014/main" id="{6D0DA011-EB50-2BFE-423D-9538828F630C}"/>
              </a:ext>
            </a:extLst>
          </p:cNvPr>
          <p:cNvPicPr>
            <a:picLocks noChangeAspect="1"/>
          </p:cNvPicPr>
          <p:nvPr/>
        </p:nvPicPr>
        <p:blipFill>
          <a:blip r:embed="rId2"/>
          <a:stretch>
            <a:fillRect/>
          </a:stretch>
        </p:blipFill>
        <p:spPr>
          <a:xfrm>
            <a:off x="690553" y="2570496"/>
            <a:ext cx="2915727" cy="2743392"/>
          </a:xfrm>
          <a:custGeom>
            <a:avLst/>
            <a:gdLst>
              <a:gd name="connsiteX0" fmla="*/ 0 w 2915727"/>
              <a:gd name="connsiteY0" fmla="*/ 0 h 2743392"/>
              <a:gd name="connsiteX1" fmla="*/ 2915727 w 2915727"/>
              <a:gd name="connsiteY1" fmla="*/ 0 h 2743392"/>
              <a:gd name="connsiteX2" fmla="*/ 2915727 w 2915727"/>
              <a:gd name="connsiteY2" fmla="*/ 2743392 h 2743392"/>
              <a:gd name="connsiteX3" fmla="*/ 0 w 2915727"/>
              <a:gd name="connsiteY3" fmla="*/ 2743392 h 2743392"/>
              <a:gd name="connsiteX4" fmla="*/ 0 w 2915727"/>
              <a:gd name="connsiteY4" fmla="*/ 0 h 274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5727" h="2743392" fill="none" extrusionOk="0">
                <a:moveTo>
                  <a:pt x="0" y="0"/>
                </a:moveTo>
                <a:cubicBezTo>
                  <a:pt x="1447202" y="-59067"/>
                  <a:pt x="1976013" y="-129691"/>
                  <a:pt x="2915727" y="0"/>
                </a:cubicBezTo>
                <a:cubicBezTo>
                  <a:pt x="2880049" y="884898"/>
                  <a:pt x="2841181" y="1980334"/>
                  <a:pt x="2915727" y="2743392"/>
                </a:cubicBezTo>
                <a:cubicBezTo>
                  <a:pt x="2420497" y="2874380"/>
                  <a:pt x="866343" y="2651423"/>
                  <a:pt x="0" y="2743392"/>
                </a:cubicBezTo>
                <a:cubicBezTo>
                  <a:pt x="168807" y="1827069"/>
                  <a:pt x="-137122" y="843931"/>
                  <a:pt x="0" y="0"/>
                </a:cubicBezTo>
                <a:close/>
              </a:path>
              <a:path w="2915727" h="2743392" stroke="0" extrusionOk="0">
                <a:moveTo>
                  <a:pt x="0" y="0"/>
                </a:moveTo>
                <a:cubicBezTo>
                  <a:pt x="743402" y="124235"/>
                  <a:pt x="2507457" y="-150204"/>
                  <a:pt x="2915727" y="0"/>
                </a:cubicBezTo>
                <a:cubicBezTo>
                  <a:pt x="3029037" y="1139391"/>
                  <a:pt x="2763699" y="2336284"/>
                  <a:pt x="2915727" y="2743392"/>
                </a:cubicBezTo>
                <a:cubicBezTo>
                  <a:pt x="2152397" y="2714632"/>
                  <a:pt x="1105845" y="2772953"/>
                  <a:pt x="0" y="2743392"/>
                </a:cubicBezTo>
                <a:cubicBezTo>
                  <a:pt x="101116" y="1734104"/>
                  <a:pt x="-1037" y="507814"/>
                  <a:pt x="0" y="0"/>
                </a:cubicBezTo>
                <a:close/>
              </a:path>
            </a:pathLst>
          </a:custGeom>
          <a:ln>
            <a:solidFill>
              <a:schemeClr val="tx1"/>
            </a:solidFill>
            <a:extLst>
              <a:ext uri="{C807C97D-BFC1-408E-A445-0C87EB9F89A2}">
                <ask:lineSketchStyleProps xmlns:ask="http://schemas.microsoft.com/office/drawing/2018/sketchyshapes" sd="283741067">
                  <a:prstGeom prst="rect">
                    <a:avLst/>
                  </a:prstGeom>
                  <ask:type>
                    <ask:lineSketchCurved/>
                  </ask:type>
                </ask:lineSketchStyleProps>
              </a:ext>
            </a:extLst>
          </a:ln>
        </p:spPr>
      </p:pic>
      <p:pic>
        <p:nvPicPr>
          <p:cNvPr id="7" name="Imagen 6">
            <a:extLst>
              <a:ext uri="{FF2B5EF4-FFF2-40B4-BE49-F238E27FC236}">
                <a16:creationId xmlns:a16="http://schemas.microsoft.com/office/drawing/2014/main" id="{D89F8217-D63B-ABA9-BBBC-52C5E35E4B07}"/>
              </a:ext>
            </a:extLst>
          </p:cNvPr>
          <p:cNvPicPr>
            <a:picLocks noChangeAspect="1"/>
          </p:cNvPicPr>
          <p:nvPr/>
        </p:nvPicPr>
        <p:blipFill>
          <a:blip r:embed="rId3"/>
          <a:stretch>
            <a:fillRect/>
          </a:stretch>
        </p:blipFill>
        <p:spPr>
          <a:xfrm>
            <a:off x="670" y="113817"/>
            <a:ext cx="684330" cy="642160"/>
          </a:xfrm>
          <a:prstGeom prst="rect">
            <a:avLst/>
          </a:prstGeom>
          <a:ln>
            <a:noFill/>
          </a:ln>
        </p:spPr>
      </p:pic>
    </p:spTree>
    <p:extLst>
      <p:ext uri="{BB962C8B-B14F-4D97-AF65-F5344CB8AC3E}">
        <p14:creationId xmlns:p14="http://schemas.microsoft.com/office/powerpoint/2010/main" val="33765508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AD782E-49B2-FF06-0F80-9AC4D173AFA4}"/>
              </a:ext>
            </a:extLst>
          </p:cNvPr>
          <p:cNvSpPr>
            <a:spLocks noGrp="1"/>
          </p:cNvSpPr>
          <p:nvPr>
            <p:ph type="title"/>
          </p:nvPr>
        </p:nvSpPr>
        <p:spPr>
          <a:xfrm>
            <a:off x="174978" y="856201"/>
            <a:ext cx="3423828" cy="1472101"/>
          </a:xfrm>
          <a:prstGeom prst="roundRect">
            <a:avLst/>
          </a:prstGeom>
          <a:solidFill>
            <a:srgbClr val="A8C7EA"/>
          </a:solidFill>
        </p:spPr>
        <p:txBody>
          <a:bodyPr/>
          <a:lstStyle/>
          <a:p>
            <a:r>
              <a:rPr lang="es-CO" sz="2800" noProof="0">
                <a:latin typeface="Comic Sans MS"/>
              </a:rPr>
              <a:t>Seguimiento a los resultados académicos</a:t>
            </a:r>
          </a:p>
        </p:txBody>
      </p:sp>
      <p:sp>
        <p:nvSpPr>
          <p:cNvPr id="3" name="Marcador de texto 2">
            <a:extLst>
              <a:ext uri="{FF2B5EF4-FFF2-40B4-BE49-F238E27FC236}">
                <a16:creationId xmlns:a16="http://schemas.microsoft.com/office/drawing/2014/main" id="{3F32689D-FF04-36F0-1087-F588FE7A88EC}"/>
              </a:ext>
            </a:extLst>
          </p:cNvPr>
          <p:cNvSpPr>
            <a:spLocks noGrp="1"/>
          </p:cNvSpPr>
          <p:nvPr>
            <p:ph type="body" sz="quarter" idx="28"/>
          </p:nvPr>
        </p:nvSpPr>
        <p:spPr>
          <a:xfrm>
            <a:off x="188004" y="2693084"/>
            <a:ext cx="3403743" cy="1468748"/>
          </a:xfrm>
          <a:prstGeom prst="roundRect">
            <a:avLst/>
          </a:prstGeom>
          <a:solidFill>
            <a:schemeClr val="accent1">
              <a:lumMod val="75000"/>
            </a:schemeClr>
          </a:solidFill>
        </p:spPr>
        <p:txBody>
          <a:bodyPr vert="horz" lIns="91440" tIns="45720" rIns="91440" bIns="45720" rtlCol="0" anchor="t">
            <a:noAutofit/>
          </a:bodyPr>
          <a:lstStyle/>
          <a:p>
            <a:r>
              <a:rPr lang="es-CO" sz="2800" b="1" noProof="0">
                <a:solidFill>
                  <a:schemeClr val="bg1"/>
                </a:solidFill>
                <a:latin typeface="Comic Sans MS"/>
              </a:rPr>
              <a:t>Seguimiento</a:t>
            </a:r>
            <a:r>
              <a:rPr lang="es-CO" sz="2400" b="1" noProof="0">
                <a:solidFill>
                  <a:schemeClr val="bg1"/>
                </a:solidFill>
                <a:latin typeface="Comic Sans MS"/>
              </a:rPr>
              <a:t> </a:t>
            </a:r>
            <a:r>
              <a:rPr lang="es-CO" sz="2800" b="1" noProof="0">
                <a:solidFill>
                  <a:schemeClr val="bg1"/>
                </a:solidFill>
                <a:latin typeface="Comic Sans MS"/>
              </a:rPr>
              <a:t>a la asistencia de los estudiantes</a:t>
            </a:r>
          </a:p>
        </p:txBody>
      </p:sp>
      <p:sp>
        <p:nvSpPr>
          <p:cNvPr id="5" name="Marcador de pie de página 4">
            <a:extLst>
              <a:ext uri="{FF2B5EF4-FFF2-40B4-BE49-F238E27FC236}">
                <a16:creationId xmlns:a16="http://schemas.microsoft.com/office/drawing/2014/main" id="{7789AA8E-4087-099F-51A4-A727A2917BB1}"/>
              </a:ext>
            </a:extLst>
          </p:cNvPr>
          <p:cNvSpPr>
            <a:spLocks noGrp="1"/>
          </p:cNvSpPr>
          <p:nvPr>
            <p:ph type="ftr" sz="quarter" idx="52"/>
          </p:nvPr>
        </p:nvSpPr>
        <p:spPr>
          <a:xfrm>
            <a:off x="498239" y="6394813"/>
            <a:ext cx="4114800" cy="365125"/>
          </a:xfrm>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4B05DB5C-6948-A359-CDC5-3242BBCEF34D}"/>
              </a:ext>
            </a:extLst>
          </p:cNvPr>
          <p:cNvSpPr>
            <a:spLocks noGrp="1"/>
          </p:cNvSpPr>
          <p:nvPr>
            <p:ph type="sldNum" sz="quarter" idx="53"/>
          </p:nvPr>
        </p:nvSpPr>
        <p:spPr>
          <a:xfrm>
            <a:off x="11371062" y="6394813"/>
            <a:ext cx="458592" cy="365125"/>
          </a:xfrm>
        </p:spPr>
        <p:txBody>
          <a:bodyPr/>
          <a:lstStyle/>
          <a:p>
            <a:fld id="{47FEACEE-25B4-4A2D-B147-27296E36371D}" type="slidenum">
              <a:rPr lang="es-CO" noProof="0" smtClean="0"/>
              <a:pPr/>
              <a:t>55</a:t>
            </a:fld>
            <a:endParaRPr lang="es-CO" noProof="0"/>
          </a:p>
        </p:txBody>
      </p:sp>
      <p:sp>
        <p:nvSpPr>
          <p:cNvPr id="8" name="Título 1">
            <a:extLst>
              <a:ext uri="{FF2B5EF4-FFF2-40B4-BE49-F238E27FC236}">
                <a16:creationId xmlns:a16="http://schemas.microsoft.com/office/drawing/2014/main" id="{477D989E-A989-83CA-77E0-B1AD8DC44C54}"/>
              </a:ext>
            </a:extLst>
          </p:cNvPr>
          <p:cNvSpPr txBox="1">
            <a:spLocks/>
          </p:cNvSpPr>
          <p:nvPr/>
        </p:nvSpPr>
        <p:spPr>
          <a:xfrm>
            <a:off x="168627" y="4539364"/>
            <a:ext cx="3971720" cy="1702492"/>
          </a:xfrm>
          <a:prstGeom prst="roundRect">
            <a:avLst/>
          </a:prstGeom>
          <a:solidFill>
            <a:schemeClr val="tx2">
              <a:lumMod val="25000"/>
              <a:lumOff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a:lstStyle>
          <a:p>
            <a:r>
              <a:rPr lang="es-CO" sz="2800" noProof="0">
                <a:latin typeface="Comic Sans MS"/>
              </a:rPr>
              <a:t>Apoyo Pedagógico para los estudiantes en el proceso de educación inclusiva</a:t>
            </a:r>
            <a:r>
              <a:rPr lang="es-CO" sz="2800" noProof="0"/>
              <a:t>.</a:t>
            </a:r>
          </a:p>
        </p:txBody>
      </p:sp>
      <p:graphicFrame>
        <p:nvGraphicFramePr>
          <p:cNvPr id="10" name="Tabla 9">
            <a:extLst>
              <a:ext uri="{FF2B5EF4-FFF2-40B4-BE49-F238E27FC236}">
                <a16:creationId xmlns:a16="http://schemas.microsoft.com/office/drawing/2014/main" id="{DAD61C56-E2AE-8907-D575-88605B67461A}"/>
              </a:ext>
            </a:extLst>
          </p:cNvPr>
          <p:cNvGraphicFramePr>
            <a:graphicFrameLocks noGrp="1"/>
          </p:cNvGraphicFramePr>
          <p:nvPr>
            <p:extLst>
              <p:ext uri="{D42A27DB-BD31-4B8C-83A1-F6EECF244321}">
                <p14:modId xmlns:p14="http://schemas.microsoft.com/office/powerpoint/2010/main" val="1912226583"/>
              </p:ext>
            </p:extLst>
          </p:nvPr>
        </p:nvGraphicFramePr>
        <p:xfrm>
          <a:off x="4806461" y="341923"/>
          <a:ext cx="7015650" cy="6306269"/>
        </p:xfrm>
        <a:graphic>
          <a:graphicData uri="http://schemas.openxmlformats.org/drawingml/2006/table">
            <a:tbl>
              <a:tblPr firstRow="1" bandRow="1">
                <a:tableStyleId>{073A0DAA-6AF3-43AB-8588-CEC1D06C72B9}</a:tableStyleId>
              </a:tblPr>
              <a:tblGrid>
                <a:gridCol w="7015650">
                  <a:extLst>
                    <a:ext uri="{9D8B030D-6E8A-4147-A177-3AD203B41FA5}">
                      <a16:colId xmlns:a16="http://schemas.microsoft.com/office/drawing/2014/main" val="1175625935"/>
                    </a:ext>
                  </a:extLst>
                </a:gridCol>
              </a:tblGrid>
              <a:tr h="1932389">
                <a:tc>
                  <a:txBody>
                    <a:bodyPr/>
                    <a:lstStyle/>
                    <a:p>
                      <a:pPr lvl="0" algn="just">
                        <a:lnSpc>
                          <a:spcPct val="100000"/>
                        </a:lnSpc>
                        <a:spcBef>
                          <a:spcPts val="0"/>
                        </a:spcBef>
                        <a:spcAft>
                          <a:spcPts val="0"/>
                        </a:spcAft>
                        <a:buNone/>
                      </a:pPr>
                      <a:r>
                        <a:rPr lang="es-CO" sz="1600" b="0" i="0" u="none" strike="noStrike" noProof="0" dirty="0">
                          <a:solidFill>
                            <a:schemeClr val="bg1"/>
                          </a:solidFill>
                          <a:latin typeface="Comic Sans MS"/>
                        </a:rPr>
                        <a:t>Con la organización de tres periodos académicos se ha hecho la entrega de informes primer periodo. Para dar cumplimiento a las acciones de </a:t>
                      </a:r>
                      <a:r>
                        <a:rPr lang="es-CO" sz="1600" b="0" i="0" u="none" strike="noStrike" noProof="0">
                          <a:solidFill>
                            <a:schemeClr val="bg1"/>
                          </a:solidFill>
                          <a:latin typeface="Comic Sans MS"/>
                        </a:rPr>
                        <a:t>seguimiento donde se realizan  encuentros personalizados con padres de familia para entrega de Planes de Mejora, con el propósito de establecer fortalezas y </a:t>
                      </a:r>
                      <a:r>
                        <a:rPr lang="es-CO" sz="1600" b="0" i="0" u="none" strike="noStrike" noProof="0" dirty="0">
                          <a:solidFill>
                            <a:schemeClr val="bg1"/>
                          </a:solidFill>
                          <a:latin typeface="Comic Sans MS"/>
                        </a:rPr>
                        <a:t>debilidades, realizar un diálogo conjunto que proporcione la capacidad de las familias en el acompañamiento para superar las deficiencias presentadas.</a:t>
                      </a:r>
                      <a:endParaRPr lang="es-CO" sz="1600" b="0" i="0" u="none" strike="noStrike" noProof="0" dirty="0">
                        <a:solidFill>
                          <a:schemeClr val="bg1"/>
                        </a:solidFill>
                        <a:latin typeface="Arial"/>
                      </a:endParaRPr>
                    </a:p>
                  </a:txBody>
                  <a:tcPr anchor="ctr">
                    <a:solidFill>
                      <a:schemeClr val="accent1">
                        <a:lumMod val="50000"/>
                      </a:schemeClr>
                    </a:solidFill>
                  </a:tcPr>
                </a:tc>
                <a:extLst>
                  <a:ext uri="{0D108BD9-81ED-4DB2-BD59-A6C34878D82A}">
                    <a16:rowId xmlns:a16="http://schemas.microsoft.com/office/drawing/2014/main" val="2038671664"/>
                  </a:ext>
                </a:extLst>
              </a:tr>
              <a:tr h="1526148">
                <a:tc>
                  <a:txBody>
                    <a:bodyPr/>
                    <a:lstStyle/>
                    <a:p>
                      <a:pPr lvl="0" algn="l">
                        <a:lnSpc>
                          <a:spcPct val="100000"/>
                        </a:lnSpc>
                        <a:spcBef>
                          <a:spcPts val="0"/>
                        </a:spcBef>
                        <a:spcAft>
                          <a:spcPts val="0"/>
                        </a:spcAft>
                        <a:buNone/>
                      </a:pPr>
                      <a:r>
                        <a:rPr lang="es-CO" sz="1600" b="0" i="0" u="none" strike="noStrike" noProof="0">
                          <a:solidFill>
                            <a:schemeClr val="tx2"/>
                          </a:solidFill>
                          <a:latin typeface="Comic Sans MS"/>
                        </a:rPr>
                        <a:t>Finalizado  cada  mes  se  solicitó  a  los  coordinadores  la  relación  de  estudiantes  que presentaron  ausentismo  durante  el  mismo  y  sus  razones.  A  partir  de  allí  se  reporta  el ausentismo  a  la  oficina  del  SIMAT para  su  revisión  y  correspondiente  reporte,  así  como para la detección oportuna de posibles casos de deserción.</a:t>
                      </a:r>
                      <a:endParaRPr lang="es-CO" sz="1600" noProof="0">
                        <a:solidFill>
                          <a:schemeClr val="tx2"/>
                        </a:solidFill>
                        <a:latin typeface="Comic Sans MS"/>
                      </a:endParaRPr>
                    </a:p>
                  </a:txBody>
                  <a:tcPr anchor="ctr"/>
                </a:tc>
                <a:extLst>
                  <a:ext uri="{0D108BD9-81ED-4DB2-BD59-A6C34878D82A}">
                    <a16:rowId xmlns:a16="http://schemas.microsoft.com/office/drawing/2014/main" val="426675002"/>
                  </a:ext>
                </a:extLst>
              </a:tr>
              <a:tr h="2700961">
                <a:tc>
                  <a:txBody>
                    <a:bodyPr/>
                    <a:lstStyle/>
                    <a:p>
                      <a:pPr lvl="0" algn="just">
                        <a:lnSpc>
                          <a:spcPct val="100000"/>
                        </a:lnSpc>
                        <a:spcBef>
                          <a:spcPts val="0"/>
                        </a:spcBef>
                        <a:spcAft>
                          <a:spcPts val="0"/>
                        </a:spcAft>
                        <a:buNone/>
                      </a:pPr>
                      <a:r>
                        <a:rPr lang="es-CO" sz="1600" b="0" i="0" u="none" strike="noStrike" noProof="0">
                          <a:solidFill>
                            <a:schemeClr val="bg1"/>
                          </a:solidFill>
                          <a:latin typeface="Comic Sans MS"/>
                        </a:rPr>
                        <a:t>Se  contó  con  un  proceso  de  acompañamiento  por  parte  de  las  psico-orientadoras  y  la profesional  de  apoyo  a  la  inclusión  para  diagnosticar,  remitir  de  ser  el  caso  y  orientar procesos  pedagógicos  a  los  estudiantes  remitidos  desde  las  direcciones  de  curso  con posibles  dificultades  de  aprendizaje,  así  como  el  avance  en  la  planeación  de  los  PIAR (Planes Individuales de Ajustes razonables) para los estudiantes que así lo requieran. A la fecha se han entregado a Secretaria de educación la totalidad de 58 PIAR  para el primer y segundo periodo y se están elaborando los del tercer periodo.</a:t>
                      </a:r>
                      <a:r>
                        <a:rPr lang="es-CO" sz="1900" b="0" i="0" u="none" strike="noStrike" noProof="0" dirty="0">
                          <a:solidFill>
                            <a:schemeClr val="bg1"/>
                          </a:solidFill>
                          <a:latin typeface="Arial"/>
                        </a:rPr>
                        <a:t> </a:t>
                      </a:r>
                      <a:endParaRPr lang="es-CO" noProof="0" dirty="0">
                        <a:solidFill>
                          <a:schemeClr val="bg1"/>
                        </a:solidFill>
                      </a:endParaRPr>
                    </a:p>
                  </a:txBody>
                  <a:tcPr anchor="ctr">
                    <a:solidFill>
                      <a:schemeClr val="accent1">
                        <a:lumMod val="50000"/>
                      </a:schemeClr>
                    </a:solidFill>
                  </a:tcPr>
                </a:tc>
                <a:extLst>
                  <a:ext uri="{0D108BD9-81ED-4DB2-BD59-A6C34878D82A}">
                    <a16:rowId xmlns:a16="http://schemas.microsoft.com/office/drawing/2014/main" val="3085706164"/>
                  </a:ext>
                </a:extLst>
              </a:tr>
            </a:tbl>
          </a:graphicData>
        </a:graphic>
      </p:graphicFrame>
      <p:pic>
        <p:nvPicPr>
          <p:cNvPr id="4" name="Gráfico 3" descr="Atrás con relleno sólido">
            <a:extLst>
              <a:ext uri="{FF2B5EF4-FFF2-40B4-BE49-F238E27FC236}">
                <a16:creationId xmlns:a16="http://schemas.microsoft.com/office/drawing/2014/main" id="{E965220D-E368-77A8-D347-FF79125504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96621" y="4754685"/>
            <a:ext cx="914400" cy="914400"/>
          </a:xfrm>
          <a:prstGeom prst="rect">
            <a:avLst/>
          </a:prstGeom>
        </p:spPr>
      </p:pic>
      <p:pic>
        <p:nvPicPr>
          <p:cNvPr id="7" name="Gráfico 6" descr="Atrás con relleno sólido">
            <a:extLst>
              <a:ext uri="{FF2B5EF4-FFF2-40B4-BE49-F238E27FC236}">
                <a16:creationId xmlns:a16="http://schemas.microsoft.com/office/drawing/2014/main" id="{1C903D15-27D5-8084-4251-AA4CB08DC0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57543" y="972364"/>
            <a:ext cx="914400" cy="914400"/>
          </a:xfrm>
          <a:prstGeom prst="rect">
            <a:avLst/>
          </a:prstGeom>
        </p:spPr>
      </p:pic>
      <p:pic>
        <p:nvPicPr>
          <p:cNvPr id="9" name="Gráfico 8" descr="Atrás con relleno sólido">
            <a:extLst>
              <a:ext uri="{FF2B5EF4-FFF2-40B4-BE49-F238E27FC236}">
                <a16:creationId xmlns:a16="http://schemas.microsoft.com/office/drawing/2014/main" id="{A21C318D-CAB8-7CE8-42A4-24953B9C0C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91467" y="2749549"/>
            <a:ext cx="914400" cy="914400"/>
          </a:xfrm>
          <a:prstGeom prst="rect">
            <a:avLst/>
          </a:prstGeom>
        </p:spPr>
      </p:pic>
      <p:pic>
        <p:nvPicPr>
          <p:cNvPr id="12" name="Imagen 11">
            <a:extLst>
              <a:ext uri="{FF2B5EF4-FFF2-40B4-BE49-F238E27FC236}">
                <a16:creationId xmlns:a16="http://schemas.microsoft.com/office/drawing/2014/main" id="{C2B1CCA1-BF53-8042-3E85-49A07C6005BD}"/>
              </a:ext>
            </a:extLst>
          </p:cNvPr>
          <p:cNvPicPr>
            <a:picLocks noChangeAspect="1"/>
          </p:cNvPicPr>
          <p:nvPr/>
        </p:nvPicPr>
        <p:blipFill>
          <a:blip r:embed="rId4"/>
          <a:stretch>
            <a:fillRect/>
          </a:stretch>
        </p:blipFill>
        <p:spPr>
          <a:xfrm>
            <a:off x="117901" y="85324"/>
            <a:ext cx="747830" cy="684492"/>
          </a:xfrm>
          <a:prstGeom prst="ellipse">
            <a:avLst/>
          </a:prstGeom>
          <a:ln>
            <a:noFill/>
          </a:ln>
          <a:effectLst>
            <a:softEdge rad="112500"/>
          </a:effectLst>
        </p:spPr>
      </p:pic>
    </p:spTree>
    <p:extLst>
      <p:ext uri="{BB962C8B-B14F-4D97-AF65-F5344CB8AC3E}">
        <p14:creationId xmlns:p14="http://schemas.microsoft.com/office/powerpoint/2010/main" val="34870724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BA67F476-C173-EC4A-D310-1F704D54122C}"/>
              </a:ext>
            </a:extLst>
          </p:cNvPr>
          <p:cNvSpPr>
            <a:spLocks noGrp="1"/>
          </p:cNvSpPr>
          <p:nvPr>
            <p:ph type="ftr" sz="quarter" idx="52"/>
          </p:nvPr>
        </p:nvSpPr>
        <p:spPr>
          <a:xfrm>
            <a:off x="456057" y="6398895"/>
            <a:ext cx="4114800" cy="365125"/>
          </a:xfrm>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5E5729E2-BF1D-7BDA-EE84-F2654AAF585E}"/>
              </a:ext>
            </a:extLst>
          </p:cNvPr>
          <p:cNvSpPr>
            <a:spLocks noGrp="1"/>
          </p:cNvSpPr>
          <p:nvPr>
            <p:ph type="sldNum" sz="quarter" idx="53"/>
          </p:nvPr>
        </p:nvSpPr>
        <p:spPr>
          <a:xfrm>
            <a:off x="11184644" y="6398895"/>
            <a:ext cx="458592" cy="365125"/>
          </a:xfrm>
        </p:spPr>
        <p:txBody>
          <a:bodyPr/>
          <a:lstStyle/>
          <a:p>
            <a:fld id="{47FEACEE-25B4-4A2D-B147-27296E36371D}" type="slidenum">
              <a:rPr lang="es-CO" noProof="0" smtClean="0"/>
              <a:pPr/>
              <a:t>56</a:t>
            </a:fld>
            <a:endParaRPr lang="es-CO" noProof="0"/>
          </a:p>
        </p:txBody>
      </p:sp>
      <p:graphicFrame>
        <p:nvGraphicFramePr>
          <p:cNvPr id="7" name="Tabla 6">
            <a:extLst>
              <a:ext uri="{FF2B5EF4-FFF2-40B4-BE49-F238E27FC236}">
                <a16:creationId xmlns:a16="http://schemas.microsoft.com/office/drawing/2014/main" id="{4C89552D-0D61-AC4E-7578-6CE913CD09DA}"/>
              </a:ext>
            </a:extLst>
          </p:cNvPr>
          <p:cNvGraphicFramePr>
            <a:graphicFrameLocks noGrp="1"/>
          </p:cNvGraphicFramePr>
          <p:nvPr>
            <p:extLst>
              <p:ext uri="{D42A27DB-BD31-4B8C-83A1-F6EECF244321}">
                <p14:modId xmlns:p14="http://schemas.microsoft.com/office/powerpoint/2010/main" val="1252906354"/>
              </p:ext>
            </p:extLst>
          </p:nvPr>
        </p:nvGraphicFramePr>
        <p:xfrm>
          <a:off x="460075" y="416045"/>
          <a:ext cx="11182320" cy="5964722"/>
        </p:xfrm>
        <a:graphic>
          <a:graphicData uri="http://schemas.openxmlformats.org/drawingml/2006/table">
            <a:tbl>
              <a:tblPr firstRow="1" bandRow="1">
                <a:tableStyleId>{5C22544A-7EE6-4342-B048-85BDC9FD1C3A}</a:tableStyleId>
              </a:tblPr>
              <a:tblGrid>
                <a:gridCol w="2795580">
                  <a:extLst>
                    <a:ext uri="{9D8B030D-6E8A-4147-A177-3AD203B41FA5}">
                      <a16:colId xmlns:a16="http://schemas.microsoft.com/office/drawing/2014/main" val="2885586306"/>
                    </a:ext>
                  </a:extLst>
                </a:gridCol>
                <a:gridCol w="2795580">
                  <a:extLst>
                    <a:ext uri="{9D8B030D-6E8A-4147-A177-3AD203B41FA5}">
                      <a16:colId xmlns:a16="http://schemas.microsoft.com/office/drawing/2014/main" val="3297278088"/>
                    </a:ext>
                  </a:extLst>
                </a:gridCol>
                <a:gridCol w="2795580">
                  <a:extLst>
                    <a:ext uri="{9D8B030D-6E8A-4147-A177-3AD203B41FA5}">
                      <a16:colId xmlns:a16="http://schemas.microsoft.com/office/drawing/2014/main" val="1438309800"/>
                    </a:ext>
                  </a:extLst>
                </a:gridCol>
                <a:gridCol w="2795580">
                  <a:extLst>
                    <a:ext uri="{9D8B030D-6E8A-4147-A177-3AD203B41FA5}">
                      <a16:colId xmlns:a16="http://schemas.microsoft.com/office/drawing/2014/main" val="2802428052"/>
                    </a:ext>
                  </a:extLst>
                </a:gridCol>
              </a:tblGrid>
              <a:tr h="690113">
                <a:tc gridSpan="4">
                  <a:txBody>
                    <a:bodyPr/>
                    <a:lstStyle/>
                    <a:p>
                      <a:pPr algn="ctr"/>
                      <a:r>
                        <a:rPr lang="es-CO" noProof="0">
                          <a:latin typeface="Comic Sans MS"/>
                        </a:rPr>
                        <a:t>INFORME DE ACCIONES EN EL PROCESO DE INCLUSIÓN Y EQUIDAD EN LA EDUCACIÓN</a:t>
                      </a:r>
                    </a:p>
                  </a:txBody>
                  <a:tcPr anchor="ctr">
                    <a:solidFill>
                      <a:schemeClr val="tx2">
                        <a:lumMod val="90000"/>
                        <a:lumOff val="1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192951736"/>
                  </a:ext>
                </a:extLst>
              </a:tr>
              <a:tr h="531962">
                <a:tc>
                  <a:txBody>
                    <a:bodyPr/>
                    <a:lstStyle/>
                    <a:p>
                      <a:pPr marL="0" algn="ctr" defTabSz="914400" rtl="0" eaLnBrk="1" latinLnBrk="0" hangingPunct="1"/>
                      <a:r>
                        <a:rPr lang="es-CO" sz="1800" b="1" kern="1200" noProof="0">
                          <a:solidFill>
                            <a:schemeClr val="tx2"/>
                          </a:solidFill>
                          <a:latin typeface="Comic Sans MS"/>
                          <a:ea typeface="+mn-ea"/>
                          <a:cs typeface="+mn-cs"/>
                        </a:rPr>
                        <a:t>PROCESO</a:t>
                      </a:r>
                    </a:p>
                  </a:txBody>
                  <a:tcPr anchor="ctr">
                    <a:solidFill>
                      <a:schemeClr val="tx2">
                        <a:lumMod val="50000"/>
                        <a:lumOff val="50000"/>
                      </a:schemeClr>
                    </a:solidFill>
                  </a:tcPr>
                </a:tc>
                <a:tc gridSpan="3">
                  <a:txBody>
                    <a:bodyPr/>
                    <a:lstStyle/>
                    <a:p>
                      <a:pPr marL="0" algn="ctr" defTabSz="914400" rtl="0" eaLnBrk="1" latinLnBrk="0" hangingPunct="1"/>
                      <a:r>
                        <a:rPr lang="es-CO" sz="1800" b="1" kern="1200" noProof="0">
                          <a:solidFill>
                            <a:schemeClr val="tx2"/>
                          </a:solidFill>
                          <a:latin typeface="Comic Sans MS"/>
                          <a:ea typeface="+mn-ea"/>
                          <a:cs typeface="+mn-cs"/>
                        </a:rPr>
                        <a:t>ACCIONES DESARROLLADAS</a:t>
                      </a:r>
                    </a:p>
                  </a:txBody>
                  <a:tcPr anchor="ctr">
                    <a:solidFill>
                      <a:schemeClr val="tx2">
                        <a:lumMod val="50000"/>
                        <a:lumOff val="50000"/>
                      </a:schemeClr>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531815341"/>
                  </a:ext>
                </a:extLst>
              </a:tr>
              <a:tr h="2544792">
                <a:tc>
                  <a:txBody>
                    <a:bodyPr/>
                    <a:lstStyle/>
                    <a:p>
                      <a:pPr lvl="0" algn="ctr">
                        <a:lnSpc>
                          <a:spcPct val="100000"/>
                        </a:lnSpc>
                        <a:spcBef>
                          <a:spcPts val="0"/>
                        </a:spcBef>
                        <a:spcAft>
                          <a:spcPts val="0"/>
                        </a:spcAft>
                        <a:buNone/>
                      </a:pPr>
                      <a:r>
                        <a:rPr lang="es-CO" sz="2000" b="1" i="0" u="none" strike="noStrike" noProof="0">
                          <a:solidFill>
                            <a:srgbClr val="FDFDFD"/>
                          </a:solidFill>
                          <a:latin typeface="Comic Sans MS"/>
                        </a:rPr>
                        <a:t>1-Signos de alerta    o posible   situación   de discapacidad   en   los estudiantes </a:t>
                      </a:r>
                      <a:r>
                        <a:rPr lang="es-CO" sz="2000" b="1" i="0" u="none" strike="noStrike" noProof="0" err="1">
                          <a:solidFill>
                            <a:srgbClr val="FDFDFD"/>
                          </a:solidFill>
                          <a:latin typeface="Comic Sans MS"/>
                        </a:rPr>
                        <a:t>EcD</a:t>
                      </a:r>
                      <a:r>
                        <a:rPr lang="es-CO" sz="2000" b="1" i="0" u="none" strike="noStrike" noProof="0">
                          <a:solidFill>
                            <a:srgbClr val="FDFDFD"/>
                          </a:solidFill>
                          <a:latin typeface="Comic Sans MS"/>
                        </a:rPr>
                        <a:t>.</a:t>
                      </a:r>
                      <a:endParaRPr lang="es-CO" sz="2000" noProof="0">
                        <a:latin typeface="Comic Sans MS"/>
                      </a:endParaRPr>
                    </a:p>
                  </a:txBody>
                  <a:tcPr anchor="ctr">
                    <a:solidFill>
                      <a:schemeClr val="accent4">
                        <a:lumMod val="75000"/>
                      </a:schemeClr>
                    </a:solidFill>
                  </a:tcPr>
                </a:tc>
                <a:tc gridSpan="3">
                  <a:txBody>
                    <a:bodyPr/>
                    <a:lstStyle/>
                    <a:p>
                      <a:pPr lvl="0" algn="just">
                        <a:lnSpc>
                          <a:spcPct val="100000"/>
                        </a:lnSpc>
                        <a:spcBef>
                          <a:spcPts val="0"/>
                        </a:spcBef>
                        <a:spcAft>
                          <a:spcPts val="0"/>
                        </a:spcAft>
                        <a:buNone/>
                      </a:pPr>
                      <a:r>
                        <a:rPr lang="es-CO" sz="1800" b="0" i="0" u="none" strike="noStrike" noProof="0">
                          <a:solidFill>
                            <a:schemeClr val="tx2"/>
                          </a:solidFill>
                          <a:latin typeface="Comic Sans MS"/>
                        </a:rPr>
                        <a:t>Reconocer la diversidad en el aula y en la escuela, permite tener referentes que orienten el ajuste de las ofertas pedagógicas  e  identificar  apoyos  que  puedan  ser  requeridos  por  los  estudiantes  para  aprender,  interactuar  o participar. Estas caracterizaciones detalladas propician escenarios adecuados para el encuentro con el Docente y la familia. La ruta de atención se inició con una comunicación asertiva al diligenciar una remisión interna. La información suministrada por os docentes sobre los avances y dificultades en los procesos pedagógicos de los estudiantes que se soporta con la valoración pedagógica inicial.</a:t>
                      </a:r>
                      <a:endParaRPr lang="es-CO" sz="1800" noProof="0">
                        <a:solidFill>
                          <a:schemeClr val="tx2"/>
                        </a:solidFill>
                        <a:latin typeface="Comic Sans MS"/>
                      </a:endParaRPr>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730730964"/>
                  </a:ext>
                </a:extLst>
              </a:tr>
              <a:tr h="648799">
                <a:tc rowSpan="5">
                  <a:txBody>
                    <a:bodyPr/>
                    <a:lstStyle/>
                    <a:p>
                      <a:endParaRPr lang="es-CO" noProof="0"/>
                    </a:p>
                  </a:txBody>
                  <a:tcPr/>
                </a:tc>
                <a:tc>
                  <a:txBody>
                    <a:bodyPr/>
                    <a:lstStyle/>
                    <a:p>
                      <a:pPr algn="ctr"/>
                      <a:r>
                        <a:rPr lang="es-CO" noProof="0">
                          <a:solidFill>
                            <a:schemeClr val="bg1"/>
                          </a:solidFill>
                          <a:latin typeface="Comic Sans MS"/>
                        </a:rPr>
                        <a:t>SEDE</a:t>
                      </a:r>
                    </a:p>
                  </a:txBody>
                  <a:tcPr anchor="ctr">
                    <a:solidFill>
                      <a:schemeClr val="accent1">
                        <a:lumMod val="50000"/>
                      </a:schemeClr>
                    </a:solidFill>
                  </a:tcPr>
                </a:tc>
                <a:tc>
                  <a:txBody>
                    <a:bodyPr/>
                    <a:lstStyle/>
                    <a:p>
                      <a:pPr algn="ctr"/>
                      <a:r>
                        <a:rPr lang="es-CO" noProof="0">
                          <a:solidFill>
                            <a:schemeClr val="bg1"/>
                          </a:solidFill>
                          <a:latin typeface="Comic Sans MS"/>
                        </a:rPr>
                        <a:t>REMISIONES INTERNAS-EXTERNAS</a:t>
                      </a:r>
                    </a:p>
                  </a:txBody>
                  <a:tcPr anchor="ctr">
                    <a:solidFill>
                      <a:schemeClr val="accent1">
                        <a:lumMod val="50000"/>
                      </a:schemeClr>
                    </a:solidFill>
                  </a:tcPr>
                </a:tc>
                <a:tc>
                  <a:txBody>
                    <a:bodyPr/>
                    <a:lstStyle/>
                    <a:p>
                      <a:pPr algn="ctr"/>
                      <a:r>
                        <a:rPr lang="es-CO" noProof="0">
                          <a:solidFill>
                            <a:schemeClr val="bg1"/>
                          </a:solidFill>
                          <a:latin typeface="Comic Sans MS"/>
                        </a:rPr>
                        <a:t>VALORACIONES PEDAGÓGICAS</a:t>
                      </a:r>
                    </a:p>
                  </a:txBody>
                  <a:tcPr anchor="ctr">
                    <a:solidFill>
                      <a:schemeClr val="accent1">
                        <a:lumMod val="50000"/>
                      </a:schemeClr>
                    </a:solidFill>
                  </a:tcPr>
                </a:tc>
                <a:extLst>
                  <a:ext uri="{0D108BD9-81ED-4DB2-BD59-A6C34878D82A}">
                    <a16:rowId xmlns:a16="http://schemas.microsoft.com/office/drawing/2014/main" val="3699989"/>
                  </a:ext>
                </a:extLst>
              </a:tr>
              <a:tr h="383382">
                <a:tc vMerge="1">
                  <a:txBody>
                    <a:bodyPr/>
                    <a:lstStyle/>
                    <a:p>
                      <a:endParaRPr lang="es-ES"/>
                    </a:p>
                  </a:txBody>
                  <a:tcPr/>
                </a:tc>
                <a:tc>
                  <a:txBody>
                    <a:bodyPr/>
                    <a:lstStyle/>
                    <a:p>
                      <a:pPr algn="ctr"/>
                      <a:r>
                        <a:rPr lang="es-CO" b="1" noProof="0">
                          <a:solidFill>
                            <a:srgbClr val="181724"/>
                          </a:solidFill>
                        </a:rPr>
                        <a:t>SIMÓN BOLÍVAR</a:t>
                      </a:r>
                    </a:p>
                  </a:txBody>
                  <a:tcPr anchor="ctr"/>
                </a:tc>
                <a:tc>
                  <a:txBody>
                    <a:bodyPr/>
                    <a:lstStyle/>
                    <a:p>
                      <a:pPr algn="ctr"/>
                      <a:r>
                        <a:rPr lang="es-CO" b="1" noProof="0">
                          <a:solidFill>
                            <a:srgbClr val="181724"/>
                          </a:solidFill>
                        </a:rPr>
                        <a:t>30</a:t>
                      </a:r>
                    </a:p>
                  </a:txBody>
                  <a:tcPr anchor="ctr"/>
                </a:tc>
                <a:tc>
                  <a:txBody>
                    <a:bodyPr/>
                    <a:lstStyle/>
                    <a:p>
                      <a:pPr algn="ctr"/>
                      <a:r>
                        <a:rPr lang="es-CO" b="1" noProof="0">
                          <a:solidFill>
                            <a:srgbClr val="181724"/>
                          </a:solidFill>
                        </a:rPr>
                        <a:t>4</a:t>
                      </a:r>
                    </a:p>
                  </a:txBody>
                  <a:tcPr anchor="ctr"/>
                </a:tc>
                <a:extLst>
                  <a:ext uri="{0D108BD9-81ED-4DB2-BD59-A6C34878D82A}">
                    <a16:rowId xmlns:a16="http://schemas.microsoft.com/office/drawing/2014/main" val="3080217156"/>
                  </a:ext>
                </a:extLst>
              </a:tr>
              <a:tr h="383382">
                <a:tc vMerge="1">
                  <a:txBody>
                    <a:bodyPr/>
                    <a:lstStyle/>
                    <a:p>
                      <a:endParaRPr lang="es-ES"/>
                    </a:p>
                  </a:txBody>
                  <a:tcPr/>
                </a:tc>
                <a:tc>
                  <a:txBody>
                    <a:bodyPr/>
                    <a:lstStyle/>
                    <a:p>
                      <a:pPr algn="ctr"/>
                      <a:r>
                        <a:rPr lang="es-CO" b="1" noProof="0">
                          <a:solidFill>
                            <a:srgbClr val="181724"/>
                          </a:solidFill>
                        </a:rPr>
                        <a:t>CENTRO</a:t>
                      </a:r>
                    </a:p>
                  </a:txBody>
                  <a:tcPr anchor="ctr"/>
                </a:tc>
                <a:tc>
                  <a:txBody>
                    <a:bodyPr/>
                    <a:lstStyle/>
                    <a:p>
                      <a:pPr algn="ctr"/>
                      <a:r>
                        <a:rPr lang="es-CO" b="1" noProof="0">
                          <a:solidFill>
                            <a:srgbClr val="181724"/>
                          </a:solidFill>
                        </a:rPr>
                        <a:t>10</a:t>
                      </a:r>
                    </a:p>
                  </a:txBody>
                  <a:tcPr anchor="ctr"/>
                </a:tc>
                <a:tc>
                  <a:txBody>
                    <a:bodyPr/>
                    <a:lstStyle/>
                    <a:p>
                      <a:pPr algn="ctr"/>
                      <a:r>
                        <a:rPr lang="es-CO" b="1" noProof="0">
                          <a:solidFill>
                            <a:srgbClr val="181724"/>
                          </a:solidFill>
                        </a:rPr>
                        <a:t>28</a:t>
                      </a:r>
                    </a:p>
                  </a:txBody>
                  <a:tcPr anchor="ctr"/>
                </a:tc>
                <a:extLst>
                  <a:ext uri="{0D108BD9-81ED-4DB2-BD59-A6C34878D82A}">
                    <a16:rowId xmlns:a16="http://schemas.microsoft.com/office/drawing/2014/main" val="4112147637"/>
                  </a:ext>
                </a:extLst>
              </a:tr>
              <a:tr h="383382">
                <a:tc vMerge="1">
                  <a:txBody>
                    <a:bodyPr/>
                    <a:lstStyle/>
                    <a:p>
                      <a:endParaRPr lang="es-ES"/>
                    </a:p>
                  </a:txBody>
                  <a:tcPr/>
                </a:tc>
                <a:tc>
                  <a:txBody>
                    <a:bodyPr/>
                    <a:lstStyle/>
                    <a:p>
                      <a:pPr algn="ctr"/>
                      <a:r>
                        <a:rPr lang="es-CO" b="1" noProof="0">
                          <a:solidFill>
                            <a:srgbClr val="181724"/>
                          </a:solidFill>
                        </a:rPr>
                        <a:t>CAMPESTRE</a:t>
                      </a:r>
                    </a:p>
                  </a:txBody>
                  <a:tcPr anchor="ctr"/>
                </a:tc>
                <a:tc>
                  <a:txBody>
                    <a:bodyPr/>
                    <a:lstStyle/>
                    <a:p>
                      <a:pPr algn="ctr"/>
                      <a:r>
                        <a:rPr lang="es-CO" b="1" noProof="0">
                          <a:solidFill>
                            <a:srgbClr val="181724"/>
                          </a:solidFill>
                        </a:rPr>
                        <a:t>15</a:t>
                      </a:r>
                    </a:p>
                  </a:txBody>
                  <a:tcPr anchor="ctr"/>
                </a:tc>
                <a:tc>
                  <a:txBody>
                    <a:bodyPr/>
                    <a:lstStyle/>
                    <a:p>
                      <a:pPr algn="ctr"/>
                      <a:r>
                        <a:rPr lang="es-CO" b="1" noProof="0">
                          <a:solidFill>
                            <a:srgbClr val="181724"/>
                          </a:solidFill>
                        </a:rPr>
                        <a:t>15</a:t>
                      </a:r>
                    </a:p>
                  </a:txBody>
                  <a:tcPr anchor="ctr"/>
                </a:tc>
                <a:extLst>
                  <a:ext uri="{0D108BD9-81ED-4DB2-BD59-A6C34878D82A}">
                    <a16:rowId xmlns:a16="http://schemas.microsoft.com/office/drawing/2014/main" val="3967842570"/>
                  </a:ext>
                </a:extLst>
              </a:tr>
              <a:tr h="383382">
                <a:tc vMerge="1">
                  <a:txBody>
                    <a:bodyPr/>
                    <a:lstStyle/>
                    <a:p>
                      <a:endParaRPr lang="es-ES"/>
                    </a:p>
                  </a:txBody>
                  <a:tcPr/>
                </a:tc>
                <a:tc>
                  <a:txBody>
                    <a:bodyPr/>
                    <a:lstStyle/>
                    <a:p>
                      <a:pPr algn="ctr"/>
                      <a:r>
                        <a:rPr lang="es-CO" b="1" noProof="0">
                          <a:solidFill>
                            <a:srgbClr val="181724"/>
                          </a:solidFill>
                        </a:rPr>
                        <a:t>TOTAL</a:t>
                      </a:r>
                    </a:p>
                  </a:txBody>
                  <a:tcPr anchor="ctr"/>
                </a:tc>
                <a:tc>
                  <a:txBody>
                    <a:bodyPr/>
                    <a:lstStyle/>
                    <a:p>
                      <a:pPr algn="ctr"/>
                      <a:r>
                        <a:rPr lang="es-CO" b="1" noProof="0">
                          <a:solidFill>
                            <a:srgbClr val="181724"/>
                          </a:solidFill>
                        </a:rPr>
                        <a:t>55</a:t>
                      </a:r>
                    </a:p>
                  </a:txBody>
                  <a:tcPr anchor="ctr"/>
                </a:tc>
                <a:tc>
                  <a:txBody>
                    <a:bodyPr/>
                    <a:lstStyle/>
                    <a:p>
                      <a:pPr algn="ctr"/>
                      <a:r>
                        <a:rPr lang="es-CO" b="1" noProof="0">
                          <a:solidFill>
                            <a:srgbClr val="181724"/>
                          </a:solidFill>
                        </a:rPr>
                        <a:t>47</a:t>
                      </a:r>
                    </a:p>
                  </a:txBody>
                  <a:tcPr anchor="ctr"/>
                </a:tc>
                <a:extLst>
                  <a:ext uri="{0D108BD9-81ED-4DB2-BD59-A6C34878D82A}">
                    <a16:rowId xmlns:a16="http://schemas.microsoft.com/office/drawing/2014/main" val="3474037930"/>
                  </a:ext>
                </a:extLst>
              </a:tr>
            </a:tbl>
          </a:graphicData>
        </a:graphic>
      </p:graphicFrame>
      <p:pic>
        <p:nvPicPr>
          <p:cNvPr id="8" name="Imagen 7" descr="Proyectos sobre inclusión educativa. | Inclusión y calidad educativa">
            <a:extLst>
              <a:ext uri="{FF2B5EF4-FFF2-40B4-BE49-F238E27FC236}">
                <a16:creationId xmlns:a16="http://schemas.microsoft.com/office/drawing/2014/main" id="{FD05C69E-FAA6-A91C-63D2-20D5E82ECFD3}"/>
              </a:ext>
            </a:extLst>
          </p:cNvPr>
          <p:cNvPicPr>
            <a:picLocks noChangeAspect="1"/>
          </p:cNvPicPr>
          <p:nvPr/>
        </p:nvPicPr>
        <p:blipFill>
          <a:blip r:embed="rId2"/>
          <a:stretch>
            <a:fillRect/>
          </a:stretch>
        </p:blipFill>
        <p:spPr>
          <a:xfrm>
            <a:off x="459267" y="4242580"/>
            <a:ext cx="2810234" cy="2232443"/>
          </a:xfrm>
          <a:prstGeom prst="rect">
            <a:avLst/>
          </a:prstGeom>
        </p:spPr>
      </p:pic>
    </p:spTree>
    <p:extLst>
      <p:ext uri="{BB962C8B-B14F-4D97-AF65-F5344CB8AC3E}">
        <p14:creationId xmlns:p14="http://schemas.microsoft.com/office/powerpoint/2010/main" val="4032499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4D9F6-BB64-C8B1-8045-F8E5E85DAFC8}"/>
            </a:ext>
          </a:extLst>
        </p:cNvPr>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E4533F7A-F6D8-4FDB-0360-7B0E69E6BBDE}"/>
              </a:ext>
            </a:extLst>
          </p:cNvPr>
          <p:cNvSpPr>
            <a:spLocks noGrp="1"/>
          </p:cNvSpPr>
          <p:nvPr>
            <p:ph type="ftr" sz="quarter" idx="52"/>
          </p:nvPr>
        </p:nvSpPr>
        <p:spPr>
          <a:xfrm>
            <a:off x="408432" y="6494145"/>
            <a:ext cx="4114800" cy="365125"/>
          </a:xfrm>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4F43325D-5635-EC6A-2489-72724B74EC12}"/>
              </a:ext>
            </a:extLst>
          </p:cNvPr>
          <p:cNvSpPr>
            <a:spLocks noGrp="1"/>
          </p:cNvSpPr>
          <p:nvPr>
            <p:ph type="sldNum" sz="quarter" idx="53"/>
          </p:nvPr>
        </p:nvSpPr>
        <p:spPr>
          <a:xfrm>
            <a:off x="11327519" y="6494145"/>
            <a:ext cx="458592" cy="365125"/>
          </a:xfrm>
        </p:spPr>
        <p:txBody>
          <a:bodyPr/>
          <a:lstStyle/>
          <a:p>
            <a:fld id="{47FEACEE-25B4-4A2D-B147-27296E36371D}" type="slidenum">
              <a:rPr lang="es-CO" noProof="0" smtClean="0"/>
              <a:pPr/>
              <a:t>57</a:t>
            </a:fld>
            <a:endParaRPr lang="es-CO" noProof="0"/>
          </a:p>
        </p:txBody>
      </p:sp>
      <p:graphicFrame>
        <p:nvGraphicFramePr>
          <p:cNvPr id="7" name="Tabla 6">
            <a:extLst>
              <a:ext uri="{FF2B5EF4-FFF2-40B4-BE49-F238E27FC236}">
                <a16:creationId xmlns:a16="http://schemas.microsoft.com/office/drawing/2014/main" id="{EB51D838-A31E-4222-025F-BA74AA02DE8B}"/>
              </a:ext>
            </a:extLst>
          </p:cNvPr>
          <p:cNvGraphicFramePr>
            <a:graphicFrameLocks noGrp="1"/>
          </p:cNvGraphicFramePr>
          <p:nvPr>
            <p:extLst>
              <p:ext uri="{D42A27DB-BD31-4B8C-83A1-F6EECF244321}">
                <p14:modId xmlns:p14="http://schemas.microsoft.com/office/powerpoint/2010/main" val="1414123101"/>
              </p:ext>
            </p:extLst>
          </p:nvPr>
        </p:nvGraphicFramePr>
        <p:xfrm>
          <a:off x="412450" y="187445"/>
          <a:ext cx="11372808" cy="5953583"/>
        </p:xfrm>
        <a:graphic>
          <a:graphicData uri="http://schemas.openxmlformats.org/drawingml/2006/table">
            <a:tbl>
              <a:tblPr firstRow="1" bandRow="1">
                <a:tableStyleId>{5C22544A-7EE6-4342-B048-85BDC9FD1C3A}</a:tableStyleId>
              </a:tblPr>
              <a:tblGrid>
                <a:gridCol w="4714468">
                  <a:extLst>
                    <a:ext uri="{9D8B030D-6E8A-4147-A177-3AD203B41FA5}">
                      <a16:colId xmlns:a16="http://schemas.microsoft.com/office/drawing/2014/main" val="2885586306"/>
                    </a:ext>
                  </a:extLst>
                </a:gridCol>
                <a:gridCol w="971935">
                  <a:extLst>
                    <a:ext uri="{9D8B030D-6E8A-4147-A177-3AD203B41FA5}">
                      <a16:colId xmlns:a16="http://schemas.microsoft.com/office/drawing/2014/main" val="3297278088"/>
                    </a:ext>
                  </a:extLst>
                </a:gridCol>
                <a:gridCol w="3047999">
                  <a:extLst>
                    <a:ext uri="{9D8B030D-6E8A-4147-A177-3AD203B41FA5}">
                      <a16:colId xmlns:a16="http://schemas.microsoft.com/office/drawing/2014/main" val="1438309800"/>
                    </a:ext>
                  </a:extLst>
                </a:gridCol>
                <a:gridCol w="2638406">
                  <a:extLst>
                    <a:ext uri="{9D8B030D-6E8A-4147-A177-3AD203B41FA5}">
                      <a16:colId xmlns:a16="http://schemas.microsoft.com/office/drawing/2014/main" val="2802428052"/>
                    </a:ext>
                  </a:extLst>
                </a:gridCol>
              </a:tblGrid>
              <a:tr h="558700">
                <a:tc gridSpan="4">
                  <a:txBody>
                    <a:bodyPr/>
                    <a:lstStyle/>
                    <a:p>
                      <a:pPr algn="ctr"/>
                      <a:r>
                        <a:rPr lang="es-CO" noProof="0">
                          <a:latin typeface="Comic Sans MS"/>
                        </a:rPr>
                        <a:t>INFORME DE ACCIONES EN EL PROCESO DE INCLUSIÓN Y EQUIDAD EN LA EDUCACIÓN</a:t>
                      </a:r>
                    </a:p>
                  </a:txBody>
                  <a:tcPr anchor="ctr">
                    <a:solidFill>
                      <a:schemeClr val="tx2">
                        <a:lumMod val="90000"/>
                        <a:lumOff val="10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192951736"/>
                  </a:ext>
                </a:extLst>
              </a:tr>
              <a:tr h="426643">
                <a:tc>
                  <a:txBody>
                    <a:bodyPr/>
                    <a:lstStyle/>
                    <a:p>
                      <a:pPr marL="0" algn="ctr" defTabSz="914400" rtl="0" eaLnBrk="1" latinLnBrk="0" hangingPunct="1"/>
                      <a:r>
                        <a:rPr lang="es-CO" sz="1800" b="1" kern="1200" noProof="0">
                          <a:solidFill>
                            <a:schemeClr val="tx2"/>
                          </a:solidFill>
                          <a:latin typeface="Comic Sans MS"/>
                          <a:ea typeface="+mn-ea"/>
                          <a:cs typeface="+mn-cs"/>
                        </a:rPr>
                        <a:t>PROCESO</a:t>
                      </a:r>
                    </a:p>
                  </a:txBody>
                  <a:tcPr anchor="ctr">
                    <a:solidFill>
                      <a:schemeClr val="tx2">
                        <a:lumMod val="50000"/>
                        <a:lumOff val="50000"/>
                      </a:schemeClr>
                    </a:solidFill>
                  </a:tcPr>
                </a:tc>
                <a:tc gridSpan="3">
                  <a:txBody>
                    <a:bodyPr/>
                    <a:lstStyle/>
                    <a:p>
                      <a:pPr marL="0" algn="ctr" defTabSz="914400" rtl="0" eaLnBrk="1" latinLnBrk="0" hangingPunct="1"/>
                      <a:r>
                        <a:rPr lang="es-CO" sz="1800" b="1" kern="1200" noProof="0">
                          <a:solidFill>
                            <a:schemeClr val="tx2"/>
                          </a:solidFill>
                          <a:latin typeface="Comic Sans MS"/>
                          <a:ea typeface="+mn-ea"/>
                          <a:cs typeface="+mn-cs"/>
                        </a:rPr>
                        <a:t>ACCIONES DESARROLLADAS</a:t>
                      </a:r>
                    </a:p>
                  </a:txBody>
                  <a:tcPr anchor="ctr">
                    <a:solidFill>
                      <a:schemeClr val="tx2">
                        <a:lumMod val="50000"/>
                        <a:lumOff val="50000"/>
                      </a:schemeClr>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531815341"/>
                  </a:ext>
                </a:extLst>
              </a:tr>
              <a:tr h="2194168">
                <a:tc>
                  <a:txBody>
                    <a:bodyPr/>
                    <a:lstStyle/>
                    <a:p>
                      <a:pPr lvl="0" algn="ctr">
                        <a:lnSpc>
                          <a:spcPct val="100000"/>
                        </a:lnSpc>
                        <a:spcBef>
                          <a:spcPts val="0"/>
                        </a:spcBef>
                        <a:spcAft>
                          <a:spcPts val="0"/>
                        </a:spcAft>
                        <a:buNone/>
                      </a:pPr>
                      <a:r>
                        <a:rPr lang="es-CO" sz="2000" b="1" i="0" u="none" strike="noStrike" noProof="0">
                          <a:solidFill>
                            <a:srgbClr val="FDFDFD"/>
                          </a:solidFill>
                          <a:latin typeface="Comic Sans MS"/>
                        </a:rPr>
                        <a:t>2-</a:t>
                      </a:r>
                      <a:r>
                        <a:rPr lang="es-CO" sz="1800" b="1" i="0" u="none" strike="noStrike" noProof="0">
                          <a:solidFill>
                            <a:srgbClr val="FDFDFD"/>
                          </a:solidFill>
                        </a:rPr>
                        <a:t>Asistencia técnica en la estructuración y seguimiento de los PIAR con el docente de aula de conformidad con las características y necesidades de las personas con discapacidad, de los planes y competencias específicas de cada área y grado escolar.</a:t>
                      </a:r>
                      <a:endParaRPr lang="es-CO" sz="1800" noProof="0"/>
                    </a:p>
                    <a:p>
                      <a:pPr lvl="0" algn="ctr">
                        <a:lnSpc>
                          <a:spcPct val="100000"/>
                        </a:lnSpc>
                        <a:spcBef>
                          <a:spcPts val="0"/>
                        </a:spcBef>
                        <a:spcAft>
                          <a:spcPts val="0"/>
                        </a:spcAft>
                        <a:buNone/>
                      </a:pPr>
                      <a:endParaRPr lang="es-CO" sz="2000" b="1" i="0" u="none" strike="noStrike" noProof="0">
                        <a:solidFill>
                          <a:srgbClr val="FDFDFD"/>
                        </a:solidFill>
                        <a:latin typeface="Comic Sans MS"/>
                      </a:endParaRPr>
                    </a:p>
                  </a:txBody>
                  <a:tcPr anchor="ctr">
                    <a:solidFill>
                      <a:schemeClr val="accent4">
                        <a:lumMod val="75000"/>
                      </a:schemeClr>
                    </a:solidFill>
                  </a:tcPr>
                </a:tc>
                <a:tc gridSpan="3">
                  <a:txBody>
                    <a:bodyPr/>
                    <a:lstStyle/>
                    <a:p>
                      <a:pPr lvl="0" algn="just">
                        <a:lnSpc>
                          <a:spcPct val="100000"/>
                        </a:lnSpc>
                        <a:spcBef>
                          <a:spcPts val="0"/>
                        </a:spcBef>
                        <a:spcAft>
                          <a:spcPts val="0"/>
                        </a:spcAft>
                        <a:buNone/>
                      </a:pPr>
                      <a:r>
                        <a:rPr lang="es-CO" sz="1600" b="1" i="0" u="none" strike="noStrike" noProof="0">
                          <a:solidFill>
                            <a:schemeClr val="tx2"/>
                          </a:solidFill>
                          <a:latin typeface="Comic Sans MS"/>
                        </a:rPr>
                        <a:t>Durante la ejecución de las actividades se realiza comunicación constante con los docentes para realizar orientación y direccionamiento en la estructuración de los PIAR, así mismo se socializó con los docentes el documento, a través de mesas de trabajo por sede y por niveles educativos y la parte final del PIAR que corresponde al Anexo 3- Acta de acuerdo con los padres de familia, con el fin, de dar la explicación pertinente que concierne a los compromisos, la corresponsabilidad que tienen en el proceso con los estudiantes matriculados.</a:t>
                      </a:r>
                      <a:endParaRPr lang="es-CO" sz="1600" b="1" noProof="0">
                        <a:solidFill>
                          <a:schemeClr val="tx2"/>
                        </a:solidFill>
                        <a:latin typeface="Comic Sans MS"/>
                      </a:endParaRPr>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730730964"/>
                  </a:ext>
                </a:extLst>
              </a:tr>
              <a:tr h="619649">
                <a:tc rowSpan="2">
                  <a:txBody>
                    <a:bodyPr/>
                    <a:lstStyle/>
                    <a:p>
                      <a:endParaRPr lang="es-CO" noProof="0"/>
                    </a:p>
                  </a:txBody>
                  <a:tcPr/>
                </a:tc>
                <a:tc>
                  <a:txBody>
                    <a:bodyPr/>
                    <a:lstStyle/>
                    <a:p>
                      <a:pPr algn="ctr"/>
                      <a:r>
                        <a:rPr lang="es-CO" noProof="0">
                          <a:solidFill>
                            <a:schemeClr val="bg1"/>
                          </a:solidFill>
                          <a:latin typeface="Comic Sans MS"/>
                        </a:rPr>
                        <a:t>PIAR</a:t>
                      </a:r>
                    </a:p>
                  </a:txBody>
                  <a:tcPr anchor="ctr">
                    <a:solidFill>
                      <a:schemeClr val="accent1">
                        <a:lumMod val="50000"/>
                      </a:schemeClr>
                    </a:solidFill>
                  </a:tcPr>
                </a:tc>
                <a:tc>
                  <a:txBody>
                    <a:bodyPr/>
                    <a:lstStyle/>
                    <a:p>
                      <a:pPr algn="ctr"/>
                      <a:r>
                        <a:rPr lang="es-CO" noProof="0">
                          <a:solidFill>
                            <a:schemeClr val="bg1"/>
                          </a:solidFill>
                          <a:latin typeface="Comic Sans MS"/>
                        </a:rPr>
                        <a:t>MESES: Febrero – Junio 2025</a:t>
                      </a:r>
                    </a:p>
                  </a:txBody>
                  <a:tcPr anchor="ctr">
                    <a:solidFill>
                      <a:schemeClr val="accent1">
                        <a:lumMod val="50000"/>
                      </a:schemeClr>
                    </a:solidFill>
                  </a:tcPr>
                </a:tc>
                <a:tc>
                  <a:txBody>
                    <a:bodyPr/>
                    <a:lstStyle/>
                    <a:p>
                      <a:pPr lvl="0" algn="ctr">
                        <a:buNone/>
                      </a:pPr>
                      <a:r>
                        <a:rPr lang="es-CO" noProof="0">
                          <a:solidFill>
                            <a:schemeClr val="bg1"/>
                          </a:solidFill>
                          <a:latin typeface="Comic Sans MS"/>
                        </a:rPr>
                        <a:t>SEGUIMIENTO                1er  Semestre 2025</a:t>
                      </a:r>
                    </a:p>
                  </a:txBody>
                  <a:tcPr anchor="ctr">
                    <a:solidFill>
                      <a:schemeClr val="accent1">
                        <a:lumMod val="50000"/>
                      </a:schemeClr>
                    </a:solidFill>
                  </a:tcPr>
                </a:tc>
                <a:extLst>
                  <a:ext uri="{0D108BD9-81ED-4DB2-BD59-A6C34878D82A}">
                    <a16:rowId xmlns:a16="http://schemas.microsoft.com/office/drawing/2014/main" val="3699989"/>
                  </a:ext>
                </a:extLst>
              </a:tr>
              <a:tr h="2031640">
                <a:tc vMerge="1">
                  <a:txBody>
                    <a:bodyPr/>
                    <a:lstStyle/>
                    <a:p>
                      <a:endParaRPr lang="es-ES"/>
                    </a:p>
                  </a:txBody>
                  <a:tcPr/>
                </a:tc>
                <a:tc>
                  <a:txBody>
                    <a:bodyPr/>
                    <a:lstStyle/>
                    <a:p>
                      <a:pPr lvl="0" algn="ctr">
                        <a:buNone/>
                      </a:pPr>
                      <a:r>
                        <a:rPr lang="es-CO" b="1" noProof="0">
                          <a:solidFill>
                            <a:srgbClr val="181724"/>
                          </a:solidFill>
                        </a:rPr>
                        <a:t>63</a:t>
                      </a:r>
                    </a:p>
                  </a:txBody>
                  <a:tcPr anchor="ctr"/>
                </a:tc>
                <a:tc>
                  <a:txBody>
                    <a:bodyPr/>
                    <a:lstStyle/>
                    <a:p>
                      <a:pPr lvl="0" algn="just">
                        <a:lnSpc>
                          <a:spcPct val="100000"/>
                        </a:lnSpc>
                        <a:spcBef>
                          <a:spcPts val="0"/>
                        </a:spcBef>
                        <a:spcAft>
                          <a:spcPts val="0"/>
                        </a:spcAft>
                        <a:buNone/>
                      </a:pPr>
                      <a:r>
                        <a:rPr lang="es-CO" sz="1600" b="0" i="0" u="none" strike="noStrike" noProof="0">
                          <a:solidFill>
                            <a:schemeClr val="tx1"/>
                          </a:solidFill>
                          <a:latin typeface="Comic Sans MS"/>
                        </a:rPr>
                        <a:t>Se realiza durante el mes de Febrero y Marzo, orientación y direccionamiento en la estructuración y elaboración de los Planes Individuales de Ajustes Razonables, y se socializa con padres de familia.</a:t>
                      </a:r>
                      <a:endParaRPr lang="es-CO" b="0" noProof="0">
                        <a:solidFill>
                          <a:schemeClr val="tx1"/>
                        </a:solidFill>
                        <a:latin typeface="Comic Sans MS"/>
                      </a:endParaRPr>
                    </a:p>
                  </a:txBody>
                  <a:tcPr anchor="ctr"/>
                </a:tc>
                <a:tc>
                  <a:txBody>
                    <a:bodyPr/>
                    <a:lstStyle/>
                    <a:p>
                      <a:pPr lvl="0" algn="just">
                        <a:lnSpc>
                          <a:spcPct val="100000"/>
                        </a:lnSpc>
                        <a:spcBef>
                          <a:spcPts val="0"/>
                        </a:spcBef>
                        <a:spcAft>
                          <a:spcPts val="0"/>
                        </a:spcAft>
                        <a:buNone/>
                      </a:pPr>
                      <a:r>
                        <a:rPr lang="es-CO" sz="1600" b="0" i="0" u="none" strike="noStrike" noProof="0">
                          <a:solidFill>
                            <a:schemeClr val="tx1"/>
                          </a:solidFill>
                          <a:latin typeface="Comic Sans MS"/>
                        </a:rPr>
                        <a:t>Durante el año 2025 se  realizó el seguimiento respectivo por la profesional de apoyo para primer periodo.</a:t>
                      </a:r>
                      <a:endParaRPr lang="es-CO" sz="1600" noProof="0">
                        <a:solidFill>
                          <a:schemeClr val="tx1"/>
                        </a:solidFill>
                        <a:latin typeface="Comic Sans MS"/>
                      </a:endParaRPr>
                    </a:p>
                    <a:p>
                      <a:pPr lvl="0" algn="ctr">
                        <a:buNone/>
                      </a:pPr>
                      <a:endParaRPr lang="es-CO" b="1" noProof="0">
                        <a:solidFill>
                          <a:srgbClr val="181724"/>
                        </a:solidFill>
                      </a:endParaRPr>
                    </a:p>
                  </a:txBody>
                  <a:tcPr anchor="ctr"/>
                </a:tc>
                <a:extLst>
                  <a:ext uri="{0D108BD9-81ED-4DB2-BD59-A6C34878D82A}">
                    <a16:rowId xmlns:a16="http://schemas.microsoft.com/office/drawing/2014/main" val="3080217156"/>
                  </a:ext>
                </a:extLst>
              </a:tr>
            </a:tbl>
          </a:graphicData>
        </a:graphic>
      </p:graphicFrame>
      <p:pic>
        <p:nvPicPr>
          <p:cNvPr id="2" name="Imagen 1" descr="Imagen que contiene Interfaz de usuario gráfica&#10;&#10;El contenido generado por IA puede ser incorrecto.">
            <a:extLst>
              <a:ext uri="{FF2B5EF4-FFF2-40B4-BE49-F238E27FC236}">
                <a16:creationId xmlns:a16="http://schemas.microsoft.com/office/drawing/2014/main" id="{DA45A3DB-119B-BF4E-0DF1-0AB11D0C7B01}"/>
              </a:ext>
            </a:extLst>
          </p:cNvPr>
          <p:cNvPicPr>
            <a:picLocks noChangeAspect="1"/>
          </p:cNvPicPr>
          <p:nvPr/>
        </p:nvPicPr>
        <p:blipFill>
          <a:blip r:embed="rId2"/>
          <a:stretch>
            <a:fillRect/>
          </a:stretch>
        </p:blipFill>
        <p:spPr>
          <a:xfrm>
            <a:off x="661956" y="3513724"/>
            <a:ext cx="4061243" cy="2648848"/>
          </a:xfrm>
          <a:prstGeom prst="rect">
            <a:avLst/>
          </a:prstGeom>
        </p:spPr>
      </p:pic>
    </p:spTree>
    <p:extLst>
      <p:ext uri="{BB962C8B-B14F-4D97-AF65-F5344CB8AC3E}">
        <p14:creationId xmlns:p14="http://schemas.microsoft.com/office/powerpoint/2010/main" val="27361886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4304D-D714-605F-0151-3138A04BDFA3}"/>
            </a:ext>
          </a:extLst>
        </p:cNvPr>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D4BA488A-9AE0-9A62-5C9F-DDD69F029406}"/>
              </a:ext>
            </a:extLst>
          </p:cNvPr>
          <p:cNvSpPr>
            <a:spLocks noGrp="1"/>
          </p:cNvSpPr>
          <p:nvPr>
            <p:ph type="ftr" sz="quarter" idx="52"/>
          </p:nvPr>
        </p:nvSpPr>
        <p:spPr>
          <a:xfrm>
            <a:off x="463465" y="6397837"/>
            <a:ext cx="4114800" cy="365125"/>
          </a:xfrm>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C295BE13-30C6-B9CC-C57E-9D8C3CE57622}"/>
              </a:ext>
            </a:extLst>
          </p:cNvPr>
          <p:cNvSpPr>
            <a:spLocks noGrp="1"/>
          </p:cNvSpPr>
          <p:nvPr>
            <p:ph type="sldNum" sz="quarter" idx="53"/>
          </p:nvPr>
        </p:nvSpPr>
        <p:spPr>
          <a:xfrm>
            <a:off x="11384669" y="6397837"/>
            <a:ext cx="458592" cy="365125"/>
          </a:xfrm>
        </p:spPr>
        <p:txBody>
          <a:bodyPr/>
          <a:lstStyle/>
          <a:p>
            <a:fld id="{47FEACEE-25B4-4A2D-B147-27296E36371D}" type="slidenum">
              <a:rPr lang="es-CO" noProof="0" smtClean="0"/>
              <a:pPr/>
              <a:t>58</a:t>
            </a:fld>
            <a:endParaRPr lang="es-CO" noProof="0"/>
          </a:p>
        </p:txBody>
      </p:sp>
      <p:graphicFrame>
        <p:nvGraphicFramePr>
          <p:cNvPr id="7" name="Tabla 6">
            <a:extLst>
              <a:ext uri="{FF2B5EF4-FFF2-40B4-BE49-F238E27FC236}">
                <a16:creationId xmlns:a16="http://schemas.microsoft.com/office/drawing/2014/main" id="{8BE2BB36-D550-898F-647F-154F825F445F}"/>
              </a:ext>
            </a:extLst>
          </p:cNvPr>
          <p:cNvGraphicFramePr>
            <a:graphicFrameLocks noGrp="1"/>
          </p:cNvGraphicFramePr>
          <p:nvPr>
            <p:extLst>
              <p:ext uri="{D42A27DB-BD31-4B8C-83A1-F6EECF244321}">
                <p14:modId xmlns:p14="http://schemas.microsoft.com/office/powerpoint/2010/main" val="910032856"/>
              </p:ext>
            </p:extLst>
          </p:nvPr>
        </p:nvGraphicFramePr>
        <p:xfrm>
          <a:off x="283307" y="156308"/>
          <a:ext cx="11519857" cy="6243578"/>
        </p:xfrm>
        <a:graphic>
          <a:graphicData uri="http://schemas.openxmlformats.org/drawingml/2006/table">
            <a:tbl>
              <a:tblPr firstRow="1" bandRow="1">
                <a:tableStyleId>{5C22544A-7EE6-4342-B048-85BDC9FD1C3A}</a:tableStyleId>
              </a:tblPr>
              <a:tblGrid>
                <a:gridCol w="2144234">
                  <a:extLst>
                    <a:ext uri="{9D8B030D-6E8A-4147-A177-3AD203B41FA5}">
                      <a16:colId xmlns:a16="http://schemas.microsoft.com/office/drawing/2014/main" val="2885586306"/>
                    </a:ext>
                  </a:extLst>
                </a:gridCol>
                <a:gridCol w="9375623">
                  <a:extLst>
                    <a:ext uri="{9D8B030D-6E8A-4147-A177-3AD203B41FA5}">
                      <a16:colId xmlns:a16="http://schemas.microsoft.com/office/drawing/2014/main" val="3297278088"/>
                    </a:ext>
                  </a:extLst>
                </a:gridCol>
              </a:tblGrid>
              <a:tr h="652170">
                <a:tc gridSpan="2">
                  <a:txBody>
                    <a:bodyPr/>
                    <a:lstStyle/>
                    <a:p>
                      <a:pPr algn="ctr"/>
                      <a:r>
                        <a:rPr lang="es-CO" noProof="0">
                          <a:latin typeface="Comic Sans MS"/>
                        </a:rPr>
                        <a:t>INFORME DE ACCIONES EN EL PROCESO DE INCLUSIÓN Y EQUIDAD EN LA EDUCACIÓN</a:t>
                      </a:r>
                    </a:p>
                  </a:txBody>
                  <a:tcPr anchor="ctr">
                    <a:solidFill>
                      <a:schemeClr val="tx2">
                        <a:lumMod val="90000"/>
                        <a:lumOff val="10000"/>
                      </a:schemeClr>
                    </a:solidFill>
                  </a:tcPr>
                </a:tc>
                <a:tc hMerge="1">
                  <a:txBody>
                    <a:bodyPr/>
                    <a:lstStyle/>
                    <a:p>
                      <a:endParaRPr lang="es-ES"/>
                    </a:p>
                  </a:txBody>
                  <a:tcPr/>
                </a:tc>
                <a:extLst>
                  <a:ext uri="{0D108BD9-81ED-4DB2-BD59-A6C34878D82A}">
                    <a16:rowId xmlns:a16="http://schemas.microsoft.com/office/drawing/2014/main" val="2192951736"/>
                  </a:ext>
                </a:extLst>
              </a:tr>
              <a:tr h="680943">
                <a:tc>
                  <a:txBody>
                    <a:bodyPr/>
                    <a:lstStyle/>
                    <a:p>
                      <a:pPr marL="0" algn="ctr" defTabSz="914400" rtl="0" eaLnBrk="1" latinLnBrk="0" hangingPunct="1"/>
                      <a:r>
                        <a:rPr lang="es-CO" sz="1800" b="1" kern="1200" noProof="0">
                          <a:solidFill>
                            <a:schemeClr val="tx2"/>
                          </a:solidFill>
                          <a:latin typeface="Comic Sans MS"/>
                          <a:ea typeface="+mn-ea"/>
                          <a:cs typeface="+mn-cs"/>
                        </a:rPr>
                        <a:t>PROCESO</a:t>
                      </a:r>
                    </a:p>
                  </a:txBody>
                  <a:tcPr anchor="ctr">
                    <a:solidFill>
                      <a:schemeClr val="tx2">
                        <a:lumMod val="50000"/>
                        <a:lumOff val="50000"/>
                      </a:schemeClr>
                    </a:solidFill>
                  </a:tcPr>
                </a:tc>
                <a:tc>
                  <a:txBody>
                    <a:bodyPr/>
                    <a:lstStyle/>
                    <a:p>
                      <a:pPr marL="0" algn="ctr" defTabSz="914400" rtl="0" eaLnBrk="1" latinLnBrk="0" hangingPunct="1"/>
                      <a:r>
                        <a:rPr lang="es-CO" sz="1800" b="1" kern="1200" noProof="0">
                          <a:solidFill>
                            <a:schemeClr val="tx2"/>
                          </a:solidFill>
                          <a:latin typeface="Comic Sans MS"/>
                          <a:ea typeface="+mn-ea"/>
                          <a:cs typeface="+mn-cs"/>
                        </a:rPr>
                        <a:t>ACCIONES DESARROLLADAS</a:t>
                      </a:r>
                    </a:p>
                  </a:txBody>
                  <a:tcPr anchor="ctr">
                    <a:solidFill>
                      <a:schemeClr val="tx2">
                        <a:lumMod val="50000"/>
                        <a:lumOff val="50000"/>
                      </a:schemeClr>
                    </a:solidFill>
                  </a:tcPr>
                </a:tc>
                <a:extLst>
                  <a:ext uri="{0D108BD9-81ED-4DB2-BD59-A6C34878D82A}">
                    <a16:rowId xmlns:a16="http://schemas.microsoft.com/office/drawing/2014/main" val="1531815341"/>
                  </a:ext>
                </a:extLst>
              </a:tr>
              <a:tr h="4910465">
                <a:tc>
                  <a:txBody>
                    <a:bodyPr/>
                    <a:lstStyle/>
                    <a:p>
                      <a:pPr lvl="0" algn="ctr">
                        <a:lnSpc>
                          <a:spcPct val="100000"/>
                        </a:lnSpc>
                        <a:spcBef>
                          <a:spcPts val="0"/>
                        </a:spcBef>
                        <a:spcAft>
                          <a:spcPts val="0"/>
                        </a:spcAft>
                        <a:buNone/>
                      </a:pPr>
                      <a:r>
                        <a:rPr lang="es-CO" sz="2000" b="1" i="0" u="none" strike="noStrike" noProof="0">
                          <a:solidFill>
                            <a:srgbClr val="FDFDFD"/>
                          </a:solidFill>
                          <a:latin typeface="Comic Sans MS"/>
                        </a:rPr>
                        <a:t>3-</a:t>
                      </a:r>
                      <a:r>
                        <a:rPr lang="es-CO" sz="2200" b="1" i="0" u="none" strike="noStrike" noProof="0">
                          <a:solidFill>
                            <a:srgbClr val="FDFDFD"/>
                          </a:solidFill>
                        </a:rPr>
                        <a:t>SIMAT a los estudiantes con discapacidad en el momento de la matrícula, el retiro o el traslado</a:t>
                      </a:r>
                      <a:endParaRPr lang="es-CO" sz="1800" noProof="0"/>
                    </a:p>
                    <a:p>
                      <a:pPr lvl="0" algn="ctr">
                        <a:lnSpc>
                          <a:spcPct val="100000"/>
                        </a:lnSpc>
                        <a:spcBef>
                          <a:spcPts val="0"/>
                        </a:spcBef>
                        <a:spcAft>
                          <a:spcPts val="0"/>
                        </a:spcAft>
                        <a:buNone/>
                      </a:pPr>
                      <a:endParaRPr lang="es-CO" sz="2000" b="1" i="0" u="none" strike="noStrike" noProof="0">
                        <a:solidFill>
                          <a:srgbClr val="FDFDFD"/>
                        </a:solidFill>
                        <a:latin typeface="Comic Sans MS"/>
                      </a:endParaRPr>
                    </a:p>
                  </a:txBody>
                  <a:tcPr anchor="ctr">
                    <a:solidFill>
                      <a:schemeClr val="accent4">
                        <a:lumMod val="75000"/>
                      </a:schemeClr>
                    </a:solidFill>
                  </a:tcPr>
                </a:tc>
                <a:tc>
                  <a:txBody>
                    <a:bodyPr/>
                    <a:lstStyle/>
                    <a:p>
                      <a:pPr lvl="0" algn="ctr">
                        <a:lnSpc>
                          <a:spcPct val="100000"/>
                        </a:lnSpc>
                        <a:spcBef>
                          <a:spcPts val="0"/>
                        </a:spcBef>
                        <a:spcAft>
                          <a:spcPts val="0"/>
                        </a:spcAft>
                        <a:buNone/>
                      </a:pPr>
                      <a:r>
                        <a:rPr lang="es-CO" sz="3200" b="1" i="0" u="none" strike="noStrike" noProof="0">
                          <a:solidFill>
                            <a:schemeClr val="tx2"/>
                          </a:solidFill>
                          <a:latin typeface="Comic Sans MS"/>
                        </a:rPr>
                        <a:t>Caracterización Actual :</a:t>
                      </a:r>
                    </a:p>
                    <a:p>
                      <a:pPr lvl="0" algn="ctr">
                        <a:lnSpc>
                          <a:spcPct val="100000"/>
                        </a:lnSpc>
                        <a:spcBef>
                          <a:spcPts val="0"/>
                        </a:spcBef>
                        <a:spcAft>
                          <a:spcPts val="0"/>
                        </a:spcAft>
                        <a:buNone/>
                      </a:pPr>
                      <a:endParaRPr lang="es-CO" sz="2000" b="1" i="0" u="none" strike="noStrike" noProof="0">
                        <a:solidFill>
                          <a:schemeClr val="tx2"/>
                        </a:solidFill>
                        <a:latin typeface="Comic Sans MS"/>
                      </a:endParaRPr>
                    </a:p>
                    <a:p>
                      <a:pPr lvl="0" algn="ctr">
                        <a:lnSpc>
                          <a:spcPct val="100000"/>
                        </a:lnSpc>
                        <a:spcBef>
                          <a:spcPts val="0"/>
                        </a:spcBef>
                        <a:spcAft>
                          <a:spcPts val="0"/>
                        </a:spcAft>
                        <a:buNone/>
                      </a:pPr>
                      <a:r>
                        <a:rPr lang="es-CO" sz="2000" b="1" i="0" u="none" strike="noStrike" noProof="0">
                          <a:solidFill>
                            <a:schemeClr val="tx2"/>
                          </a:solidFill>
                          <a:latin typeface="Comic Sans MS"/>
                        </a:rPr>
                        <a:t>SEDE CAMPESTRE:            37 </a:t>
                      </a:r>
                      <a:r>
                        <a:rPr lang="es-CO" sz="2000" b="1" i="0" u="none" strike="noStrike" noProof="0" err="1">
                          <a:solidFill>
                            <a:schemeClr val="tx2"/>
                          </a:solidFill>
                          <a:latin typeface="Comic Sans MS"/>
                        </a:rPr>
                        <a:t>EcD</a:t>
                      </a:r>
                      <a:endParaRPr lang="es-CO" sz="2000" noProof="0">
                        <a:solidFill>
                          <a:schemeClr val="tx2"/>
                        </a:solidFill>
                        <a:latin typeface="Comic Sans MS"/>
                      </a:endParaRPr>
                    </a:p>
                    <a:p>
                      <a:pPr lvl="0" algn="ctr">
                        <a:lnSpc>
                          <a:spcPct val="100000"/>
                        </a:lnSpc>
                        <a:spcBef>
                          <a:spcPts val="0"/>
                        </a:spcBef>
                        <a:spcAft>
                          <a:spcPts val="0"/>
                        </a:spcAft>
                        <a:buNone/>
                      </a:pPr>
                      <a:r>
                        <a:rPr lang="es-CO" sz="2000" b="1" i="0" u="none" strike="noStrike" noProof="0">
                          <a:solidFill>
                            <a:schemeClr val="tx2"/>
                          </a:solidFill>
                          <a:latin typeface="Comic Sans MS"/>
                        </a:rPr>
                        <a:t>  SEDE CENTRAL:             21 </a:t>
                      </a:r>
                      <a:r>
                        <a:rPr lang="es-CO" sz="2000" b="1" i="0" u="none" strike="noStrike" noProof="0" err="1">
                          <a:solidFill>
                            <a:schemeClr val="tx2"/>
                          </a:solidFill>
                          <a:latin typeface="Comic Sans MS"/>
                        </a:rPr>
                        <a:t>EcD</a:t>
                      </a:r>
                      <a:endParaRPr lang="es-CO" sz="2000" noProof="0">
                        <a:solidFill>
                          <a:schemeClr val="tx2"/>
                        </a:solidFill>
                        <a:latin typeface="Comic Sans MS"/>
                      </a:endParaRPr>
                    </a:p>
                    <a:p>
                      <a:pPr lvl="0" algn="ctr">
                        <a:lnSpc>
                          <a:spcPct val="100000"/>
                        </a:lnSpc>
                        <a:spcBef>
                          <a:spcPts val="0"/>
                        </a:spcBef>
                        <a:spcAft>
                          <a:spcPts val="0"/>
                        </a:spcAft>
                        <a:buNone/>
                      </a:pPr>
                      <a:r>
                        <a:rPr lang="es-CO" sz="2000" b="1" i="0" u="none" strike="noStrike" noProof="0">
                          <a:solidFill>
                            <a:schemeClr val="tx2"/>
                          </a:solidFill>
                          <a:latin typeface="Comic Sans MS"/>
                        </a:rPr>
                        <a:t>SEDE SIMÓN BOLÍVAR:     4 </a:t>
                      </a:r>
                      <a:r>
                        <a:rPr lang="es-CO" sz="2000" b="1" i="0" u="none" strike="noStrike" noProof="0" err="1">
                          <a:solidFill>
                            <a:schemeClr val="tx2"/>
                          </a:solidFill>
                          <a:latin typeface="Comic Sans MS"/>
                        </a:rPr>
                        <a:t>EcD</a:t>
                      </a:r>
                      <a:endParaRPr lang="es-CO" sz="2000" noProof="0">
                        <a:solidFill>
                          <a:schemeClr val="tx2"/>
                        </a:solidFill>
                        <a:latin typeface="Comic Sans MS"/>
                      </a:endParaRPr>
                    </a:p>
                    <a:p>
                      <a:pPr lvl="0" algn="ctr">
                        <a:lnSpc>
                          <a:spcPct val="100000"/>
                        </a:lnSpc>
                        <a:spcBef>
                          <a:spcPts val="0"/>
                        </a:spcBef>
                        <a:spcAft>
                          <a:spcPts val="0"/>
                        </a:spcAft>
                        <a:buNone/>
                      </a:pPr>
                      <a:r>
                        <a:rPr lang="es-CO" sz="2000" b="1" i="0" u="none" strike="noStrike" noProof="0">
                          <a:solidFill>
                            <a:schemeClr val="tx2"/>
                          </a:solidFill>
                          <a:latin typeface="Comic Sans MS"/>
                        </a:rPr>
                        <a:t>  SABATINA                   8  </a:t>
                      </a:r>
                      <a:r>
                        <a:rPr lang="es-CO" sz="2000" b="1" i="0" u="none" strike="noStrike" noProof="0" err="1">
                          <a:solidFill>
                            <a:schemeClr val="tx2"/>
                          </a:solidFill>
                          <a:latin typeface="Comic Sans MS"/>
                        </a:rPr>
                        <a:t>EcD</a:t>
                      </a:r>
                      <a:r>
                        <a:rPr lang="es-CO" sz="2000" b="1" i="0" u="none" strike="noStrike" noProof="0">
                          <a:solidFill>
                            <a:schemeClr val="tx2"/>
                          </a:solidFill>
                          <a:latin typeface="Comic Sans MS"/>
                        </a:rPr>
                        <a:t> </a:t>
                      </a:r>
                    </a:p>
                    <a:p>
                      <a:pPr lvl="0" algn="ctr">
                        <a:lnSpc>
                          <a:spcPct val="100000"/>
                        </a:lnSpc>
                        <a:spcBef>
                          <a:spcPts val="0"/>
                        </a:spcBef>
                        <a:spcAft>
                          <a:spcPts val="0"/>
                        </a:spcAft>
                        <a:buNone/>
                      </a:pPr>
                      <a:r>
                        <a:rPr lang="es-CO" sz="2000" b="1" i="0" u="none" strike="noStrike" noProof="0">
                          <a:solidFill>
                            <a:schemeClr val="tx2"/>
                          </a:solidFill>
                          <a:latin typeface="Comic Sans MS"/>
                        </a:rPr>
                        <a:t>          TALENTOS EXCEPCIONALES    6 Estudiantes      </a:t>
                      </a:r>
                      <a:endParaRPr lang="es-CO" sz="2000"/>
                    </a:p>
                    <a:p>
                      <a:pPr lvl="0" algn="ctr">
                        <a:lnSpc>
                          <a:spcPct val="100000"/>
                        </a:lnSpc>
                        <a:spcBef>
                          <a:spcPts val="0"/>
                        </a:spcBef>
                        <a:spcAft>
                          <a:spcPts val="0"/>
                        </a:spcAft>
                        <a:buNone/>
                      </a:pPr>
                      <a:r>
                        <a:rPr lang="es-CO" sz="2000" b="1" i="0" u="none" strike="noStrike" noProof="0">
                          <a:solidFill>
                            <a:schemeClr val="tx2"/>
                          </a:solidFill>
                          <a:latin typeface="Comic Sans MS"/>
                        </a:rPr>
                        <a:t>______________________       ____________</a:t>
                      </a:r>
                      <a:endParaRPr lang="es-CO" sz="2000" noProof="0">
                        <a:solidFill>
                          <a:schemeClr val="tx2"/>
                        </a:solidFill>
                        <a:latin typeface="Comic Sans MS"/>
                      </a:endParaRPr>
                    </a:p>
                    <a:p>
                      <a:pPr lvl="0" algn="ctr">
                        <a:lnSpc>
                          <a:spcPct val="100000"/>
                        </a:lnSpc>
                        <a:spcBef>
                          <a:spcPts val="0"/>
                        </a:spcBef>
                        <a:spcAft>
                          <a:spcPts val="0"/>
                        </a:spcAft>
                        <a:buNone/>
                      </a:pPr>
                      <a:r>
                        <a:rPr lang="es-CO" sz="2000" b="1" i="0" u="none" strike="noStrike" noProof="0">
                          <a:solidFill>
                            <a:schemeClr val="tx2"/>
                          </a:solidFill>
                          <a:latin typeface="Comic Sans MS"/>
                        </a:rPr>
                        <a:t>   </a:t>
                      </a:r>
                      <a:r>
                        <a:rPr lang="es-CO" sz="2400" b="1" i="0" u="none" strike="noStrike" noProof="0">
                          <a:solidFill>
                            <a:schemeClr val="tx2"/>
                          </a:solidFill>
                          <a:latin typeface="Comic Sans MS"/>
                        </a:rPr>
                        <a:t>         TOTAL:                 76 </a:t>
                      </a:r>
                      <a:r>
                        <a:rPr lang="es-CO" sz="2400" b="1" i="0" u="none" strike="noStrike" noProof="0" err="1">
                          <a:solidFill>
                            <a:schemeClr val="tx2"/>
                          </a:solidFill>
                          <a:latin typeface="Comic Sans MS"/>
                        </a:rPr>
                        <a:t>EcD</a:t>
                      </a:r>
                      <a:r>
                        <a:rPr lang="es-CO" sz="2400" b="1" i="0" u="none" strike="noStrike" noProof="0">
                          <a:solidFill>
                            <a:schemeClr val="tx2"/>
                          </a:solidFill>
                          <a:latin typeface="Comic Sans MS"/>
                        </a:rPr>
                        <a:t>    </a:t>
                      </a:r>
                    </a:p>
                    <a:p>
                      <a:pPr lvl="0" algn="ctr">
                        <a:lnSpc>
                          <a:spcPct val="100000"/>
                        </a:lnSpc>
                        <a:spcBef>
                          <a:spcPts val="0"/>
                        </a:spcBef>
                        <a:spcAft>
                          <a:spcPts val="0"/>
                        </a:spcAft>
                        <a:buNone/>
                      </a:pPr>
                      <a:endParaRPr lang="es-CO" sz="1800" b="1" i="0" u="none" strike="noStrike" noProof="0">
                        <a:solidFill>
                          <a:schemeClr val="tx2"/>
                        </a:solidFill>
                        <a:latin typeface="Comic Sans MS"/>
                      </a:endParaRPr>
                    </a:p>
                    <a:p>
                      <a:pPr lvl="0" algn="l">
                        <a:lnSpc>
                          <a:spcPct val="100000"/>
                        </a:lnSpc>
                        <a:spcBef>
                          <a:spcPts val="0"/>
                        </a:spcBef>
                        <a:spcAft>
                          <a:spcPts val="0"/>
                        </a:spcAft>
                        <a:buNone/>
                      </a:pPr>
                      <a:r>
                        <a:rPr lang="es-CO" sz="2000" b="1" i="0" u="none" strike="noStrike" noProof="0">
                          <a:solidFill>
                            <a:schemeClr val="tx2"/>
                          </a:solidFill>
                          <a:latin typeface="Comic Sans MS"/>
                        </a:rPr>
                        <a:t>Seguimiento a </a:t>
                      </a:r>
                      <a:r>
                        <a:rPr lang="es-CO" sz="2000" b="1" i="0" u="none" strike="noStrike" noProof="0" err="1">
                          <a:solidFill>
                            <a:schemeClr val="tx2"/>
                          </a:solidFill>
                          <a:latin typeface="Comic Sans MS"/>
                        </a:rPr>
                        <a:t>EcD</a:t>
                      </a:r>
                      <a:r>
                        <a:rPr lang="es-CO" sz="2000" b="1" i="0" u="none" strike="noStrike" noProof="0">
                          <a:solidFill>
                            <a:schemeClr val="tx2"/>
                          </a:solidFill>
                          <a:latin typeface="Comic Sans MS"/>
                        </a:rPr>
                        <a:t> Retirados Motivo: Cambio de Ciudad: 4 </a:t>
                      </a:r>
                      <a:r>
                        <a:rPr lang="es-CO" sz="2000" b="1" i="0" u="none" strike="noStrike" noProof="0" err="1">
                          <a:solidFill>
                            <a:schemeClr val="tx2"/>
                          </a:solidFill>
                          <a:latin typeface="Comic Sans MS"/>
                        </a:rPr>
                        <a:t>EcD</a:t>
                      </a:r>
                      <a:endParaRPr lang="es-CO" sz="2000" noProof="0">
                        <a:solidFill>
                          <a:schemeClr val="tx2"/>
                        </a:solidFill>
                        <a:latin typeface="Comic Sans MS"/>
                      </a:endParaRPr>
                    </a:p>
                    <a:p>
                      <a:pPr lvl="0" algn="l">
                        <a:lnSpc>
                          <a:spcPct val="100000"/>
                        </a:lnSpc>
                        <a:spcBef>
                          <a:spcPts val="0"/>
                        </a:spcBef>
                        <a:spcAft>
                          <a:spcPts val="0"/>
                        </a:spcAft>
                        <a:buNone/>
                      </a:pPr>
                      <a:r>
                        <a:rPr lang="es-CO" sz="2000" b="1" i="0" u="none" strike="noStrike" noProof="0">
                          <a:solidFill>
                            <a:schemeClr val="tx2"/>
                          </a:solidFill>
                          <a:latin typeface="Comic Sans MS"/>
                        </a:rPr>
                        <a:t>Seguimiento a </a:t>
                      </a:r>
                      <a:r>
                        <a:rPr lang="es-CO" sz="2000" b="1" i="0" u="none" strike="noStrike" noProof="0" err="1">
                          <a:solidFill>
                            <a:schemeClr val="tx2"/>
                          </a:solidFill>
                          <a:latin typeface="Comic Sans MS"/>
                        </a:rPr>
                        <a:t>EcD</a:t>
                      </a:r>
                      <a:r>
                        <a:rPr lang="es-CO" sz="2000" b="1" i="0" u="none" strike="noStrike" noProof="0">
                          <a:solidFill>
                            <a:schemeClr val="tx2"/>
                          </a:solidFill>
                          <a:latin typeface="Comic Sans MS"/>
                        </a:rPr>
                        <a:t> Retirados o se trasladaron a otro EE -2025: 3 </a:t>
                      </a:r>
                      <a:r>
                        <a:rPr lang="es-CO" sz="2000" b="1" i="0" u="none" strike="noStrike" noProof="0" err="1">
                          <a:solidFill>
                            <a:schemeClr val="tx2"/>
                          </a:solidFill>
                          <a:latin typeface="Comic Sans MS"/>
                        </a:rPr>
                        <a:t>EcD</a:t>
                      </a:r>
                      <a:endParaRPr lang="es-CO" sz="2000" noProof="0">
                        <a:solidFill>
                          <a:schemeClr val="tx2"/>
                        </a:solidFill>
                        <a:latin typeface="Comic Sans MS"/>
                      </a:endParaRPr>
                    </a:p>
                  </a:txBody>
                  <a:tcPr/>
                </a:tc>
                <a:extLst>
                  <a:ext uri="{0D108BD9-81ED-4DB2-BD59-A6C34878D82A}">
                    <a16:rowId xmlns:a16="http://schemas.microsoft.com/office/drawing/2014/main" val="2730730964"/>
                  </a:ext>
                </a:extLst>
              </a:tr>
            </a:tbl>
          </a:graphicData>
        </a:graphic>
      </p:graphicFrame>
    </p:spTree>
    <p:extLst>
      <p:ext uri="{BB962C8B-B14F-4D97-AF65-F5344CB8AC3E}">
        <p14:creationId xmlns:p14="http://schemas.microsoft.com/office/powerpoint/2010/main" val="1820376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A60DD-06F8-E9C8-C9E1-FE137F90E568}"/>
            </a:ext>
          </a:extLst>
        </p:cNvPr>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1FCF750C-0218-E95F-C488-FA4B7ACBB09F}"/>
              </a:ext>
            </a:extLst>
          </p:cNvPr>
          <p:cNvSpPr>
            <a:spLocks noGrp="1"/>
          </p:cNvSpPr>
          <p:nvPr>
            <p:ph type="ftr" sz="quarter" idx="52"/>
          </p:nvPr>
        </p:nvSpPr>
        <p:spPr>
          <a:xfrm>
            <a:off x="463465" y="6397837"/>
            <a:ext cx="4114800" cy="365125"/>
          </a:xfrm>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3D35BA58-48DD-4C23-1E05-0AA899CA52F8}"/>
              </a:ext>
            </a:extLst>
          </p:cNvPr>
          <p:cNvSpPr>
            <a:spLocks noGrp="1"/>
          </p:cNvSpPr>
          <p:nvPr>
            <p:ph type="sldNum" sz="quarter" idx="53"/>
          </p:nvPr>
        </p:nvSpPr>
        <p:spPr>
          <a:xfrm>
            <a:off x="11384669" y="6397837"/>
            <a:ext cx="458592" cy="365125"/>
          </a:xfrm>
        </p:spPr>
        <p:txBody>
          <a:bodyPr/>
          <a:lstStyle/>
          <a:p>
            <a:fld id="{47FEACEE-25B4-4A2D-B147-27296E36371D}" type="slidenum">
              <a:rPr lang="es-CO" noProof="0" smtClean="0"/>
              <a:pPr/>
              <a:t>59</a:t>
            </a:fld>
            <a:endParaRPr lang="es-CO" noProof="0"/>
          </a:p>
        </p:txBody>
      </p:sp>
      <p:graphicFrame>
        <p:nvGraphicFramePr>
          <p:cNvPr id="7" name="Tabla 6">
            <a:extLst>
              <a:ext uri="{FF2B5EF4-FFF2-40B4-BE49-F238E27FC236}">
                <a16:creationId xmlns:a16="http://schemas.microsoft.com/office/drawing/2014/main" id="{A8C3CEF3-3116-A9FB-7FA2-987522D7EB1D}"/>
              </a:ext>
            </a:extLst>
          </p:cNvPr>
          <p:cNvGraphicFramePr>
            <a:graphicFrameLocks noGrp="1"/>
          </p:cNvGraphicFramePr>
          <p:nvPr>
            <p:extLst>
              <p:ext uri="{D42A27DB-BD31-4B8C-83A1-F6EECF244321}">
                <p14:modId xmlns:p14="http://schemas.microsoft.com/office/powerpoint/2010/main" val="3094205331"/>
              </p:ext>
            </p:extLst>
          </p:nvPr>
        </p:nvGraphicFramePr>
        <p:xfrm>
          <a:off x="146538" y="205154"/>
          <a:ext cx="11593954" cy="6275922"/>
        </p:xfrm>
        <a:graphic>
          <a:graphicData uri="http://schemas.openxmlformats.org/drawingml/2006/table">
            <a:tbl>
              <a:tblPr firstRow="1" bandRow="1">
                <a:tableStyleId>{5C22544A-7EE6-4342-B048-85BDC9FD1C3A}</a:tableStyleId>
              </a:tblPr>
              <a:tblGrid>
                <a:gridCol w="2217123">
                  <a:extLst>
                    <a:ext uri="{9D8B030D-6E8A-4147-A177-3AD203B41FA5}">
                      <a16:colId xmlns:a16="http://schemas.microsoft.com/office/drawing/2014/main" val="2885586306"/>
                    </a:ext>
                  </a:extLst>
                </a:gridCol>
                <a:gridCol w="4381498">
                  <a:extLst>
                    <a:ext uri="{9D8B030D-6E8A-4147-A177-3AD203B41FA5}">
                      <a16:colId xmlns:a16="http://schemas.microsoft.com/office/drawing/2014/main" val="3297278088"/>
                    </a:ext>
                  </a:extLst>
                </a:gridCol>
                <a:gridCol w="4995333">
                  <a:extLst>
                    <a:ext uri="{9D8B030D-6E8A-4147-A177-3AD203B41FA5}">
                      <a16:colId xmlns:a16="http://schemas.microsoft.com/office/drawing/2014/main" val="1438309800"/>
                    </a:ext>
                  </a:extLst>
                </a:gridCol>
              </a:tblGrid>
              <a:tr h="469130">
                <a:tc gridSpan="3">
                  <a:txBody>
                    <a:bodyPr/>
                    <a:lstStyle/>
                    <a:p>
                      <a:pPr algn="ctr"/>
                      <a:r>
                        <a:rPr lang="es-CO" noProof="0">
                          <a:latin typeface="Comic Sans MS"/>
                        </a:rPr>
                        <a:t>INFORME DE ACCIONES EN EL PROCESO DE INCLUSIÓN Y EQUIDAD EN LA EDUCACIÓN</a:t>
                      </a:r>
                    </a:p>
                  </a:txBody>
                  <a:tcPr anchor="ctr">
                    <a:solidFill>
                      <a:schemeClr val="tx2">
                        <a:lumMod val="90000"/>
                        <a:lumOff val="10000"/>
                      </a:schemeClr>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192951736"/>
                  </a:ext>
                </a:extLst>
              </a:tr>
              <a:tr h="489980">
                <a:tc>
                  <a:txBody>
                    <a:bodyPr/>
                    <a:lstStyle/>
                    <a:p>
                      <a:pPr marL="0" algn="ctr" defTabSz="914400" rtl="0" eaLnBrk="1" latinLnBrk="0" hangingPunct="1"/>
                      <a:r>
                        <a:rPr lang="es-CO" sz="1800" b="1" kern="1200" noProof="0">
                          <a:solidFill>
                            <a:schemeClr val="tx2"/>
                          </a:solidFill>
                          <a:latin typeface="Comic Sans MS"/>
                          <a:ea typeface="+mn-ea"/>
                          <a:cs typeface="+mn-cs"/>
                        </a:rPr>
                        <a:t>PROCESO</a:t>
                      </a:r>
                    </a:p>
                  </a:txBody>
                  <a:tcPr anchor="ctr">
                    <a:solidFill>
                      <a:schemeClr val="tx2">
                        <a:lumMod val="50000"/>
                        <a:lumOff val="50000"/>
                      </a:schemeClr>
                    </a:solidFill>
                  </a:tcPr>
                </a:tc>
                <a:tc gridSpan="2">
                  <a:txBody>
                    <a:bodyPr/>
                    <a:lstStyle/>
                    <a:p>
                      <a:pPr marL="0" algn="ctr" defTabSz="914400" rtl="0" eaLnBrk="1" latinLnBrk="0" hangingPunct="1"/>
                      <a:r>
                        <a:rPr lang="es-CO" sz="1800" b="1" kern="1200" noProof="0">
                          <a:solidFill>
                            <a:schemeClr val="tx2"/>
                          </a:solidFill>
                          <a:latin typeface="Comic Sans MS"/>
                          <a:ea typeface="+mn-ea"/>
                          <a:cs typeface="+mn-cs"/>
                        </a:rPr>
                        <a:t>ACCIONES DESARROLLADAS</a:t>
                      </a:r>
                    </a:p>
                  </a:txBody>
                  <a:tcPr anchor="ctr">
                    <a:solidFill>
                      <a:schemeClr val="tx2">
                        <a:lumMod val="50000"/>
                        <a:lumOff val="50000"/>
                      </a:schemeClr>
                    </a:solidFill>
                  </a:tcPr>
                </a:tc>
                <a:tc hMerge="1">
                  <a:txBody>
                    <a:bodyPr/>
                    <a:lstStyle/>
                    <a:p>
                      <a:endParaRPr lang="es-ES"/>
                    </a:p>
                  </a:txBody>
                  <a:tcPr/>
                </a:tc>
                <a:extLst>
                  <a:ext uri="{0D108BD9-81ED-4DB2-BD59-A6C34878D82A}">
                    <a16:rowId xmlns:a16="http://schemas.microsoft.com/office/drawing/2014/main" val="1531815341"/>
                  </a:ext>
                </a:extLst>
              </a:tr>
              <a:tr h="1845246">
                <a:tc rowSpan="2">
                  <a:txBody>
                    <a:bodyPr/>
                    <a:lstStyle/>
                    <a:p>
                      <a:pPr lvl="0" algn="ctr">
                        <a:lnSpc>
                          <a:spcPct val="100000"/>
                        </a:lnSpc>
                        <a:spcBef>
                          <a:spcPts val="0"/>
                        </a:spcBef>
                        <a:spcAft>
                          <a:spcPts val="0"/>
                        </a:spcAft>
                        <a:buNone/>
                      </a:pPr>
                      <a:r>
                        <a:rPr lang="es-CO" sz="2000" b="1" i="0" u="none" strike="noStrike" noProof="0">
                          <a:solidFill>
                            <a:srgbClr val="FDFDFD"/>
                          </a:solidFill>
                          <a:latin typeface="Comic Sans MS"/>
                        </a:rPr>
                        <a:t>3-</a:t>
                      </a:r>
                      <a:r>
                        <a:rPr lang="es-CO" sz="2200" b="1" i="0" u="none" strike="noStrike" noProof="0">
                          <a:solidFill>
                            <a:srgbClr val="FDFDFD"/>
                          </a:solidFill>
                        </a:rPr>
                        <a:t>SIMAT a los estudiantes con discapacidad en el momento de la matrícula, el retiro o el traslado</a:t>
                      </a:r>
                      <a:endParaRPr lang="es-CO" sz="1800" noProof="0"/>
                    </a:p>
                    <a:p>
                      <a:pPr lvl="0" algn="ctr">
                        <a:lnSpc>
                          <a:spcPct val="100000"/>
                        </a:lnSpc>
                        <a:spcBef>
                          <a:spcPts val="0"/>
                        </a:spcBef>
                        <a:spcAft>
                          <a:spcPts val="0"/>
                        </a:spcAft>
                        <a:buNone/>
                      </a:pPr>
                      <a:endParaRPr lang="es-CO" sz="2000" b="1" i="0" u="none" strike="noStrike" noProof="0">
                        <a:solidFill>
                          <a:srgbClr val="FDFDFD"/>
                        </a:solidFill>
                        <a:latin typeface="Comic Sans MS"/>
                      </a:endParaRPr>
                    </a:p>
                  </a:txBody>
                  <a:tcPr anchor="ctr">
                    <a:solidFill>
                      <a:schemeClr val="accent4">
                        <a:lumMod val="75000"/>
                      </a:schemeClr>
                    </a:solidFill>
                  </a:tcPr>
                </a:tc>
                <a:tc gridSpan="2">
                  <a:txBody>
                    <a:bodyPr/>
                    <a:lstStyle/>
                    <a:p>
                      <a:pPr lvl="0" algn="ctr">
                        <a:buNone/>
                      </a:pPr>
                      <a:r>
                        <a:rPr lang="es-CO" sz="2400" noProof="0">
                          <a:solidFill>
                            <a:schemeClr val="bg1"/>
                          </a:solidFill>
                          <a:latin typeface="Comic Sans MS"/>
                        </a:rPr>
                        <a:t>A los siguientes estudiantes se les garantizan los apoyos y ajustes razonables acordes a sus necesidades,. Ante el ICFES se entregó la información en el mes de Abril de 2024 para los </a:t>
                      </a:r>
                      <a:r>
                        <a:rPr lang="es-CO" sz="2400" noProof="0" err="1">
                          <a:solidFill>
                            <a:schemeClr val="bg1"/>
                          </a:solidFill>
                          <a:latin typeface="Comic Sans MS"/>
                        </a:rPr>
                        <a:t>EcD</a:t>
                      </a:r>
                      <a:r>
                        <a:rPr lang="es-CO" sz="2400" noProof="0">
                          <a:solidFill>
                            <a:schemeClr val="bg1"/>
                          </a:solidFill>
                          <a:latin typeface="Comic Sans MS"/>
                        </a:rPr>
                        <a:t> de los grados once jornada diurna:</a:t>
                      </a:r>
                      <a:endParaRPr lang="es-ES" sz="2400"/>
                    </a:p>
                  </a:txBody>
                  <a:tcPr>
                    <a:solidFill>
                      <a:schemeClr val="tx2"/>
                    </a:solidFill>
                  </a:tcPr>
                </a:tc>
                <a:tc hMerge="1">
                  <a:txBody>
                    <a:bodyPr/>
                    <a:lstStyle/>
                    <a:p>
                      <a:endParaRPr lang="es-ES"/>
                    </a:p>
                  </a:txBody>
                  <a:tcPr/>
                </a:tc>
                <a:extLst>
                  <a:ext uri="{0D108BD9-81ED-4DB2-BD59-A6C34878D82A}">
                    <a16:rowId xmlns:a16="http://schemas.microsoft.com/office/drawing/2014/main" val="2730730964"/>
                  </a:ext>
                </a:extLst>
              </a:tr>
              <a:tr h="3471566">
                <a:tc vMerge="1">
                  <a:txBody>
                    <a:bodyPr/>
                    <a:lstStyle/>
                    <a:p>
                      <a:endParaRPr lang="es-ES"/>
                    </a:p>
                  </a:txBody>
                  <a:tcPr/>
                </a:tc>
                <a:tc>
                  <a:txBody>
                    <a:bodyPr/>
                    <a:lstStyle/>
                    <a:p>
                      <a:pPr marL="342900" lvl="0" indent="-342900" algn="l">
                        <a:buAutoNum type="arabicPeriod"/>
                      </a:pPr>
                      <a:r>
                        <a:rPr lang="es-CO" sz="1600" b="1" noProof="0">
                          <a:solidFill>
                            <a:schemeClr val="tx2"/>
                          </a:solidFill>
                          <a:latin typeface="Comic Sans MS"/>
                        </a:rPr>
                        <a:t>GROSO ALBERTO</a:t>
                      </a:r>
                    </a:p>
                    <a:p>
                      <a:pPr marL="342900" lvl="0" indent="-342900" algn="l">
                        <a:buAutoNum type="arabicPeriod"/>
                      </a:pPr>
                      <a:r>
                        <a:rPr lang="es-CO" sz="1600" b="1" noProof="0">
                          <a:solidFill>
                            <a:schemeClr val="tx2"/>
                          </a:solidFill>
                          <a:latin typeface="Comic Sans MS"/>
                        </a:rPr>
                        <a:t>AMEZQUITA HERNAN</a:t>
                      </a:r>
                    </a:p>
                    <a:p>
                      <a:pPr marL="342900" lvl="0" indent="-342900" algn="l">
                        <a:buAutoNum type="arabicPeriod"/>
                      </a:pPr>
                      <a:r>
                        <a:rPr lang="es-CO" sz="1600" b="1" noProof="0">
                          <a:solidFill>
                            <a:schemeClr val="tx2"/>
                          </a:solidFill>
                          <a:latin typeface="Comic Sans MS"/>
                        </a:rPr>
                        <a:t>QUINTAYERALDIN</a:t>
                      </a:r>
                    </a:p>
                    <a:p>
                      <a:pPr marL="342900" lvl="0" indent="-342900" algn="l">
                        <a:buAutoNum type="arabicPeriod"/>
                      </a:pPr>
                      <a:r>
                        <a:rPr lang="es-CO" sz="1600" b="1" noProof="0">
                          <a:solidFill>
                            <a:schemeClr val="tx2"/>
                          </a:solidFill>
                          <a:latin typeface="Comic Sans MS"/>
                        </a:rPr>
                        <a:t>ROJAS MARIA JOSE</a:t>
                      </a:r>
                    </a:p>
                    <a:p>
                      <a:pPr marL="342900" lvl="0" indent="-342900" algn="l">
                        <a:buAutoNum type="arabicPeriod"/>
                      </a:pPr>
                      <a:r>
                        <a:rPr lang="es-CO" sz="1600" b="1" noProof="0">
                          <a:solidFill>
                            <a:schemeClr val="tx2"/>
                          </a:solidFill>
                          <a:latin typeface="Comic Sans MS"/>
                        </a:rPr>
                        <a:t>HINCAPIE VALERY</a:t>
                      </a:r>
                    </a:p>
                    <a:p>
                      <a:pPr marL="342900" lvl="0" indent="-342900" algn="l">
                        <a:buAutoNum type="arabicPeriod"/>
                      </a:pPr>
                      <a:r>
                        <a:rPr lang="es-CO" sz="1600" b="1" noProof="0">
                          <a:solidFill>
                            <a:schemeClr val="tx2"/>
                          </a:solidFill>
                          <a:latin typeface="Comic Sans MS"/>
                        </a:rPr>
                        <a:t>MORENO JOHAN</a:t>
                      </a:r>
                    </a:p>
                    <a:p>
                      <a:pPr marL="342900" lvl="0" indent="-342900" algn="l">
                        <a:buAutoNum type="arabicPeriod"/>
                      </a:pPr>
                      <a:r>
                        <a:rPr lang="es-CO" sz="1600" b="1" noProof="0">
                          <a:solidFill>
                            <a:schemeClr val="tx2"/>
                          </a:solidFill>
                          <a:latin typeface="Comic Sans MS"/>
                        </a:rPr>
                        <a:t>ACEVEDO MARNA</a:t>
                      </a:r>
                    </a:p>
                    <a:p>
                      <a:pPr marL="342900" lvl="0" indent="-342900" algn="l">
                        <a:buAutoNum type="arabicPeriod"/>
                      </a:pPr>
                      <a:r>
                        <a:rPr lang="es-CO" sz="1600" b="1" noProof="0">
                          <a:solidFill>
                            <a:schemeClr val="tx2"/>
                          </a:solidFill>
                          <a:latin typeface="Comic Sans MS"/>
                        </a:rPr>
                        <a:t>BRICÑO SAMUEL</a:t>
                      </a:r>
                    </a:p>
                    <a:p>
                      <a:pPr marL="342900" lvl="0" indent="-342900" algn="l">
                        <a:buAutoNum type="arabicPeriod"/>
                      </a:pPr>
                      <a:r>
                        <a:rPr lang="es-CO" sz="1600" b="1" noProof="0">
                          <a:solidFill>
                            <a:schemeClr val="tx2"/>
                          </a:solidFill>
                          <a:latin typeface="Comic Sans MS"/>
                        </a:rPr>
                        <a:t>MEJIA SARA</a:t>
                      </a:r>
                    </a:p>
                    <a:p>
                      <a:pPr marL="342900" lvl="0" indent="-342900" algn="l">
                        <a:buAutoNum type="arabicPeriod"/>
                      </a:pPr>
                      <a:r>
                        <a:rPr lang="es-CO" sz="1600" b="1" noProof="0">
                          <a:solidFill>
                            <a:schemeClr val="tx2"/>
                          </a:solidFill>
                          <a:latin typeface="Comic Sans MS"/>
                        </a:rPr>
                        <a:t>ANAYA ANGIE</a:t>
                      </a:r>
                    </a:p>
                    <a:p>
                      <a:pPr marL="342900" lvl="0" indent="-342900" algn="l">
                        <a:buAutoNum type="arabicPeriod"/>
                      </a:pPr>
                      <a:r>
                        <a:rPr lang="es-CO" sz="1600" b="1" noProof="0">
                          <a:solidFill>
                            <a:schemeClr val="tx2"/>
                          </a:solidFill>
                          <a:latin typeface="Comic Sans MS"/>
                        </a:rPr>
                        <a:t>OSORIO RICKY</a:t>
                      </a:r>
                    </a:p>
                    <a:p>
                      <a:pPr marL="342900" lvl="0" indent="-342900" algn="l">
                        <a:buAutoNum type="arabicPeriod"/>
                      </a:pPr>
                      <a:endParaRPr lang="es-CO" b="1" noProof="0">
                        <a:solidFill>
                          <a:schemeClr val="tx2"/>
                        </a:solidFill>
                        <a:latin typeface="Comic Sans MS"/>
                      </a:endParaRPr>
                    </a:p>
                  </a:txBody>
                  <a:tcPr anchor="ctr"/>
                </a:tc>
                <a:tc>
                  <a:txBody>
                    <a:bodyPr/>
                    <a:lstStyle/>
                    <a:p>
                      <a:pPr marL="0" lvl="0" indent="0" algn="l" rtl="0" eaLnBrk="1" latinLnBrk="0" hangingPunct="1">
                        <a:buNone/>
                      </a:pPr>
                      <a:r>
                        <a:rPr lang="es-CO" b="1" noProof="0">
                          <a:solidFill>
                            <a:srgbClr val="181724"/>
                          </a:solidFill>
                        </a:rPr>
                        <a:t>DISCAPACIDAD AUDITIVA</a:t>
                      </a:r>
                    </a:p>
                    <a:p>
                      <a:pPr marL="0" lvl="0" indent="0" algn="l">
                        <a:buNone/>
                      </a:pPr>
                      <a:r>
                        <a:rPr lang="es-CO" b="1" noProof="0">
                          <a:solidFill>
                            <a:srgbClr val="181724"/>
                          </a:solidFill>
                        </a:rPr>
                        <a:t>DISCAPACIDAD PSICOSOCIAL</a:t>
                      </a:r>
                    </a:p>
                    <a:p>
                      <a:pPr marL="0" lvl="0" indent="0" algn="l">
                        <a:buNone/>
                      </a:pPr>
                      <a:r>
                        <a:rPr lang="es-CO" b="1" noProof="0">
                          <a:solidFill>
                            <a:srgbClr val="181724"/>
                          </a:solidFill>
                        </a:rPr>
                        <a:t>DISCAPACIDAD INTELECTUAL</a:t>
                      </a:r>
                    </a:p>
                    <a:p>
                      <a:pPr marL="0" lvl="0" indent="0" algn="l">
                        <a:buNone/>
                      </a:pPr>
                      <a:r>
                        <a:rPr lang="es-CO" b="1" noProof="0">
                          <a:solidFill>
                            <a:srgbClr val="181724"/>
                          </a:solidFill>
                        </a:rPr>
                        <a:t>AUTISMO</a:t>
                      </a:r>
                    </a:p>
                    <a:p>
                      <a:pPr marL="0" lvl="0" indent="0" algn="l">
                        <a:buNone/>
                      </a:pPr>
                      <a:r>
                        <a:rPr lang="es-CO" b="1" noProof="0">
                          <a:solidFill>
                            <a:srgbClr val="181724"/>
                          </a:solidFill>
                        </a:rPr>
                        <a:t>PSICOSOCIAL</a:t>
                      </a:r>
                    </a:p>
                    <a:p>
                      <a:pPr marL="0" lvl="0" indent="0" algn="l">
                        <a:buNone/>
                      </a:pPr>
                      <a:r>
                        <a:rPr lang="es-CO" b="1" noProof="0">
                          <a:solidFill>
                            <a:srgbClr val="181724"/>
                          </a:solidFill>
                        </a:rPr>
                        <a:t>AUTISMO</a:t>
                      </a:r>
                    </a:p>
                    <a:p>
                      <a:pPr marL="0" lvl="0" indent="0" algn="l">
                        <a:buNone/>
                      </a:pPr>
                      <a:r>
                        <a:rPr lang="es-CO" b="1" noProof="0">
                          <a:solidFill>
                            <a:srgbClr val="181724"/>
                          </a:solidFill>
                        </a:rPr>
                        <a:t>DISCAPACIDAD INTELECTUAL</a:t>
                      </a:r>
                    </a:p>
                    <a:p>
                      <a:pPr marL="0" lvl="0" indent="0" algn="l">
                        <a:buNone/>
                      </a:pPr>
                      <a:r>
                        <a:rPr lang="es-CO" b="1" noProof="0">
                          <a:solidFill>
                            <a:srgbClr val="181724"/>
                          </a:solidFill>
                        </a:rPr>
                        <a:t>AUTISMO</a:t>
                      </a:r>
                    </a:p>
                    <a:p>
                      <a:pPr marL="0" lvl="0" indent="0" algn="l">
                        <a:buNone/>
                      </a:pPr>
                      <a:r>
                        <a:rPr lang="es-CO" b="1" noProof="0">
                          <a:solidFill>
                            <a:srgbClr val="181724"/>
                          </a:solidFill>
                        </a:rPr>
                        <a:t>FISICA</a:t>
                      </a:r>
                    </a:p>
                    <a:p>
                      <a:pPr marL="0" lvl="0" indent="0" algn="l">
                        <a:buNone/>
                      </a:pPr>
                      <a:r>
                        <a:rPr lang="es-CO" b="1" noProof="0">
                          <a:solidFill>
                            <a:srgbClr val="181724"/>
                          </a:solidFill>
                        </a:rPr>
                        <a:t>MULTIPLE</a:t>
                      </a:r>
                    </a:p>
                    <a:p>
                      <a:pPr marL="0" lvl="0" indent="0" algn="l">
                        <a:buNone/>
                      </a:pPr>
                      <a:r>
                        <a:rPr lang="es-CO" b="1" noProof="0">
                          <a:solidFill>
                            <a:srgbClr val="181724"/>
                          </a:solidFill>
                        </a:rPr>
                        <a:t>MULTIPLE</a:t>
                      </a:r>
                    </a:p>
                  </a:txBody>
                  <a:tcPr anchor="ctr"/>
                </a:tc>
                <a:extLst>
                  <a:ext uri="{0D108BD9-81ED-4DB2-BD59-A6C34878D82A}">
                    <a16:rowId xmlns:a16="http://schemas.microsoft.com/office/drawing/2014/main" val="3080217156"/>
                  </a:ext>
                </a:extLst>
              </a:tr>
            </a:tbl>
          </a:graphicData>
        </a:graphic>
      </p:graphicFrame>
    </p:spTree>
    <p:extLst>
      <p:ext uri="{BB962C8B-B14F-4D97-AF65-F5344CB8AC3E}">
        <p14:creationId xmlns:p14="http://schemas.microsoft.com/office/powerpoint/2010/main" val="3305948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2C30BD87-0B5C-3649-B41D-7A853FDB93CF}"/>
              </a:ext>
            </a:extLst>
          </p:cNvPr>
          <p:cNvSpPr>
            <a:spLocks noGrp="1"/>
          </p:cNvSpPr>
          <p:nvPr>
            <p:ph type="ftr" sz="quarter" idx="52"/>
          </p:nvPr>
        </p:nvSpPr>
        <p:spPr>
          <a:xfrm>
            <a:off x="434469" y="6322695"/>
            <a:ext cx="4114800" cy="365125"/>
          </a:xfrm>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D7FB8724-AFC7-5101-C255-98C42A954C5C}"/>
              </a:ext>
            </a:extLst>
          </p:cNvPr>
          <p:cNvSpPr>
            <a:spLocks noGrp="1"/>
          </p:cNvSpPr>
          <p:nvPr>
            <p:ph type="sldNum" sz="quarter" idx="53"/>
          </p:nvPr>
        </p:nvSpPr>
        <p:spPr/>
        <p:txBody>
          <a:bodyPr/>
          <a:lstStyle/>
          <a:p>
            <a:fld id="{47FEACEE-25B4-4A2D-B147-27296E36371D}" type="slidenum">
              <a:rPr lang="es-CO" noProof="0" smtClean="0"/>
              <a:pPr/>
              <a:t>6</a:t>
            </a:fld>
            <a:endParaRPr lang="es-CO" noProof="0"/>
          </a:p>
        </p:txBody>
      </p:sp>
      <p:sp>
        <p:nvSpPr>
          <p:cNvPr id="10" name="CuadroTexto 9">
            <a:extLst>
              <a:ext uri="{FF2B5EF4-FFF2-40B4-BE49-F238E27FC236}">
                <a16:creationId xmlns:a16="http://schemas.microsoft.com/office/drawing/2014/main" id="{08EF0D48-CDB7-5E8A-9F84-3CF35AE5E14B}"/>
              </a:ext>
            </a:extLst>
          </p:cNvPr>
          <p:cNvSpPr txBox="1"/>
          <p:nvPr/>
        </p:nvSpPr>
        <p:spPr>
          <a:xfrm>
            <a:off x="991834" y="340100"/>
            <a:ext cx="9757445" cy="638316"/>
          </a:xfrm>
          <a:prstGeom prst="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s-CO" sz="2800" b="1" i="0" u="none" strike="noStrike" kern="1200" cap="none" spc="0" normalizeH="0" baseline="0" noProof="0">
                <a:ln>
                  <a:noFill/>
                </a:ln>
                <a:solidFill>
                  <a:srgbClr val="FFFFFF"/>
                </a:solidFill>
                <a:effectLst/>
                <a:uLnTx/>
                <a:uFillTx/>
                <a:latin typeface="Abadi"/>
                <a:ea typeface="+mn-ea"/>
                <a:cs typeface="+mn-cs"/>
              </a:rPr>
              <a:t>INFORME DE AUDIENCIA</a:t>
            </a:r>
            <a:r>
              <a:rPr kumimoji="0" lang="es-CO" sz="2400" b="1" i="0" u="none" strike="noStrike" kern="1200" cap="none" spc="0" normalizeH="0" baseline="0" noProof="0">
                <a:ln>
                  <a:noFill/>
                </a:ln>
                <a:solidFill>
                  <a:srgbClr val="FFFFFF"/>
                </a:solidFill>
                <a:effectLst/>
                <a:uLnTx/>
                <a:uFillTx/>
                <a:latin typeface="Abadi"/>
                <a:ea typeface="+mn-ea"/>
                <a:cs typeface="+mn-cs"/>
              </a:rPr>
              <a:t> </a:t>
            </a:r>
            <a:r>
              <a:rPr kumimoji="0" lang="es-CO" sz="2800" b="1" i="0" u="none" strike="noStrike" kern="1200" cap="none" spc="0" normalizeH="0" baseline="0" noProof="0">
                <a:ln>
                  <a:noFill/>
                </a:ln>
                <a:solidFill>
                  <a:srgbClr val="FFFFFF"/>
                </a:solidFill>
                <a:effectLst/>
                <a:uLnTx/>
                <a:uFillTx/>
                <a:latin typeface="Abadi"/>
                <a:ea typeface="+mn-ea"/>
                <a:cs typeface="+mn-cs"/>
              </a:rPr>
              <a:t>PÚBLICA DE RENDICIÓN DE CUENTAS</a:t>
            </a:r>
            <a:endParaRPr kumimoji="0" lang="es-CO" sz="2400" b="1" i="0" u="none" strike="noStrike" kern="1200" cap="none" spc="0" normalizeH="0" baseline="0" noProof="0">
              <a:ln>
                <a:noFill/>
              </a:ln>
              <a:solidFill>
                <a:srgbClr val="FFFFFF"/>
              </a:solidFill>
              <a:effectLst/>
              <a:uLnTx/>
              <a:uFillTx/>
              <a:latin typeface="Abadi"/>
              <a:ea typeface="+mn-ea"/>
              <a:cs typeface="+mn-cs"/>
            </a:endParaRPr>
          </a:p>
        </p:txBody>
      </p:sp>
      <p:sp>
        <p:nvSpPr>
          <p:cNvPr id="12" name="CuadroTexto 11">
            <a:extLst>
              <a:ext uri="{FF2B5EF4-FFF2-40B4-BE49-F238E27FC236}">
                <a16:creationId xmlns:a16="http://schemas.microsoft.com/office/drawing/2014/main" id="{6A3E54FC-1390-FCFA-9765-7B57AAB3B7E6}"/>
              </a:ext>
            </a:extLst>
          </p:cNvPr>
          <p:cNvSpPr txBox="1"/>
          <p:nvPr/>
        </p:nvSpPr>
        <p:spPr>
          <a:xfrm>
            <a:off x="1752177" y="1078988"/>
            <a:ext cx="8513656" cy="830997"/>
          </a:xfrm>
          <a:prstGeom prst="rect">
            <a:avLst/>
          </a:prstGeom>
        </p:spPr>
        <p:txBody>
          <a:bodyPr wrap="square" rtlCol="0">
            <a:spAutoFit/>
          </a:bodyPr>
          <a:lstStyle/>
          <a:p>
            <a:pPr marL="0" indent="0">
              <a:lnSpc>
                <a:spcPct val="100000"/>
              </a:lnSpc>
              <a:spcBef>
                <a:spcPts val="0"/>
              </a:spcBef>
              <a:buFontTx/>
              <a:buNone/>
            </a:pPr>
            <a:r>
              <a:rPr lang="es-CO" sz="2400" b="1" noProof="0">
                <a:solidFill>
                  <a:schemeClr val="accent2">
                    <a:lumMod val="50000"/>
                  </a:schemeClr>
                </a:solidFill>
                <a:latin typeface="Posterama" panose="020B0504020200020000" pitchFamily="34" charset="0"/>
                <a:ea typeface="微软雅黑"/>
                <a:cs typeface="Posterama" panose="020B0504020200020000" pitchFamily="34" charset="0"/>
              </a:rPr>
              <a:t>FECHA:    	</a:t>
            </a:r>
            <a:r>
              <a:rPr lang="es-CO" sz="2400" b="1" noProof="0">
                <a:solidFill>
                  <a:srgbClr val="153D07"/>
                </a:solidFill>
                <a:latin typeface="Posterama" panose="020B0504020200020000" pitchFamily="34" charset="0"/>
                <a:ea typeface="微软雅黑"/>
                <a:cs typeface="Posterama" panose="020B0504020200020000" pitchFamily="34" charset="0"/>
              </a:rPr>
              <a:t>Julio 31 de 2025</a:t>
            </a:r>
          </a:p>
          <a:p>
            <a:pPr marL="0" indent="0">
              <a:lnSpc>
                <a:spcPct val="100000"/>
              </a:lnSpc>
              <a:spcBef>
                <a:spcPts val="0"/>
              </a:spcBef>
              <a:buFontTx/>
              <a:buNone/>
            </a:pPr>
            <a:r>
              <a:rPr lang="es-CO" sz="2400" b="1" noProof="0">
                <a:solidFill>
                  <a:schemeClr val="accent2">
                    <a:lumMod val="50000"/>
                  </a:schemeClr>
                </a:solidFill>
                <a:latin typeface="Posterama" panose="020B0504020200020000" pitchFamily="34" charset="0"/>
                <a:ea typeface="微软雅黑"/>
                <a:cs typeface="Posterama" panose="020B0504020200020000" pitchFamily="34" charset="0"/>
              </a:rPr>
              <a:t>PERÍODO:	</a:t>
            </a:r>
            <a:r>
              <a:rPr lang="es-CO" sz="2400" b="1" noProof="0">
                <a:solidFill>
                  <a:srgbClr val="153D07"/>
                </a:solidFill>
                <a:latin typeface="Posterama" panose="020B0504020200020000" pitchFamily="34" charset="0"/>
                <a:ea typeface="微软雅黑"/>
                <a:cs typeface="Posterama" panose="020B0504020200020000" pitchFamily="34" charset="0"/>
              </a:rPr>
              <a:t>1er. SEMESTRE 2025</a:t>
            </a:r>
            <a:endParaRPr lang="es-CO" sz="1800" b="1" noProof="0">
              <a:solidFill>
                <a:srgbClr val="153D07"/>
              </a:solidFill>
              <a:latin typeface="Posterama" panose="020B0504020200020000" pitchFamily="34" charset="0"/>
              <a:ea typeface="微软雅黑"/>
              <a:cs typeface="Posterama" panose="020B0504020200020000" pitchFamily="34" charset="0"/>
            </a:endParaRPr>
          </a:p>
        </p:txBody>
      </p:sp>
      <p:sp>
        <p:nvSpPr>
          <p:cNvPr id="14" name="CuadroTexto 13">
            <a:extLst>
              <a:ext uri="{FF2B5EF4-FFF2-40B4-BE49-F238E27FC236}">
                <a16:creationId xmlns:a16="http://schemas.microsoft.com/office/drawing/2014/main" id="{8753E519-AC54-DE5D-F611-7E697C99F874}"/>
              </a:ext>
            </a:extLst>
          </p:cNvPr>
          <p:cNvSpPr txBox="1"/>
          <p:nvPr/>
        </p:nvSpPr>
        <p:spPr>
          <a:xfrm>
            <a:off x="1504103" y="1988689"/>
            <a:ext cx="8686800" cy="71635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s-CO" sz="3200" b="1" i="0" u="none" strike="noStrike" kern="1200" cap="none" spc="0" normalizeH="0" baseline="0" noProof="0">
                <a:ln>
                  <a:noFill/>
                </a:ln>
                <a:solidFill>
                  <a:srgbClr val="FFFFFF"/>
                </a:solidFill>
                <a:effectLst/>
                <a:uLnTx/>
                <a:uFillTx/>
                <a:latin typeface="Abadi"/>
                <a:ea typeface="+mn-ea"/>
                <a:cs typeface="+mn-cs"/>
              </a:rPr>
              <a:t>IDENTIFICACIÓN DEL ESTABLECIMIENTO</a:t>
            </a:r>
          </a:p>
        </p:txBody>
      </p:sp>
      <p:pic>
        <p:nvPicPr>
          <p:cNvPr id="15" name="Imagen 14">
            <a:extLst>
              <a:ext uri="{FF2B5EF4-FFF2-40B4-BE49-F238E27FC236}">
                <a16:creationId xmlns:a16="http://schemas.microsoft.com/office/drawing/2014/main" id="{F7FE165B-38AB-4F72-B59C-6E3F29C97177}"/>
              </a:ext>
            </a:extLst>
          </p:cNvPr>
          <p:cNvPicPr>
            <a:picLocks noChangeAspect="1"/>
          </p:cNvPicPr>
          <p:nvPr/>
        </p:nvPicPr>
        <p:blipFill>
          <a:blip r:embed="rId3"/>
          <a:stretch>
            <a:fillRect/>
          </a:stretch>
        </p:blipFill>
        <p:spPr>
          <a:xfrm>
            <a:off x="81292" y="90067"/>
            <a:ext cx="930317" cy="767183"/>
          </a:xfrm>
          <a:prstGeom prst="rect">
            <a:avLst/>
          </a:prstGeom>
        </p:spPr>
      </p:pic>
      <p:sp>
        <p:nvSpPr>
          <p:cNvPr id="21" name="Flecha: a la derecha 20">
            <a:extLst>
              <a:ext uri="{FF2B5EF4-FFF2-40B4-BE49-F238E27FC236}">
                <a16:creationId xmlns:a16="http://schemas.microsoft.com/office/drawing/2014/main" id="{D75427DE-4F27-6660-807E-EB0B1B50754E}"/>
              </a:ext>
            </a:extLst>
          </p:cNvPr>
          <p:cNvSpPr/>
          <p:nvPr/>
        </p:nvSpPr>
        <p:spPr>
          <a:xfrm>
            <a:off x="1011609" y="4024532"/>
            <a:ext cx="2040733" cy="920801"/>
          </a:xfrm>
          <a:prstGeom prst="rightArrow">
            <a:avLst/>
          </a:prstGeom>
          <a:solidFill>
            <a:srgbClr val="153D0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b="1" noProof="0"/>
              <a:t>LOCALIZACIÓN</a:t>
            </a:r>
          </a:p>
        </p:txBody>
      </p:sp>
      <p:sp>
        <p:nvSpPr>
          <p:cNvPr id="22" name="CuadroTexto 21">
            <a:extLst>
              <a:ext uri="{FF2B5EF4-FFF2-40B4-BE49-F238E27FC236}">
                <a16:creationId xmlns:a16="http://schemas.microsoft.com/office/drawing/2014/main" id="{835E6F54-6254-7C18-B6F2-F3767C839150}"/>
              </a:ext>
            </a:extLst>
          </p:cNvPr>
          <p:cNvSpPr txBox="1"/>
          <p:nvPr/>
        </p:nvSpPr>
        <p:spPr>
          <a:xfrm>
            <a:off x="3121921" y="4023267"/>
            <a:ext cx="3313728" cy="923330"/>
          </a:xfrm>
          <a:prstGeom prst="rect">
            <a:avLst/>
          </a:prstGeom>
        </p:spPr>
        <p:txBody>
          <a:bodyPr wrap="none" rtlCol="0">
            <a:spAutoFit/>
          </a:bodyPr>
          <a:lstStyle/>
          <a:p>
            <a:pPr marL="0" indent="0">
              <a:lnSpc>
                <a:spcPct val="100000"/>
              </a:lnSpc>
              <a:spcBef>
                <a:spcPts val="0"/>
              </a:spcBef>
              <a:buFontTx/>
              <a:buNone/>
            </a:pPr>
            <a:r>
              <a:rPr lang="es-CO" sz="1800" b="1" noProof="0">
                <a:solidFill>
                  <a:srgbClr val="0E3B05"/>
                </a:solidFill>
                <a:latin typeface="Posterama" panose="020B0504020200020000" pitchFamily="34" charset="0"/>
                <a:ea typeface="微软雅黑"/>
                <a:cs typeface="Posterama" panose="020B0504020200020000" pitchFamily="34" charset="0"/>
              </a:rPr>
              <a:t>ZONA: 		URBANA</a:t>
            </a:r>
          </a:p>
          <a:p>
            <a:pPr marL="0" indent="0">
              <a:lnSpc>
                <a:spcPct val="100000"/>
              </a:lnSpc>
              <a:spcBef>
                <a:spcPts val="0"/>
              </a:spcBef>
              <a:buFontTx/>
              <a:buNone/>
            </a:pPr>
            <a:r>
              <a:rPr lang="es-CO" b="1" noProof="0">
                <a:solidFill>
                  <a:srgbClr val="0E3B05"/>
                </a:solidFill>
                <a:latin typeface="Posterama" panose="020B0504020200020000" pitchFamily="34" charset="0"/>
                <a:ea typeface="微软雅黑"/>
                <a:cs typeface="Posterama" panose="020B0504020200020000" pitchFamily="34" charset="0"/>
              </a:rPr>
              <a:t>DEPTO: 	CASANARE</a:t>
            </a:r>
          </a:p>
          <a:p>
            <a:pPr marL="0" indent="0">
              <a:lnSpc>
                <a:spcPct val="100000"/>
              </a:lnSpc>
              <a:spcBef>
                <a:spcPts val="0"/>
              </a:spcBef>
              <a:buFontTx/>
              <a:buNone/>
            </a:pPr>
            <a:r>
              <a:rPr lang="es-CO" sz="1800" b="1" noProof="0">
                <a:solidFill>
                  <a:srgbClr val="0E3B05"/>
                </a:solidFill>
                <a:latin typeface="Posterama" panose="020B0504020200020000" pitchFamily="34" charset="0"/>
                <a:ea typeface="微软雅黑"/>
                <a:cs typeface="Posterama" panose="020B0504020200020000" pitchFamily="34" charset="0"/>
              </a:rPr>
              <a:t>MUNICIPIO:	YOPAL</a:t>
            </a:r>
          </a:p>
        </p:txBody>
      </p:sp>
      <p:sp>
        <p:nvSpPr>
          <p:cNvPr id="24" name="Flecha: a la derecha 23">
            <a:extLst>
              <a:ext uri="{FF2B5EF4-FFF2-40B4-BE49-F238E27FC236}">
                <a16:creationId xmlns:a16="http://schemas.microsoft.com/office/drawing/2014/main" id="{A3F284E0-2B94-C63B-5784-AABC33C750CF}"/>
              </a:ext>
            </a:extLst>
          </p:cNvPr>
          <p:cNvSpPr/>
          <p:nvPr/>
        </p:nvSpPr>
        <p:spPr>
          <a:xfrm>
            <a:off x="991834" y="5104989"/>
            <a:ext cx="2040733" cy="1164693"/>
          </a:xfrm>
          <a:prstGeom prst="rightArrow">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b="1" noProof="0"/>
              <a:t>DATOS DEL RECTOR</a:t>
            </a:r>
          </a:p>
        </p:txBody>
      </p:sp>
      <p:sp>
        <p:nvSpPr>
          <p:cNvPr id="25" name="CuadroTexto 24">
            <a:extLst>
              <a:ext uri="{FF2B5EF4-FFF2-40B4-BE49-F238E27FC236}">
                <a16:creationId xmlns:a16="http://schemas.microsoft.com/office/drawing/2014/main" id="{A9647B26-4890-A5CC-3BD6-105179E6EF6C}"/>
              </a:ext>
            </a:extLst>
          </p:cNvPr>
          <p:cNvSpPr txBox="1"/>
          <p:nvPr/>
        </p:nvSpPr>
        <p:spPr>
          <a:xfrm>
            <a:off x="2974466" y="2945048"/>
            <a:ext cx="7422225" cy="830997"/>
          </a:xfrm>
          <a:prstGeom prst="rect">
            <a:avLst/>
          </a:prstGeom>
        </p:spPr>
        <p:txBody>
          <a:bodyPr wrap="none" rtlCol="0">
            <a:spAutoFit/>
          </a:bodyPr>
          <a:lstStyle/>
          <a:p>
            <a:pPr marL="0" indent="0" algn="ctr">
              <a:lnSpc>
                <a:spcPct val="100000"/>
              </a:lnSpc>
              <a:spcBef>
                <a:spcPts val="0"/>
              </a:spcBef>
              <a:buFontTx/>
              <a:buNone/>
            </a:pPr>
            <a:r>
              <a:rPr lang="es-CO" sz="2400" b="1" noProof="0">
                <a:solidFill>
                  <a:schemeClr val="accent2">
                    <a:lumMod val="50000"/>
                  </a:schemeClr>
                </a:solidFill>
                <a:latin typeface="Posterama" panose="020B0504020200020000" pitchFamily="34" charset="0"/>
                <a:ea typeface="微软雅黑"/>
                <a:cs typeface="Posterama" panose="020B0504020200020000" pitchFamily="34" charset="0"/>
              </a:rPr>
              <a:t>INSTITUCIÓN EDUCATIVA BRAULIO GONZÁLEZ</a:t>
            </a:r>
          </a:p>
          <a:p>
            <a:pPr marL="0" indent="0" algn="ctr">
              <a:lnSpc>
                <a:spcPct val="100000"/>
              </a:lnSpc>
              <a:spcBef>
                <a:spcPts val="0"/>
              </a:spcBef>
              <a:buFontTx/>
              <a:buNone/>
            </a:pPr>
            <a:r>
              <a:rPr lang="es-CO" sz="2400" b="1" noProof="0">
                <a:solidFill>
                  <a:schemeClr val="accent2">
                    <a:lumMod val="50000"/>
                  </a:schemeClr>
                </a:solidFill>
                <a:latin typeface="Posterama" panose="020B0504020200020000" pitchFamily="34" charset="0"/>
                <a:ea typeface="微软雅黑"/>
                <a:cs typeface="Posterama" panose="020B0504020200020000" pitchFamily="34" charset="0"/>
              </a:rPr>
              <a:t>CÓDIGO DANE: 185001 000268</a:t>
            </a:r>
            <a:endParaRPr lang="es-CO" sz="2400" b="1" noProof="0">
              <a:solidFill>
                <a:prstClr val="white"/>
              </a:solidFill>
              <a:latin typeface="Posterama" panose="020B0504020200020000" pitchFamily="34" charset="0"/>
              <a:ea typeface="微软雅黑"/>
              <a:cs typeface="Posterama" panose="020B0504020200020000" pitchFamily="34" charset="0"/>
            </a:endParaRPr>
          </a:p>
        </p:txBody>
      </p:sp>
      <p:sp>
        <p:nvSpPr>
          <p:cNvPr id="26" name="Flecha: a la derecha 25">
            <a:extLst>
              <a:ext uri="{FF2B5EF4-FFF2-40B4-BE49-F238E27FC236}">
                <a16:creationId xmlns:a16="http://schemas.microsoft.com/office/drawing/2014/main" id="{1FD6CF39-5416-956B-BA6C-C7C3EEA7447A}"/>
              </a:ext>
            </a:extLst>
          </p:cNvPr>
          <p:cNvSpPr/>
          <p:nvPr/>
        </p:nvSpPr>
        <p:spPr>
          <a:xfrm>
            <a:off x="6737664" y="4065797"/>
            <a:ext cx="2040733" cy="920801"/>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b="1" noProof="0"/>
              <a:t>MODALIDAD</a:t>
            </a:r>
          </a:p>
        </p:txBody>
      </p:sp>
      <p:sp>
        <p:nvSpPr>
          <p:cNvPr id="27" name="CuadroTexto 26">
            <a:extLst>
              <a:ext uri="{FF2B5EF4-FFF2-40B4-BE49-F238E27FC236}">
                <a16:creationId xmlns:a16="http://schemas.microsoft.com/office/drawing/2014/main" id="{66B41B86-7461-DD27-0D20-D8E3E052A019}"/>
              </a:ext>
            </a:extLst>
          </p:cNvPr>
          <p:cNvSpPr txBox="1"/>
          <p:nvPr/>
        </p:nvSpPr>
        <p:spPr>
          <a:xfrm>
            <a:off x="9187706" y="4395415"/>
            <a:ext cx="1208985" cy="369332"/>
          </a:xfrm>
          <a:prstGeom prst="rect">
            <a:avLst/>
          </a:prstGeom>
        </p:spPr>
        <p:txBody>
          <a:bodyPr wrap="none" rtlCol="0">
            <a:spAutoFit/>
          </a:bodyPr>
          <a:lstStyle/>
          <a:p>
            <a:pPr marL="0" indent="0" algn="ctr">
              <a:lnSpc>
                <a:spcPct val="100000"/>
              </a:lnSpc>
              <a:spcBef>
                <a:spcPts val="0"/>
              </a:spcBef>
              <a:buFontTx/>
              <a:buNone/>
            </a:pPr>
            <a:r>
              <a:rPr lang="es-CO" sz="1800" b="1" noProof="0">
                <a:solidFill>
                  <a:srgbClr val="002060"/>
                </a:solidFill>
                <a:latin typeface="Posterama" panose="020B0504020200020000" pitchFamily="34" charset="0"/>
                <a:ea typeface="微软雅黑"/>
                <a:cs typeface="Posterama" panose="020B0504020200020000" pitchFamily="34" charset="0"/>
              </a:rPr>
              <a:t>TÉCNICA</a:t>
            </a:r>
          </a:p>
        </p:txBody>
      </p:sp>
      <p:sp>
        <p:nvSpPr>
          <p:cNvPr id="28" name="Flecha: a la derecha 27">
            <a:extLst>
              <a:ext uri="{FF2B5EF4-FFF2-40B4-BE49-F238E27FC236}">
                <a16:creationId xmlns:a16="http://schemas.microsoft.com/office/drawing/2014/main" id="{E25B8D34-582E-D324-5039-6FC2EF7A10A5}"/>
              </a:ext>
            </a:extLst>
          </p:cNvPr>
          <p:cNvSpPr/>
          <p:nvPr/>
        </p:nvSpPr>
        <p:spPr>
          <a:xfrm>
            <a:off x="991834" y="2787241"/>
            <a:ext cx="2040733" cy="920801"/>
          </a:xfrm>
          <a:prstGeom prst="rightArrow">
            <a:avLst/>
          </a:prstGeom>
          <a:solidFill>
            <a:srgbClr val="85100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b="1" noProof="0"/>
              <a:t>NOMBRE</a:t>
            </a:r>
          </a:p>
        </p:txBody>
      </p:sp>
      <p:sp>
        <p:nvSpPr>
          <p:cNvPr id="29" name="CuadroTexto 28">
            <a:extLst>
              <a:ext uri="{FF2B5EF4-FFF2-40B4-BE49-F238E27FC236}">
                <a16:creationId xmlns:a16="http://schemas.microsoft.com/office/drawing/2014/main" id="{30A1A5DA-DCDB-0CF3-2938-FECE89709F0B}"/>
              </a:ext>
            </a:extLst>
          </p:cNvPr>
          <p:cNvSpPr txBox="1"/>
          <p:nvPr/>
        </p:nvSpPr>
        <p:spPr>
          <a:xfrm>
            <a:off x="3121921" y="5087170"/>
            <a:ext cx="5117106" cy="1200329"/>
          </a:xfrm>
          <a:prstGeom prst="rect">
            <a:avLst/>
          </a:prstGeom>
        </p:spPr>
        <p:txBody>
          <a:bodyPr wrap="none" rtlCol="0">
            <a:spAutoFit/>
          </a:bodyPr>
          <a:lstStyle/>
          <a:p>
            <a:r>
              <a:rPr lang="es-CO" b="1" noProof="0">
                <a:solidFill>
                  <a:schemeClr val="bg2">
                    <a:lumMod val="25000"/>
                  </a:schemeClr>
                </a:solidFill>
                <a:latin typeface="Posterama" panose="020B0504020200020000" pitchFamily="34" charset="0"/>
                <a:ea typeface="微软雅黑"/>
                <a:cs typeface="Posterama" panose="020B0504020200020000" pitchFamily="34" charset="0"/>
              </a:rPr>
              <a:t>NOMBRE:</a:t>
            </a:r>
            <a:r>
              <a:rPr lang="es-CO" noProof="0">
                <a:solidFill>
                  <a:schemeClr val="bg2">
                    <a:lumMod val="25000"/>
                  </a:schemeClr>
                </a:solidFill>
                <a:latin typeface="Posterama" panose="020B0504020200020000" pitchFamily="34" charset="0"/>
                <a:ea typeface="微软雅黑"/>
                <a:cs typeface="Posterama" panose="020B0504020200020000" pitchFamily="34" charset="0"/>
              </a:rPr>
              <a:t>	 JAIME RINCÓN SERRANO</a:t>
            </a:r>
          </a:p>
          <a:p>
            <a:r>
              <a:rPr lang="es-CO" b="1" noProof="0">
                <a:solidFill>
                  <a:schemeClr val="bg2">
                    <a:lumMod val="25000"/>
                  </a:schemeClr>
                </a:solidFill>
              </a:rPr>
              <a:t>CÉDULA:	</a:t>
            </a:r>
            <a:r>
              <a:rPr lang="es-CO" noProof="0">
                <a:solidFill>
                  <a:schemeClr val="bg2">
                    <a:lumMod val="25000"/>
                  </a:schemeClr>
                </a:solidFill>
              </a:rPr>
              <a:t>	7.361.605 </a:t>
            </a:r>
          </a:p>
          <a:p>
            <a:r>
              <a:rPr lang="es-CO" b="1" noProof="0">
                <a:solidFill>
                  <a:schemeClr val="bg2">
                    <a:lumMod val="25000"/>
                  </a:schemeClr>
                </a:solidFill>
              </a:rPr>
              <a:t>CELULAR:</a:t>
            </a:r>
            <a:r>
              <a:rPr lang="es-CO" noProof="0">
                <a:solidFill>
                  <a:schemeClr val="bg2">
                    <a:lumMod val="25000"/>
                  </a:schemeClr>
                </a:solidFill>
              </a:rPr>
              <a:t>	3134339740</a:t>
            </a:r>
          </a:p>
          <a:p>
            <a:r>
              <a:rPr lang="es-CO" b="1" noProof="0">
                <a:solidFill>
                  <a:schemeClr val="bg2">
                    <a:lumMod val="25000"/>
                  </a:schemeClr>
                </a:solidFill>
              </a:rPr>
              <a:t>CORREO ELECTRÓNICO</a:t>
            </a:r>
            <a:r>
              <a:rPr lang="es-CO" noProof="0">
                <a:solidFill>
                  <a:schemeClr val="bg2">
                    <a:lumMod val="25000"/>
                  </a:schemeClr>
                </a:solidFill>
              </a:rPr>
              <a:t>: Colbraulio@hotmail.com</a:t>
            </a:r>
            <a:r>
              <a:rPr lang="es-CO" noProof="0">
                <a:solidFill>
                  <a:schemeClr val="bg2">
                    <a:lumMod val="25000"/>
                  </a:schemeClr>
                </a:solidFill>
                <a:latin typeface="Posterama" panose="020B0504020200020000" pitchFamily="34" charset="0"/>
                <a:ea typeface="微软雅黑"/>
                <a:cs typeface="Posterama" panose="020B0504020200020000" pitchFamily="34" charset="0"/>
              </a:rPr>
              <a:t> </a:t>
            </a:r>
            <a:endParaRPr lang="es-CO" sz="1800" noProof="0">
              <a:solidFill>
                <a:schemeClr val="bg2">
                  <a:lumMod val="25000"/>
                </a:schemeClr>
              </a:solidFill>
              <a:latin typeface="Posterama" panose="020B0504020200020000" pitchFamily="34" charset="0"/>
              <a:ea typeface="微软雅黑"/>
              <a:cs typeface="Posterama" panose="020B0504020200020000" pitchFamily="34" charset="0"/>
            </a:endParaRPr>
          </a:p>
        </p:txBody>
      </p:sp>
    </p:spTree>
    <p:extLst>
      <p:ext uri="{BB962C8B-B14F-4D97-AF65-F5344CB8AC3E}">
        <p14:creationId xmlns:p14="http://schemas.microsoft.com/office/powerpoint/2010/main" val="4079106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81DEF-C258-B447-8AB1-1E62DF77797B}"/>
            </a:ext>
          </a:extLst>
        </p:cNvPr>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214DF20C-9F4A-46F8-9BE8-FA504C7F7118}"/>
              </a:ext>
            </a:extLst>
          </p:cNvPr>
          <p:cNvSpPr>
            <a:spLocks noGrp="1"/>
          </p:cNvSpPr>
          <p:nvPr>
            <p:ph type="ftr" sz="quarter" idx="52"/>
          </p:nvPr>
        </p:nvSpPr>
        <p:spPr>
          <a:xfrm>
            <a:off x="463465" y="6397837"/>
            <a:ext cx="4114800" cy="365125"/>
          </a:xfrm>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6A9410D6-C390-27A4-9D35-5B634772F516}"/>
              </a:ext>
            </a:extLst>
          </p:cNvPr>
          <p:cNvSpPr>
            <a:spLocks noGrp="1"/>
          </p:cNvSpPr>
          <p:nvPr>
            <p:ph type="sldNum" sz="quarter" idx="53"/>
          </p:nvPr>
        </p:nvSpPr>
        <p:spPr>
          <a:xfrm>
            <a:off x="11384669" y="6397837"/>
            <a:ext cx="458592" cy="365125"/>
          </a:xfrm>
        </p:spPr>
        <p:txBody>
          <a:bodyPr/>
          <a:lstStyle/>
          <a:p>
            <a:fld id="{47FEACEE-25B4-4A2D-B147-27296E36371D}" type="slidenum">
              <a:rPr lang="es-CO" noProof="0" smtClean="0"/>
              <a:pPr/>
              <a:t>60</a:t>
            </a:fld>
            <a:endParaRPr lang="es-CO" noProof="0"/>
          </a:p>
        </p:txBody>
      </p:sp>
      <p:graphicFrame>
        <p:nvGraphicFramePr>
          <p:cNvPr id="7" name="Tabla 6">
            <a:extLst>
              <a:ext uri="{FF2B5EF4-FFF2-40B4-BE49-F238E27FC236}">
                <a16:creationId xmlns:a16="http://schemas.microsoft.com/office/drawing/2014/main" id="{EFDB31AA-8906-0BFB-01F3-D99139B8F137}"/>
              </a:ext>
            </a:extLst>
          </p:cNvPr>
          <p:cNvGraphicFramePr>
            <a:graphicFrameLocks noGrp="1"/>
          </p:cNvGraphicFramePr>
          <p:nvPr>
            <p:extLst>
              <p:ext uri="{D42A27DB-BD31-4B8C-83A1-F6EECF244321}">
                <p14:modId xmlns:p14="http://schemas.microsoft.com/office/powerpoint/2010/main" val="767791274"/>
              </p:ext>
            </p:extLst>
          </p:nvPr>
        </p:nvGraphicFramePr>
        <p:xfrm>
          <a:off x="460075" y="241420"/>
          <a:ext cx="11372794" cy="6106572"/>
        </p:xfrm>
        <a:graphic>
          <a:graphicData uri="http://schemas.openxmlformats.org/drawingml/2006/table">
            <a:tbl>
              <a:tblPr firstRow="1" bandRow="1">
                <a:tableStyleId>{5C22544A-7EE6-4342-B048-85BDC9FD1C3A}</a:tableStyleId>
              </a:tblPr>
              <a:tblGrid>
                <a:gridCol w="2920999">
                  <a:extLst>
                    <a:ext uri="{9D8B030D-6E8A-4147-A177-3AD203B41FA5}">
                      <a16:colId xmlns:a16="http://schemas.microsoft.com/office/drawing/2014/main" val="2885586306"/>
                    </a:ext>
                  </a:extLst>
                </a:gridCol>
                <a:gridCol w="8451795">
                  <a:extLst>
                    <a:ext uri="{9D8B030D-6E8A-4147-A177-3AD203B41FA5}">
                      <a16:colId xmlns:a16="http://schemas.microsoft.com/office/drawing/2014/main" val="3297278088"/>
                    </a:ext>
                  </a:extLst>
                </a:gridCol>
              </a:tblGrid>
              <a:tr h="354956">
                <a:tc gridSpan="2">
                  <a:txBody>
                    <a:bodyPr/>
                    <a:lstStyle/>
                    <a:p>
                      <a:pPr algn="ctr"/>
                      <a:r>
                        <a:rPr lang="es-CO" noProof="0">
                          <a:latin typeface="Comic Sans MS"/>
                        </a:rPr>
                        <a:t>INFORME DE ACCIONES EN EL PROCESO DE INCLUSIÓN Y EQUIDAD EN LA EDUCACIÓN</a:t>
                      </a:r>
                    </a:p>
                  </a:txBody>
                  <a:tcPr anchor="ctr">
                    <a:solidFill>
                      <a:schemeClr val="tx2">
                        <a:lumMod val="90000"/>
                        <a:lumOff val="10000"/>
                      </a:schemeClr>
                    </a:solidFill>
                  </a:tcPr>
                </a:tc>
                <a:tc hMerge="1">
                  <a:txBody>
                    <a:bodyPr/>
                    <a:lstStyle/>
                    <a:p>
                      <a:endParaRPr lang="es-ES"/>
                    </a:p>
                  </a:txBody>
                  <a:tcPr/>
                </a:tc>
                <a:extLst>
                  <a:ext uri="{0D108BD9-81ED-4DB2-BD59-A6C34878D82A}">
                    <a16:rowId xmlns:a16="http://schemas.microsoft.com/office/drawing/2014/main" val="2192951736"/>
                  </a:ext>
                </a:extLst>
              </a:tr>
              <a:tr h="354956">
                <a:tc>
                  <a:txBody>
                    <a:bodyPr/>
                    <a:lstStyle/>
                    <a:p>
                      <a:pPr marL="0" algn="ctr" defTabSz="914400" rtl="0" eaLnBrk="1" latinLnBrk="0" hangingPunct="1"/>
                      <a:r>
                        <a:rPr lang="es-CO" sz="1800" b="1" kern="1200" noProof="0">
                          <a:solidFill>
                            <a:schemeClr val="tx2"/>
                          </a:solidFill>
                          <a:latin typeface="Comic Sans MS"/>
                          <a:ea typeface="+mn-ea"/>
                          <a:cs typeface="+mn-cs"/>
                        </a:rPr>
                        <a:t>PROCESO</a:t>
                      </a:r>
                    </a:p>
                  </a:txBody>
                  <a:tcPr anchor="ctr">
                    <a:solidFill>
                      <a:schemeClr val="tx2">
                        <a:lumMod val="50000"/>
                        <a:lumOff val="50000"/>
                      </a:schemeClr>
                    </a:solidFill>
                  </a:tcPr>
                </a:tc>
                <a:tc>
                  <a:txBody>
                    <a:bodyPr/>
                    <a:lstStyle/>
                    <a:p>
                      <a:pPr marL="0" algn="ctr" defTabSz="914400" rtl="0" eaLnBrk="1" latinLnBrk="0" hangingPunct="1"/>
                      <a:r>
                        <a:rPr lang="es-CO" sz="1800" b="1" kern="1200" noProof="0">
                          <a:solidFill>
                            <a:schemeClr val="tx2"/>
                          </a:solidFill>
                          <a:latin typeface="Comic Sans MS"/>
                          <a:ea typeface="+mn-ea"/>
                          <a:cs typeface="+mn-cs"/>
                        </a:rPr>
                        <a:t>ACCIONES DESARROLLADAS</a:t>
                      </a:r>
                    </a:p>
                  </a:txBody>
                  <a:tcPr anchor="ctr">
                    <a:solidFill>
                      <a:schemeClr val="tx2">
                        <a:lumMod val="50000"/>
                        <a:lumOff val="50000"/>
                      </a:schemeClr>
                    </a:solidFill>
                  </a:tcPr>
                </a:tc>
                <a:extLst>
                  <a:ext uri="{0D108BD9-81ED-4DB2-BD59-A6C34878D82A}">
                    <a16:rowId xmlns:a16="http://schemas.microsoft.com/office/drawing/2014/main" val="1531815341"/>
                  </a:ext>
                </a:extLst>
              </a:tr>
              <a:tr h="5375052">
                <a:tc>
                  <a:txBody>
                    <a:bodyPr/>
                    <a:lstStyle/>
                    <a:p>
                      <a:pPr lvl="0" algn="ctr">
                        <a:lnSpc>
                          <a:spcPct val="100000"/>
                        </a:lnSpc>
                        <a:spcBef>
                          <a:spcPts val="0"/>
                        </a:spcBef>
                        <a:spcAft>
                          <a:spcPts val="0"/>
                        </a:spcAft>
                        <a:buNone/>
                      </a:pPr>
                      <a:endParaRPr lang="es-CO" sz="2000" b="1" i="0" u="none" strike="noStrike" noProof="0">
                        <a:solidFill>
                          <a:schemeClr val="bg1"/>
                        </a:solidFill>
                        <a:latin typeface="Comic Sans MS"/>
                      </a:endParaRPr>
                    </a:p>
                    <a:p>
                      <a:pPr lvl="0" algn="ctr">
                        <a:lnSpc>
                          <a:spcPct val="100000"/>
                        </a:lnSpc>
                        <a:spcBef>
                          <a:spcPts val="0"/>
                        </a:spcBef>
                        <a:spcAft>
                          <a:spcPts val="0"/>
                        </a:spcAft>
                        <a:buNone/>
                      </a:pPr>
                      <a:r>
                        <a:rPr lang="es-CO" sz="2000" b="1" i="0" u="none" strike="noStrike" noProof="0">
                          <a:solidFill>
                            <a:schemeClr val="bg1"/>
                          </a:solidFill>
                          <a:latin typeface="Comic Sans MS"/>
                        </a:rPr>
                        <a:t>4. Promover que los ambientes virtuales de aprendizaje sean accesibles para la población con discapacidad</a:t>
                      </a:r>
                      <a:endParaRPr lang="es-CO" sz="2000" b="0" i="0" u="none" strike="noStrike" noProof="0">
                        <a:solidFill>
                          <a:schemeClr val="bg1"/>
                        </a:solidFill>
                        <a:latin typeface="Comic Sans MS"/>
                      </a:endParaRPr>
                    </a:p>
                    <a:p>
                      <a:pPr lvl="0" algn="ctr">
                        <a:lnSpc>
                          <a:spcPct val="100000"/>
                        </a:lnSpc>
                        <a:spcBef>
                          <a:spcPts val="0"/>
                        </a:spcBef>
                        <a:spcAft>
                          <a:spcPts val="0"/>
                        </a:spcAft>
                        <a:buNone/>
                      </a:pPr>
                      <a:endParaRPr lang="es-CO" sz="2000" b="1" i="0" u="none" strike="noStrike" noProof="0">
                        <a:solidFill>
                          <a:srgbClr val="FDFDFD"/>
                        </a:solidFill>
                        <a:latin typeface="Comic Sans MS"/>
                      </a:endParaRPr>
                    </a:p>
                    <a:p>
                      <a:pPr lvl="0" algn="ctr">
                        <a:lnSpc>
                          <a:spcPct val="100000"/>
                        </a:lnSpc>
                        <a:spcBef>
                          <a:spcPts val="0"/>
                        </a:spcBef>
                        <a:spcAft>
                          <a:spcPts val="0"/>
                        </a:spcAft>
                        <a:buNone/>
                      </a:pPr>
                      <a:endParaRPr lang="es-CO" sz="2000" b="1" i="0" u="none" strike="noStrike" noProof="0">
                        <a:solidFill>
                          <a:schemeClr val="tx2"/>
                        </a:solidFill>
                        <a:latin typeface="Comic Sans MS"/>
                      </a:endParaRPr>
                    </a:p>
                  </a:txBody>
                  <a:tcPr>
                    <a:solidFill>
                      <a:schemeClr val="accent4">
                        <a:lumMod val="75000"/>
                      </a:schemeClr>
                    </a:solidFill>
                  </a:tcPr>
                </a:tc>
                <a:tc>
                  <a:txBody>
                    <a:bodyPr/>
                    <a:lstStyle/>
                    <a:p>
                      <a:pPr lvl="0" algn="just">
                        <a:lnSpc>
                          <a:spcPct val="100000"/>
                        </a:lnSpc>
                        <a:spcBef>
                          <a:spcPts val="0"/>
                        </a:spcBef>
                        <a:spcAft>
                          <a:spcPts val="0"/>
                        </a:spcAft>
                        <a:buNone/>
                      </a:pPr>
                      <a:endParaRPr lang="es-CO" sz="1800" noProof="0">
                        <a:solidFill>
                          <a:schemeClr val="tx2"/>
                        </a:solidFill>
                        <a:latin typeface="Comic Sans MS"/>
                      </a:endParaRPr>
                    </a:p>
                    <a:p>
                      <a:pPr lvl="0" algn="just">
                        <a:lnSpc>
                          <a:spcPct val="100000"/>
                        </a:lnSpc>
                        <a:spcBef>
                          <a:spcPts val="0"/>
                        </a:spcBef>
                        <a:spcAft>
                          <a:spcPts val="0"/>
                        </a:spcAft>
                        <a:buNone/>
                      </a:pPr>
                      <a:r>
                        <a:rPr lang="es-CO" sz="1800" b="1" i="0" u="none" strike="noStrike" noProof="0">
                          <a:solidFill>
                            <a:schemeClr val="tx2"/>
                          </a:solidFill>
                          <a:latin typeface="Comic Sans MS"/>
                        </a:rPr>
                        <a:t>Con La Interactividad. Este principio permite que los participantes sean más activos y constructores de su propio aprendizaje. Esto sucede en la básica primaria para sordos, aulas regulares de los estudiantes en gradoS de Transicion hata grado 11°, Ciclo I, II, III, IV, V y VI de Sabatina. </a:t>
                      </a:r>
                    </a:p>
                    <a:p>
                      <a:pPr lvl="0" algn="just">
                        <a:lnSpc>
                          <a:spcPct val="100000"/>
                        </a:lnSpc>
                        <a:spcBef>
                          <a:spcPts val="0"/>
                        </a:spcBef>
                        <a:spcAft>
                          <a:spcPts val="0"/>
                        </a:spcAft>
                        <a:buNone/>
                      </a:pPr>
                      <a:endParaRPr lang="es-CO" sz="1800" b="1" i="0" u="none" strike="noStrike" noProof="0">
                        <a:solidFill>
                          <a:schemeClr val="tx2"/>
                        </a:solidFill>
                        <a:latin typeface="Comic Sans MS"/>
                      </a:endParaRPr>
                    </a:p>
                    <a:p>
                      <a:pPr lvl="0" algn="just">
                        <a:lnSpc>
                          <a:spcPct val="100000"/>
                        </a:lnSpc>
                        <a:spcBef>
                          <a:spcPts val="0"/>
                        </a:spcBef>
                        <a:spcAft>
                          <a:spcPts val="0"/>
                        </a:spcAft>
                        <a:buNone/>
                      </a:pPr>
                      <a:r>
                        <a:rPr lang="es-CO" sz="1800" b="1" i="0" u="none" strike="noStrike" noProof="0">
                          <a:solidFill>
                            <a:schemeClr val="tx2"/>
                          </a:solidFill>
                          <a:latin typeface="Comic Sans MS"/>
                        </a:rPr>
                        <a:t>Uso de los recursos interactivos recomendados por las docentes del aula de </a:t>
                      </a:r>
                      <a:r>
                        <a:rPr lang="es-CO" sz="1800" b="1" i="0" u="none" strike="noStrike" kern="1200" noProof="0" err="1">
                          <a:solidFill>
                            <a:schemeClr val="tx2"/>
                          </a:solidFill>
                          <a:latin typeface="Comic Sans MS"/>
                          <a:ea typeface="+mn-ea"/>
                          <a:cs typeface="+mn-cs"/>
                        </a:rPr>
                        <a:t>EcD</a:t>
                      </a:r>
                      <a:r>
                        <a:rPr lang="es-CO" sz="1800" b="1" i="0" u="none" strike="noStrike" kern="1200" noProof="0">
                          <a:solidFill>
                            <a:schemeClr val="tx2"/>
                          </a:solidFill>
                          <a:latin typeface="Comic Sans MS"/>
                          <a:ea typeface="+mn-ea"/>
                          <a:cs typeface="+mn-cs"/>
                        </a:rPr>
                        <a:t> AUDITIVA. -Diccionario LS</a:t>
                      </a:r>
                      <a:r>
                        <a:rPr lang="es-CO" sz="1800" b="1" i="0" u="none" strike="noStrike" noProof="0">
                          <a:solidFill>
                            <a:schemeClr val="tx2"/>
                          </a:solidFill>
                        </a:rPr>
                        <a:t>C</a:t>
                      </a:r>
                      <a:r>
                        <a:rPr lang="es-CO" sz="1800" b="1" i="0" u="none" strike="noStrike" kern="1200" noProof="0">
                          <a:solidFill>
                            <a:schemeClr val="tx2"/>
                          </a:solidFill>
                          <a:latin typeface="Comic Sans MS"/>
                          <a:ea typeface="+mn-ea"/>
                          <a:cs typeface="+mn-cs"/>
                        </a:rPr>
                        <a:t> </a:t>
                      </a:r>
                      <a:endParaRPr lang="es-CO" noProof="0"/>
                    </a:p>
                    <a:p>
                      <a:pPr lvl="0" algn="just">
                        <a:lnSpc>
                          <a:spcPct val="100000"/>
                        </a:lnSpc>
                        <a:spcBef>
                          <a:spcPts val="0"/>
                        </a:spcBef>
                        <a:spcAft>
                          <a:spcPts val="0"/>
                        </a:spcAft>
                        <a:buNone/>
                      </a:pPr>
                      <a:endParaRPr lang="es-CO" sz="1800" b="1" i="0" u="none" strike="noStrike" noProof="0">
                        <a:solidFill>
                          <a:schemeClr val="tx2"/>
                        </a:solidFill>
                        <a:latin typeface="Comic Sans MS"/>
                      </a:endParaRPr>
                    </a:p>
                    <a:p>
                      <a:pPr lvl="0" algn="just">
                        <a:lnSpc>
                          <a:spcPct val="100000"/>
                        </a:lnSpc>
                        <a:spcBef>
                          <a:spcPts val="0"/>
                        </a:spcBef>
                        <a:spcAft>
                          <a:spcPts val="0"/>
                        </a:spcAft>
                        <a:buNone/>
                      </a:pPr>
                      <a:endParaRPr lang="es-CO" sz="1800" b="1" i="0" u="none" strike="noStrike" noProof="0">
                        <a:solidFill>
                          <a:schemeClr val="tx2"/>
                        </a:solidFill>
                        <a:latin typeface="Comic Sans MS"/>
                      </a:endParaRPr>
                    </a:p>
                    <a:p>
                      <a:pPr lvl="0" algn="l">
                        <a:lnSpc>
                          <a:spcPct val="100000"/>
                        </a:lnSpc>
                        <a:spcBef>
                          <a:spcPts val="0"/>
                        </a:spcBef>
                        <a:spcAft>
                          <a:spcPts val="0"/>
                        </a:spcAft>
                        <a:buNone/>
                      </a:pPr>
                      <a:r>
                        <a:rPr lang="es-CO" sz="1800" b="1" i="0" u="none" strike="noStrike" noProof="0">
                          <a:solidFill>
                            <a:schemeClr val="accent6"/>
                          </a:solidFill>
                          <a:latin typeface="Comic Sans MS"/>
                        </a:rPr>
                        <a:t>Descargar la aplicación </a:t>
                      </a:r>
                      <a:r>
                        <a:rPr lang="es-CO" sz="1800" b="1" i="0" u="none" strike="noStrike" noProof="0" err="1">
                          <a:solidFill>
                            <a:schemeClr val="accent6"/>
                          </a:solidFill>
                        </a:rPr>
                        <a:t>IncluSeñas</a:t>
                      </a:r>
                      <a:r>
                        <a:rPr lang="es-CO" sz="1800" b="1" i="0" u="none" strike="noStrike" noProof="0">
                          <a:solidFill>
                            <a:schemeClr val="accent6"/>
                          </a:solidFill>
                        </a:rPr>
                        <a:t>. </a:t>
                      </a:r>
                      <a:endParaRPr lang="es-CO" noProof="0">
                        <a:solidFill>
                          <a:schemeClr val="accent6"/>
                        </a:solidFill>
                      </a:endParaRPr>
                    </a:p>
                    <a:p>
                      <a:pPr lvl="0" algn="l">
                        <a:lnSpc>
                          <a:spcPct val="100000"/>
                        </a:lnSpc>
                        <a:spcBef>
                          <a:spcPts val="0"/>
                        </a:spcBef>
                        <a:spcAft>
                          <a:spcPts val="0"/>
                        </a:spcAft>
                        <a:buNone/>
                      </a:pPr>
                      <a:r>
                        <a:rPr lang="es-CO" sz="1800" b="1" i="0" u="none" strike="noStrike" noProof="0">
                          <a:solidFill>
                            <a:schemeClr val="accent6"/>
                          </a:solidFill>
                          <a:hlinkClick r:id="rId2">
                            <a:extLst>
                              <a:ext uri="{A12FA001-AC4F-418D-AE19-62706E023703}">
                                <ahyp:hlinkClr xmlns:ahyp="http://schemas.microsoft.com/office/drawing/2018/hyperlinkcolor" val="tx"/>
                              </a:ext>
                            </a:extLst>
                          </a:hlinkClick>
                        </a:rPr>
                        <a:t>https://educativo.insor.gov.co/literaturas/cuentame-cuentos/</a:t>
                      </a:r>
                      <a:r>
                        <a:rPr lang="es-CO" sz="1800" b="1" i="0" u="none" strike="noStrike" noProof="0">
                          <a:solidFill>
                            <a:schemeClr val="accent6"/>
                          </a:solidFill>
                        </a:rPr>
                        <a:t> </a:t>
                      </a:r>
                      <a:endParaRPr lang="es-CO" noProof="0">
                        <a:solidFill>
                          <a:schemeClr val="accent6"/>
                        </a:solidFill>
                      </a:endParaRPr>
                    </a:p>
                    <a:p>
                      <a:pPr lvl="0" algn="l">
                        <a:lnSpc>
                          <a:spcPct val="100000"/>
                        </a:lnSpc>
                        <a:spcBef>
                          <a:spcPts val="0"/>
                        </a:spcBef>
                        <a:spcAft>
                          <a:spcPts val="0"/>
                        </a:spcAft>
                        <a:buNone/>
                      </a:pPr>
                      <a:r>
                        <a:rPr lang="es-CO" sz="1800" b="1" i="0" u="none" strike="noStrike" noProof="0">
                          <a:solidFill>
                            <a:schemeClr val="accent6"/>
                          </a:solidFill>
                          <a:hlinkClick r:id="rId3">
                            <a:extLst>
                              <a:ext uri="{A12FA001-AC4F-418D-AE19-62706E023703}">
                                <ahyp:hlinkClr xmlns:ahyp="http://schemas.microsoft.com/office/drawing/2018/hyperlinkcolor" val="tx"/>
                              </a:ext>
                            </a:extLst>
                          </a:hlinkClick>
                        </a:rPr>
                        <a:t>https://educativo.insor.gov.co/</a:t>
                      </a:r>
                      <a:r>
                        <a:rPr lang="es-CO" sz="1800" b="1" i="0" u="none" strike="noStrike" noProof="0">
                          <a:solidFill>
                            <a:schemeClr val="accent6"/>
                          </a:solidFill>
                        </a:rPr>
                        <a:t> </a:t>
                      </a:r>
                      <a:endParaRPr lang="es-CO" noProof="0">
                        <a:solidFill>
                          <a:schemeClr val="accent6"/>
                        </a:solidFill>
                      </a:endParaRPr>
                    </a:p>
                    <a:p>
                      <a:pPr lvl="0" algn="l">
                        <a:lnSpc>
                          <a:spcPct val="100000"/>
                        </a:lnSpc>
                        <a:spcBef>
                          <a:spcPts val="0"/>
                        </a:spcBef>
                        <a:spcAft>
                          <a:spcPts val="0"/>
                        </a:spcAft>
                        <a:buNone/>
                      </a:pPr>
                      <a:r>
                        <a:rPr lang="es-CO" sz="1800" b="1" i="0" u="none" strike="noStrike" noProof="0">
                          <a:solidFill>
                            <a:schemeClr val="accent6"/>
                          </a:solidFill>
                          <a:hlinkClick r:id="rId4">
                            <a:extLst>
                              <a:ext uri="{A12FA001-AC4F-418D-AE19-62706E023703}">
                                <ahyp:hlinkClr xmlns:ahyp="http://schemas.microsoft.com/office/drawing/2018/hyperlinkcolor" val="tx"/>
                              </a:ext>
                            </a:extLst>
                          </a:hlinkClick>
                        </a:rPr>
                        <a:t>http://www.insor.gov.co/descargar/diccionario_basico_completo.pdf</a:t>
                      </a:r>
                      <a:r>
                        <a:rPr lang="es-CO" sz="1800" b="1" i="0" u="none" strike="noStrike" noProof="0">
                          <a:solidFill>
                            <a:schemeClr val="accent6"/>
                          </a:solidFill>
                        </a:rPr>
                        <a:t> </a:t>
                      </a:r>
                      <a:endParaRPr lang="es-CO" noProof="0">
                        <a:solidFill>
                          <a:schemeClr val="accent6"/>
                        </a:solidFill>
                      </a:endParaRPr>
                    </a:p>
                    <a:p>
                      <a:pPr lvl="0" algn="l">
                        <a:lnSpc>
                          <a:spcPct val="100000"/>
                        </a:lnSpc>
                        <a:spcBef>
                          <a:spcPts val="0"/>
                        </a:spcBef>
                        <a:spcAft>
                          <a:spcPts val="0"/>
                        </a:spcAft>
                        <a:buNone/>
                      </a:pPr>
                      <a:r>
                        <a:rPr lang="es-CO" sz="1800" b="1" i="0" u="none" strike="noStrike" noProof="0">
                          <a:solidFill>
                            <a:schemeClr val="accent6"/>
                          </a:solidFill>
                          <a:hlinkClick r:id="rId5">
                            <a:extLst>
                              <a:ext uri="{A12FA001-AC4F-418D-AE19-62706E023703}">
                                <ahyp:hlinkClr xmlns:ahyp="http://schemas.microsoft.com/office/drawing/2018/hyperlinkcolor" val="tx"/>
                              </a:ext>
                            </a:extLst>
                          </a:hlinkClick>
                        </a:rPr>
                        <a:t>https://contenidos.colombiaaprende.edu.co/contenidos</a:t>
                      </a:r>
                      <a:r>
                        <a:rPr lang="es-CO" sz="1800" b="1" i="0" u="none" strike="noStrike" noProof="0">
                          <a:solidFill>
                            <a:schemeClr val="accent6"/>
                          </a:solidFill>
                        </a:rPr>
                        <a:t> </a:t>
                      </a:r>
                      <a:endParaRPr lang="es-CO" noProof="0">
                        <a:solidFill>
                          <a:schemeClr val="accent6"/>
                        </a:solidFill>
                      </a:endParaRPr>
                    </a:p>
                    <a:p>
                      <a:pPr lvl="0" algn="l">
                        <a:lnSpc>
                          <a:spcPct val="100000"/>
                        </a:lnSpc>
                        <a:spcBef>
                          <a:spcPts val="0"/>
                        </a:spcBef>
                        <a:spcAft>
                          <a:spcPts val="0"/>
                        </a:spcAft>
                        <a:buNone/>
                      </a:pPr>
                      <a:r>
                        <a:rPr lang="es-CO" sz="1800" b="1" i="0" u="none" strike="noStrike" noProof="0">
                          <a:solidFill>
                            <a:schemeClr val="accent6"/>
                          </a:solidFill>
                        </a:rPr>
                        <a:t>-Asistencia a los talleres de Lengua de Señas Colombiana -LSC, virtual o Presencial.</a:t>
                      </a:r>
                      <a:endParaRPr lang="es-CO" noProof="0">
                        <a:solidFill>
                          <a:schemeClr val="accent6"/>
                        </a:solidFill>
                      </a:endParaRPr>
                    </a:p>
                    <a:p>
                      <a:pPr lvl="0" algn="l">
                        <a:lnSpc>
                          <a:spcPct val="100000"/>
                        </a:lnSpc>
                        <a:spcBef>
                          <a:spcPts val="0"/>
                        </a:spcBef>
                        <a:spcAft>
                          <a:spcPts val="0"/>
                        </a:spcAft>
                        <a:buNone/>
                      </a:pPr>
                      <a:r>
                        <a:rPr lang="es-CO" sz="1800" b="1" i="0" u="none" strike="noStrike" noProof="0">
                          <a:solidFill>
                            <a:schemeClr val="accent6"/>
                          </a:solidFill>
                        </a:rPr>
                        <a:t> </a:t>
                      </a:r>
                      <a:r>
                        <a:rPr lang="es-CO" sz="1800" b="1" i="0" u="none" strike="noStrike" noProof="0">
                          <a:solidFill>
                            <a:schemeClr val="accent6"/>
                          </a:solidFill>
                          <a:hlinkClick r:id="rId6">
                            <a:extLst>
                              <a:ext uri="{A12FA001-AC4F-418D-AE19-62706E023703}">
                                <ahyp:hlinkClr xmlns:ahyp="http://schemas.microsoft.com/office/drawing/2018/hyperlinkcolor" val="tx"/>
                              </a:ext>
                            </a:extLst>
                          </a:hlinkClick>
                        </a:rPr>
                        <a:t>https://m.facebook.com/museo.guillermoleonvalencia/photos/</a:t>
                      </a:r>
                      <a:r>
                        <a:rPr lang="es-CO" sz="1800" b="1" i="0" u="none" strike="noStrike" noProof="0">
                          <a:solidFill>
                            <a:schemeClr val="accent6"/>
                          </a:solidFill>
                        </a:rPr>
                        <a:t> </a:t>
                      </a:r>
                      <a:endParaRPr lang="es-CO" noProof="0">
                        <a:solidFill>
                          <a:schemeClr val="accent6"/>
                        </a:solidFill>
                      </a:endParaRPr>
                    </a:p>
                    <a:p>
                      <a:pPr lvl="0" algn="l">
                        <a:lnSpc>
                          <a:spcPct val="100000"/>
                        </a:lnSpc>
                        <a:spcBef>
                          <a:spcPts val="0"/>
                        </a:spcBef>
                        <a:spcAft>
                          <a:spcPts val="0"/>
                        </a:spcAft>
                        <a:buNone/>
                      </a:pPr>
                      <a:r>
                        <a:rPr lang="es-CO" sz="1800" b="1" i="0" u="none" strike="noStrike" noProof="0">
                          <a:solidFill>
                            <a:schemeClr val="accent6"/>
                          </a:solidFill>
                        </a:rPr>
                        <a:t>a.931104866933758/5112975372079999/?</a:t>
                      </a:r>
                      <a:r>
                        <a:rPr lang="es-CO" sz="1800" b="1" i="0" u="none" strike="noStrike" noProof="0" err="1">
                          <a:solidFill>
                            <a:schemeClr val="accent6"/>
                          </a:solidFill>
                        </a:rPr>
                        <a:t>type</a:t>
                      </a:r>
                      <a:r>
                        <a:rPr lang="es-CO" sz="1800" b="1" i="0" u="none" strike="noStrike" noProof="0">
                          <a:solidFill>
                            <a:schemeClr val="accent6"/>
                          </a:solidFill>
                        </a:rPr>
                        <a:t>=3&amp;source=48 </a:t>
                      </a:r>
                      <a:r>
                        <a:rPr lang="es-CO" sz="1800" b="1" i="0" u="none" strike="noStrike" noProof="0">
                          <a:solidFill>
                            <a:schemeClr val="accent6"/>
                          </a:solidFill>
                          <a:hlinkClick r:id="rId7">
                            <a:extLst>
                              <a:ext uri="{A12FA001-AC4F-418D-AE19-62706E023703}">
                                <ahyp:hlinkClr xmlns:ahyp="http://schemas.microsoft.com/office/drawing/2018/hyperlinkcolor" val="tx"/>
                              </a:ext>
                            </a:extLst>
                          </a:hlinkClick>
                        </a:rPr>
                        <a:t>https://m.facebook.com/museo.guillermoleonvalencia/?__tn__=%2Cg</a:t>
                      </a:r>
                      <a:r>
                        <a:rPr lang="es-CO" sz="1800" b="1" i="0" u="none" strike="noStrike" noProof="0">
                          <a:solidFill>
                            <a:schemeClr val="accent6"/>
                          </a:solidFill>
                        </a:rPr>
                        <a:t> </a:t>
                      </a:r>
                    </a:p>
                  </a:txBody>
                  <a:tcPr/>
                </a:tc>
                <a:extLst>
                  <a:ext uri="{0D108BD9-81ED-4DB2-BD59-A6C34878D82A}">
                    <a16:rowId xmlns:a16="http://schemas.microsoft.com/office/drawing/2014/main" val="2730730964"/>
                  </a:ext>
                </a:extLst>
              </a:tr>
            </a:tbl>
          </a:graphicData>
        </a:graphic>
      </p:graphicFrame>
      <p:pic>
        <p:nvPicPr>
          <p:cNvPr id="2" name="Imagen 1" descr="Recursos Educativos Digitales | Mind Map">
            <a:extLst>
              <a:ext uri="{FF2B5EF4-FFF2-40B4-BE49-F238E27FC236}">
                <a16:creationId xmlns:a16="http://schemas.microsoft.com/office/drawing/2014/main" id="{75B683A7-6A33-B899-D9C9-9051DD3DFA93}"/>
              </a:ext>
            </a:extLst>
          </p:cNvPr>
          <p:cNvPicPr>
            <a:picLocks noChangeAspect="1"/>
          </p:cNvPicPr>
          <p:nvPr/>
        </p:nvPicPr>
        <p:blipFill>
          <a:blip r:embed="rId8"/>
          <a:stretch>
            <a:fillRect/>
          </a:stretch>
        </p:blipFill>
        <p:spPr>
          <a:xfrm>
            <a:off x="777346" y="3743325"/>
            <a:ext cx="2466975" cy="1847850"/>
          </a:xfrm>
          <a:prstGeom prst="rect">
            <a:avLst/>
          </a:prstGeom>
        </p:spPr>
      </p:pic>
    </p:spTree>
    <p:extLst>
      <p:ext uri="{BB962C8B-B14F-4D97-AF65-F5344CB8AC3E}">
        <p14:creationId xmlns:p14="http://schemas.microsoft.com/office/powerpoint/2010/main" val="4068303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57794-7FD1-F446-617B-BA223EAD90A3}"/>
            </a:ext>
          </a:extLst>
        </p:cNvPr>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310FA81B-1E2A-0693-FA1D-C1751860F8BE}"/>
              </a:ext>
            </a:extLst>
          </p:cNvPr>
          <p:cNvSpPr>
            <a:spLocks noGrp="1"/>
          </p:cNvSpPr>
          <p:nvPr>
            <p:ph type="ftr" sz="quarter" idx="52"/>
          </p:nvPr>
        </p:nvSpPr>
        <p:spPr>
          <a:xfrm>
            <a:off x="463465" y="6397837"/>
            <a:ext cx="4114800" cy="365125"/>
          </a:xfrm>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D25BBE43-2C21-9E77-7307-C51871A94665}"/>
              </a:ext>
            </a:extLst>
          </p:cNvPr>
          <p:cNvSpPr>
            <a:spLocks noGrp="1"/>
          </p:cNvSpPr>
          <p:nvPr>
            <p:ph type="sldNum" sz="quarter" idx="53"/>
          </p:nvPr>
        </p:nvSpPr>
        <p:spPr>
          <a:xfrm>
            <a:off x="11384669" y="6397837"/>
            <a:ext cx="458592" cy="365125"/>
          </a:xfrm>
        </p:spPr>
        <p:txBody>
          <a:bodyPr/>
          <a:lstStyle/>
          <a:p>
            <a:fld id="{47FEACEE-25B4-4A2D-B147-27296E36371D}" type="slidenum">
              <a:rPr lang="es-CO" noProof="0" smtClean="0"/>
              <a:pPr/>
              <a:t>61</a:t>
            </a:fld>
            <a:endParaRPr lang="es-CO" noProof="0"/>
          </a:p>
        </p:txBody>
      </p:sp>
      <p:graphicFrame>
        <p:nvGraphicFramePr>
          <p:cNvPr id="7" name="Tabla 6">
            <a:extLst>
              <a:ext uri="{FF2B5EF4-FFF2-40B4-BE49-F238E27FC236}">
                <a16:creationId xmlns:a16="http://schemas.microsoft.com/office/drawing/2014/main" id="{238A3420-8AC4-5899-0CDA-FE6A437A3CAE}"/>
              </a:ext>
            </a:extLst>
          </p:cNvPr>
          <p:cNvGraphicFramePr>
            <a:graphicFrameLocks noGrp="1"/>
          </p:cNvGraphicFramePr>
          <p:nvPr>
            <p:extLst>
              <p:ext uri="{D42A27DB-BD31-4B8C-83A1-F6EECF244321}">
                <p14:modId xmlns:p14="http://schemas.microsoft.com/office/powerpoint/2010/main" val="3505622761"/>
              </p:ext>
            </p:extLst>
          </p:nvPr>
        </p:nvGraphicFramePr>
        <p:xfrm>
          <a:off x="460075" y="281757"/>
          <a:ext cx="11372787" cy="5951169"/>
        </p:xfrm>
        <a:graphic>
          <a:graphicData uri="http://schemas.openxmlformats.org/drawingml/2006/table">
            <a:tbl>
              <a:tblPr firstRow="1" bandRow="1">
                <a:tableStyleId>{5C22544A-7EE6-4342-B048-85BDC9FD1C3A}</a:tableStyleId>
              </a:tblPr>
              <a:tblGrid>
                <a:gridCol w="3968749">
                  <a:extLst>
                    <a:ext uri="{9D8B030D-6E8A-4147-A177-3AD203B41FA5}">
                      <a16:colId xmlns:a16="http://schemas.microsoft.com/office/drawing/2014/main" val="2885586306"/>
                    </a:ext>
                  </a:extLst>
                </a:gridCol>
                <a:gridCol w="7404038">
                  <a:extLst>
                    <a:ext uri="{9D8B030D-6E8A-4147-A177-3AD203B41FA5}">
                      <a16:colId xmlns:a16="http://schemas.microsoft.com/office/drawing/2014/main" val="3297278088"/>
                    </a:ext>
                  </a:extLst>
                </a:gridCol>
              </a:tblGrid>
              <a:tr h="529232">
                <a:tc>
                  <a:txBody>
                    <a:bodyPr/>
                    <a:lstStyle/>
                    <a:p>
                      <a:pPr marL="0" algn="ctr" defTabSz="914400" rtl="0" eaLnBrk="1" latinLnBrk="0" hangingPunct="1"/>
                      <a:r>
                        <a:rPr lang="es-CO" sz="1800" b="1" kern="1200" noProof="0">
                          <a:solidFill>
                            <a:schemeClr val="tx2"/>
                          </a:solidFill>
                          <a:latin typeface="Comic Sans MS"/>
                          <a:ea typeface="+mn-ea"/>
                          <a:cs typeface="+mn-cs"/>
                        </a:rPr>
                        <a:t>PROCESO</a:t>
                      </a:r>
                    </a:p>
                  </a:txBody>
                  <a:tcPr anchor="ctr">
                    <a:solidFill>
                      <a:schemeClr val="tx2">
                        <a:lumMod val="50000"/>
                        <a:lumOff val="50000"/>
                      </a:schemeClr>
                    </a:solidFill>
                  </a:tcPr>
                </a:tc>
                <a:tc>
                  <a:txBody>
                    <a:bodyPr/>
                    <a:lstStyle/>
                    <a:p>
                      <a:pPr marL="0" algn="ctr" defTabSz="914400" rtl="0" eaLnBrk="1" latinLnBrk="0" hangingPunct="1"/>
                      <a:r>
                        <a:rPr lang="es-CO" sz="1800" b="1" kern="1200" noProof="0">
                          <a:solidFill>
                            <a:schemeClr val="tx2"/>
                          </a:solidFill>
                          <a:latin typeface="Comic Sans MS"/>
                          <a:ea typeface="+mn-ea"/>
                          <a:cs typeface="+mn-cs"/>
                        </a:rPr>
                        <a:t>ACCIONES DESARROLLADAS</a:t>
                      </a:r>
                    </a:p>
                  </a:txBody>
                  <a:tcPr anchor="ctr">
                    <a:solidFill>
                      <a:schemeClr val="tx2">
                        <a:lumMod val="50000"/>
                        <a:lumOff val="50000"/>
                      </a:schemeClr>
                    </a:solidFill>
                  </a:tcPr>
                </a:tc>
                <a:extLst>
                  <a:ext uri="{0D108BD9-81ED-4DB2-BD59-A6C34878D82A}">
                    <a16:rowId xmlns:a16="http://schemas.microsoft.com/office/drawing/2014/main" val="1531815341"/>
                  </a:ext>
                </a:extLst>
              </a:tr>
              <a:tr h="5421937">
                <a:tc>
                  <a:txBody>
                    <a:bodyPr/>
                    <a:lstStyle/>
                    <a:p>
                      <a:pPr lvl="0" algn="ctr">
                        <a:lnSpc>
                          <a:spcPct val="100000"/>
                        </a:lnSpc>
                        <a:spcBef>
                          <a:spcPts val="0"/>
                        </a:spcBef>
                        <a:spcAft>
                          <a:spcPts val="0"/>
                        </a:spcAft>
                        <a:buNone/>
                      </a:pPr>
                      <a:endParaRPr lang="es-CO" sz="2000" b="1" i="0" u="none" strike="noStrike" noProof="0">
                        <a:solidFill>
                          <a:schemeClr val="bg1"/>
                        </a:solidFill>
                        <a:latin typeface="Comic Sans MS"/>
                      </a:endParaRPr>
                    </a:p>
                    <a:p>
                      <a:pPr lvl="0" algn="ctr">
                        <a:lnSpc>
                          <a:spcPct val="100000"/>
                        </a:lnSpc>
                        <a:spcBef>
                          <a:spcPts val="0"/>
                        </a:spcBef>
                        <a:spcAft>
                          <a:spcPts val="0"/>
                        </a:spcAft>
                        <a:buNone/>
                      </a:pPr>
                      <a:r>
                        <a:rPr lang="es-CO" sz="2000" b="1" i="0" u="none" strike="noStrike" noProof="0">
                          <a:solidFill>
                            <a:srgbClr val="FDFDFD"/>
                          </a:solidFill>
                          <a:latin typeface="Comic Sans MS"/>
                        </a:rPr>
                        <a:t>5 - Promover la sistematización de experiencias y acciones en el marco de la inclusión y equidad en la educación en las Instituciones Educativas como aporte al mejoramiento de la atención educativa de la población con discapacidad</a:t>
                      </a:r>
                      <a:endParaRPr lang="es-CO" sz="2000" noProof="0">
                        <a:latin typeface="Comic Sans MS"/>
                      </a:endParaRPr>
                    </a:p>
                    <a:p>
                      <a:pPr lvl="0" algn="ctr">
                        <a:lnSpc>
                          <a:spcPct val="100000"/>
                        </a:lnSpc>
                        <a:spcBef>
                          <a:spcPts val="0"/>
                        </a:spcBef>
                        <a:spcAft>
                          <a:spcPts val="0"/>
                        </a:spcAft>
                        <a:buNone/>
                      </a:pPr>
                      <a:endParaRPr lang="es-CO" sz="2000" b="1" i="0" u="none" strike="noStrike" noProof="0">
                        <a:solidFill>
                          <a:srgbClr val="FDFDFD"/>
                        </a:solidFill>
                        <a:latin typeface="Comic Sans MS"/>
                      </a:endParaRPr>
                    </a:p>
                  </a:txBody>
                  <a:tcPr>
                    <a:solidFill>
                      <a:schemeClr val="accent4">
                        <a:lumMod val="75000"/>
                      </a:schemeClr>
                    </a:solidFill>
                  </a:tcPr>
                </a:tc>
                <a:tc>
                  <a:txBody>
                    <a:bodyPr/>
                    <a:lstStyle/>
                    <a:p>
                      <a:pPr lvl="0" algn="just">
                        <a:lnSpc>
                          <a:spcPct val="100000"/>
                        </a:lnSpc>
                        <a:spcBef>
                          <a:spcPts val="0"/>
                        </a:spcBef>
                        <a:spcAft>
                          <a:spcPts val="0"/>
                        </a:spcAft>
                        <a:buNone/>
                      </a:pPr>
                      <a:r>
                        <a:rPr lang="es-CO" sz="2800" b="1" i="0" u="none" strike="noStrike" noProof="0">
                          <a:solidFill>
                            <a:schemeClr val="accent6"/>
                          </a:solidFill>
                          <a:latin typeface="Comic Sans MS"/>
                        </a:rPr>
                        <a:t>Para este año se ha realizado fortalecimiento a l planta docente en cuanto a la elaboracion de los PIAR y el seguimiento de los mismos durante este primer periodo. </a:t>
                      </a:r>
                    </a:p>
                    <a:p>
                      <a:pPr lvl="0" algn="just">
                        <a:lnSpc>
                          <a:spcPct val="100000"/>
                        </a:lnSpc>
                        <a:spcBef>
                          <a:spcPts val="0"/>
                        </a:spcBef>
                        <a:spcAft>
                          <a:spcPts val="0"/>
                        </a:spcAft>
                        <a:buNone/>
                      </a:pPr>
                      <a:r>
                        <a:rPr lang="es-CO" sz="2800" b="1" i="0" u="none" strike="noStrike" noProof="0">
                          <a:solidFill>
                            <a:schemeClr val="accent6"/>
                          </a:solidFill>
                          <a:latin typeface="Comic Sans MS"/>
                        </a:rPr>
                        <a:t>De igual manera se realiza acompañamiento con el INSOR Y SEM para mejorar las barreras existentes en la institucion educativa.  </a:t>
                      </a:r>
                    </a:p>
                  </a:txBody>
                  <a:tcPr anchor="ctr"/>
                </a:tc>
                <a:extLst>
                  <a:ext uri="{0D108BD9-81ED-4DB2-BD59-A6C34878D82A}">
                    <a16:rowId xmlns:a16="http://schemas.microsoft.com/office/drawing/2014/main" val="2730730964"/>
                  </a:ext>
                </a:extLst>
              </a:tr>
            </a:tbl>
          </a:graphicData>
        </a:graphic>
      </p:graphicFrame>
      <p:pic>
        <p:nvPicPr>
          <p:cNvPr id="3" name="Imagen 2" descr="Print Quiz: INCLUSIÓN EDUCATIVA (inclusión educativa - innovación docente -  pedagogía diferencial)">
            <a:extLst>
              <a:ext uri="{FF2B5EF4-FFF2-40B4-BE49-F238E27FC236}">
                <a16:creationId xmlns:a16="http://schemas.microsoft.com/office/drawing/2014/main" id="{C6896A4B-0F37-315B-C480-C10798C5C473}"/>
              </a:ext>
            </a:extLst>
          </p:cNvPr>
          <p:cNvPicPr>
            <a:picLocks noChangeAspect="1"/>
          </p:cNvPicPr>
          <p:nvPr/>
        </p:nvPicPr>
        <p:blipFill>
          <a:blip r:embed="rId2"/>
          <a:stretch>
            <a:fillRect/>
          </a:stretch>
        </p:blipFill>
        <p:spPr>
          <a:xfrm>
            <a:off x="1194328" y="4150784"/>
            <a:ext cx="2352675" cy="1943100"/>
          </a:xfrm>
          <a:prstGeom prst="rect">
            <a:avLst/>
          </a:prstGeom>
        </p:spPr>
      </p:pic>
    </p:spTree>
    <p:extLst>
      <p:ext uri="{BB962C8B-B14F-4D97-AF65-F5344CB8AC3E}">
        <p14:creationId xmlns:p14="http://schemas.microsoft.com/office/powerpoint/2010/main" val="41811351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62B52-7CEC-5788-D2D5-2D3C628DA161}"/>
            </a:ext>
          </a:extLst>
        </p:cNvPr>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5B049FBB-51A6-4DD8-47BA-0E7F5D23B08F}"/>
              </a:ext>
            </a:extLst>
          </p:cNvPr>
          <p:cNvSpPr>
            <a:spLocks noGrp="1"/>
          </p:cNvSpPr>
          <p:nvPr>
            <p:ph type="ftr" sz="quarter" idx="52"/>
          </p:nvPr>
        </p:nvSpPr>
        <p:spPr>
          <a:xfrm>
            <a:off x="463465" y="6397837"/>
            <a:ext cx="4114800" cy="365125"/>
          </a:xfrm>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BFDC6728-78F9-9DC2-1C44-4A66BED8C205}"/>
              </a:ext>
            </a:extLst>
          </p:cNvPr>
          <p:cNvSpPr>
            <a:spLocks noGrp="1"/>
          </p:cNvSpPr>
          <p:nvPr>
            <p:ph type="sldNum" sz="quarter" idx="53"/>
          </p:nvPr>
        </p:nvSpPr>
        <p:spPr>
          <a:xfrm>
            <a:off x="11384669" y="6397837"/>
            <a:ext cx="458592" cy="365125"/>
          </a:xfrm>
        </p:spPr>
        <p:txBody>
          <a:bodyPr/>
          <a:lstStyle/>
          <a:p>
            <a:fld id="{47FEACEE-25B4-4A2D-B147-27296E36371D}" type="slidenum">
              <a:rPr lang="es-CO" noProof="0" smtClean="0"/>
              <a:pPr/>
              <a:t>62</a:t>
            </a:fld>
            <a:endParaRPr lang="es-CO" noProof="0"/>
          </a:p>
        </p:txBody>
      </p:sp>
      <p:graphicFrame>
        <p:nvGraphicFramePr>
          <p:cNvPr id="7" name="Tabla 6">
            <a:extLst>
              <a:ext uri="{FF2B5EF4-FFF2-40B4-BE49-F238E27FC236}">
                <a16:creationId xmlns:a16="http://schemas.microsoft.com/office/drawing/2014/main" id="{B776F33B-7172-6485-3010-C801C7E20632}"/>
              </a:ext>
            </a:extLst>
          </p:cNvPr>
          <p:cNvGraphicFramePr>
            <a:graphicFrameLocks noGrp="1"/>
          </p:cNvGraphicFramePr>
          <p:nvPr>
            <p:extLst>
              <p:ext uri="{D42A27DB-BD31-4B8C-83A1-F6EECF244321}">
                <p14:modId xmlns:p14="http://schemas.microsoft.com/office/powerpoint/2010/main" val="2286933300"/>
              </p:ext>
            </p:extLst>
          </p:nvPr>
        </p:nvGraphicFramePr>
        <p:xfrm>
          <a:off x="460075" y="514590"/>
          <a:ext cx="11372793" cy="6406701"/>
        </p:xfrm>
        <a:graphic>
          <a:graphicData uri="http://schemas.openxmlformats.org/drawingml/2006/table">
            <a:tbl>
              <a:tblPr firstRow="1" bandRow="1">
                <a:tableStyleId>{5C22544A-7EE6-4342-B048-85BDC9FD1C3A}</a:tableStyleId>
              </a:tblPr>
              <a:tblGrid>
                <a:gridCol w="2559169">
                  <a:extLst>
                    <a:ext uri="{9D8B030D-6E8A-4147-A177-3AD203B41FA5}">
                      <a16:colId xmlns:a16="http://schemas.microsoft.com/office/drawing/2014/main" val="2885586306"/>
                    </a:ext>
                  </a:extLst>
                </a:gridCol>
                <a:gridCol w="8813624">
                  <a:extLst>
                    <a:ext uri="{9D8B030D-6E8A-4147-A177-3AD203B41FA5}">
                      <a16:colId xmlns:a16="http://schemas.microsoft.com/office/drawing/2014/main" val="3297278088"/>
                    </a:ext>
                  </a:extLst>
                </a:gridCol>
              </a:tblGrid>
              <a:tr h="524061">
                <a:tc>
                  <a:txBody>
                    <a:bodyPr/>
                    <a:lstStyle/>
                    <a:p>
                      <a:pPr marL="0" algn="ctr" defTabSz="914400" rtl="0" eaLnBrk="1" latinLnBrk="0" hangingPunct="1"/>
                      <a:r>
                        <a:rPr lang="es-CO" sz="1800" b="1" kern="1200" noProof="0">
                          <a:solidFill>
                            <a:schemeClr val="tx2"/>
                          </a:solidFill>
                          <a:latin typeface="Comic Sans MS"/>
                          <a:ea typeface="+mn-ea"/>
                          <a:cs typeface="+mn-cs"/>
                        </a:rPr>
                        <a:t>PROCESO</a:t>
                      </a:r>
                    </a:p>
                  </a:txBody>
                  <a:tcPr anchor="ctr">
                    <a:solidFill>
                      <a:schemeClr val="tx2">
                        <a:lumMod val="50000"/>
                        <a:lumOff val="50000"/>
                      </a:schemeClr>
                    </a:solidFill>
                  </a:tcPr>
                </a:tc>
                <a:tc>
                  <a:txBody>
                    <a:bodyPr/>
                    <a:lstStyle/>
                    <a:p>
                      <a:pPr marL="0" algn="ctr" defTabSz="914400" rtl="0" eaLnBrk="1" latinLnBrk="0" hangingPunct="1"/>
                      <a:r>
                        <a:rPr lang="es-CO" sz="1800" b="1" kern="1200" noProof="0">
                          <a:solidFill>
                            <a:schemeClr val="tx2"/>
                          </a:solidFill>
                          <a:latin typeface="Comic Sans MS"/>
                          <a:ea typeface="+mn-ea"/>
                          <a:cs typeface="+mn-cs"/>
                        </a:rPr>
                        <a:t>ACCIONES DESARROLLADAS</a:t>
                      </a:r>
                    </a:p>
                  </a:txBody>
                  <a:tcPr anchor="ctr">
                    <a:solidFill>
                      <a:schemeClr val="tx2">
                        <a:lumMod val="50000"/>
                        <a:lumOff val="50000"/>
                      </a:schemeClr>
                    </a:solidFill>
                  </a:tcPr>
                </a:tc>
                <a:extLst>
                  <a:ext uri="{0D108BD9-81ED-4DB2-BD59-A6C34878D82A}">
                    <a16:rowId xmlns:a16="http://schemas.microsoft.com/office/drawing/2014/main" val="1531815341"/>
                  </a:ext>
                </a:extLst>
              </a:tr>
              <a:tr h="5284297">
                <a:tc>
                  <a:txBody>
                    <a:bodyPr/>
                    <a:lstStyle/>
                    <a:p>
                      <a:pPr lvl="0" algn="ctr">
                        <a:lnSpc>
                          <a:spcPct val="100000"/>
                        </a:lnSpc>
                        <a:spcBef>
                          <a:spcPts val="0"/>
                        </a:spcBef>
                        <a:spcAft>
                          <a:spcPts val="0"/>
                        </a:spcAft>
                        <a:buNone/>
                      </a:pPr>
                      <a:endParaRPr lang="es-CO" sz="2000" b="1" i="0" u="none" strike="noStrike" noProof="0">
                        <a:solidFill>
                          <a:schemeClr val="bg1"/>
                        </a:solidFill>
                        <a:latin typeface="Comic Sans MS"/>
                      </a:endParaRPr>
                    </a:p>
                    <a:p>
                      <a:pPr lvl="0" algn="ctr">
                        <a:lnSpc>
                          <a:spcPct val="100000"/>
                        </a:lnSpc>
                        <a:spcBef>
                          <a:spcPts val="0"/>
                        </a:spcBef>
                        <a:spcAft>
                          <a:spcPts val="0"/>
                        </a:spcAft>
                        <a:buNone/>
                      </a:pPr>
                      <a:r>
                        <a:rPr lang="es-CO" sz="1800" b="1" i="0" u="none" strike="noStrike" noProof="0">
                          <a:solidFill>
                            <a:srgbClr val="FDFDFD"/>
                          </a:solidFill>
                          <a:latin typeface="Comic Sans MS"/>
                        </a:rPr>
                        <a:t>6 -</a:t>
                      </a:r>
                      <a:r>
                        <a:rPr lang="es-CO" sz="2000" b="1" i="0" u="none" strike="noStrike" noProof="0">
                          <a:solidFill>
                            <a:srgbClr val="FDFDFD"/>
                          </a:solidFill>
                          <a:latin typeface="Comic Sans MS"/>
                        </a:rPr>
                        <a:t> Planes, programas y proyectos   educativos y        sociales        con estudiantes, familias y comunidades   en   pro de  la  autonomía  y  la inclusión     social     y cultural         de         las</a:t>
                      </a:r>
                      <a:endParaRPr lang="es-CO" sz="2000" noProof="0">
                        <a:latin typeface="Comic Sans MS"/>
                      </a:endParaRPr>
                    </a:p>
                    <a:p>
                      <a:pPr lvl="0" algn="ctr">
                        <a:lnSpc>
                          <a:spcPct val="100000"/>
                        </a:lnSpc>
                        <a:spcBef>
                          <a:spcPts val="0"/>
                        </a:spcBef>
                        <a:spcAft>
                          <a:spcPts val="0"/>
                        </a:spcAft>
                        <a:buNone/>
                      </a:pPr>
                      <a:r>
                        <a:rPr lang="es-CO" sz="2000" b="1" i="0" u="none" strike="noStrike" noProof="0">
                          <a:solidFill>
                            <a:srgbClr val="FDFDFD"/>
                          </a:solidFill>
                          <a:latin typeface="Comic Sans MS"/>
                        </a:rPr>
                        <a:t>personas con discapacidad.</a:t>
                      </a:r>
                      <a:endParaRPr lang="es-CO" sz="2000" noProof="0">
                        <a:solidFill>
                          <a:srgbClr val="FDFDFD"/>
                        </a:solidFill>
                        <a:latin typeface="Comic Sans MS"/>
                      </a:endParaRPr>
                    </a:p>
                  </a:txBody>
                  <a:tcPr>
                    <a:solidFill>
                      <a:schemeClr val="accent4">
                        <a:lumMod val="75000"/>
                      </a:schemeClr>
                    </a:solidFill>
                  </a:tcPr>
                </a:tc>
                <a:tc>
                  <a:txBody>
                    <a:bodyPr/>
                    <a:lstStyle/>
                    <a:p>
                      <a:pPr lvl="0" algn="l">
                        <a:lnSpc>
                          <a:spcPct val="100000"/>
                        </a:lnSpc>
                        <a:spcBef>
                          <a:spcPts val="0"/>
                        </a:spcBef>
                        <a:spcAft>
                          <a:spcPts val="0"/>
                        </a:spcAft>
                        <a:buNone/>
                      </a:pPr>
                      <a:r>
                        <a:rPr lang="es-CO" sz="1600" b="0" i="0" u="none" strike="noStrike" noProof="0">
                          <a:solidFill>
                            <a:srgbClr val="000000"/>
                          </a:solidFill>
                          <a:latin typeface="Arial"/>
                        </a:rPr>
                        <a:t>1.</a:t>
                      </a:r>
                      <a:r>
                        <a:rPr lang="es-CO" sz="1800" b="0" i="0" u="none" strike="noStrike" noProof="0">
                          <a:solidFill>
                            <a:schemeClr val="accent6"/>
                          </a:solidFill>
                          <a:latin typeface="Comic Sans MS"/>
                        </a:rPr>
                        <a:t>En pro de la autonomía y la inclusión social y cultural de las personas con discapacidad, se realizaron:   </a:t>
                      </a:r>
                      <a:r>
                        <a:rPr lang="es-CO" sz="1800" b="1" i="0" u="none" strike="noStrike" noProof="0">
                          <a:solidFill>
                            <a:schemeClr val="accent6"/>
                          </a:solidFill>
                          <a:latin typeface="Comic Sans MS"/>
                        </a:rPr>
                        <a:t>TOTAL 10-talleres 2025.</a:t>
                      </a:r>
                    </a:p>
                    <a:p>
                      <a:pPr lvl="0" algn="l">
                        <a:lnSpc>
                          <a:spcPct val="100000"/>
                        </a:lnSpc>
                        <a:spcBef>
                          <a:spcPts val="0"/>
                        </a:spcBef>
                        <a:spcAft>
                          <a:spcPts val="0"/>
                        </a:spcAft>
                        <a:buNone/>
                      </a:pPr>
                      <a:endParaRPr lang="es-CO" sz="1800" b="0" i="0" u="none" strike="noStrike" noProof="0">
                        <a:solidFill>
                          <a:schemeClr val="accent6"/>
                        </a:solidFill>
                        <a:latin typeface="Comic Sans MS"/>
                      </a:endParaRPr>
                    </a:p>
                    <a:p>
                      <a:pPr lvl="0" algn="l">
                        <a:lnSpc>
                          <a:spcPct val="100000"/>
                        </a:lnSpc>
                        <a:spcBef>
                          <a:spcPts val="0"/>
                        </a:spcBef>
                        <a:spcAft>
                          <a:spcPts val="0"/>
                        </a:spcAft>
                        <a:buNone/>
                      </a:pPr>
                      <a:r>
                        <a:rPr lang="es-CO" sz="1800" b="1" i="0" u="none" strike="noStrike" noProof="0">
                          <a:solidFill>
                            <a:schemeClr val="accent6"/>
                          </a:solidFill>
                          <a:latin typeface="Comic Sans MS"/>
                        </a:rPr>
                        <a:t>•</a:t>
                      </a:r>
                      <a:r>
                        <a:rPr lang="es-CO" sz="1800" b="1" i="0" u="sng" strike="noStrike" noProof="0">
                          <a:solidFill>
                            <a:schemeClr val="accent6"/>
                          </a:solidFill>
                          <a:latin typeface="Comic Sans MS"/>
                        </a:rPr>
                        <a:t>Padres de familia y Docentes: 1 Talleres - TEMÁTICAS:</a:t>
                      </a:r>
                      <a:endParaRPr lang="es-CO" sz="1800" b="1" noProof="0">
                        <a:solidFill>
                          <a:schemeClr val="accent6"/>
                        </a:solidFill>
                        <a:latin typeface="Comic Sans MS"/>
                      </a:endParaRPr>
                    </a:p>
                    <a:p>
                      <a:pPr lvl="0" algn="l">
                        <a:lnSpc>
                          <a:spcPct val="100000"/>
                        </a:lnSpc>
                        <a:spcBef>
                          <a:spcPts val="0"/>
                        </a:spcBef>
                        <a:spcAft>
                          <a:spcPts val="0"/>
                        </a:spcAft>
                        <a:buNone/>
                      </a:pPr>
                      <a:endParaRPr lang="es-CO" sz="1800" b="0" i="0" u="sng" strike="noStrike" noProof="0">
                        <a:solidFill>
                          <a:schemeClr val="accent6"/>
                        </a:solidFill>
                        <a:latin typeface="Comic Sans MS"/>
                      </a:endParaRPr>
                    </a:p>
                    <a:p>
                      <a:pPr lvl="0" algn="l">
                        <a:lnSpc>
                          <a:spcPct val="100000"/>
                        </a:lnSpc>
                        <a:spcBef>
                          <a:spcPts val="0"/>
                        </a:spcBef>
                        <a:spcAft>
                          <a:spcPts val="0"/>
                        </a:spcAft>
                        <a:buNone/>
                      </a:pPr>
                      <a:r>
                        <a:rPr lang="es-CO" sz="1800" b="0" i="0" u="none" strike="noStrike" noProof="0">
                          <a:solidFill>
                            <a:schemeClr val="accent6"/>
                          </a:solidFill>
                          <a:latin typeface="Comic Sans MS"/>
                        </a:rPr>
                        <a:t>1.¿Cómo  desarrollar  las  inteligencias  múltiples  en  el  hogar?     -  </a:t>
                      </a:r>
                      <a:r>
                        <a:rPr lang="es-CO" sz="1800" b="0" i="0" u="none" strike="noStrike" noProof="0" err="1">
                          <a:solidFill>
                            <a:schemeClr val="accent6"/>
                          </a:solidFill>
                          <a:latin typeface="Comic Sans MS"/>
                        </a:rPr>
                        <a:t>Tips</a:t>
                      </a:r>
                      <a:r>
                        <a:rPr lang="es-CO" sz="1800" b="0" i="0" u="none" strike="noStrike" noProof="0">
                          <a:solidFill>
                            <a:schemeClr val="accent6"/>
                          </a:solidFill>
                          <a:latin typeface="Comic Sans MS"/>
                        </a:rPr>
                        <a:t>  para  los  cuidadores    -  Psicoeducación  en reconocimiento  de  problemáticas  del  desarrollo  de  niños,  niñas  y  adolescentes  -  Ruta  de  atención  sin  barreras  en  el acceso a la atención y adherencia al tratamiento identificados  TDAH-.</a:t>
                      </a:r>
                      <a:endParaRPr lang="es-CO" sz="1800" b="0" noProof="0">
                        <a:solidFill>
                          <a:schemeClr val="accent6"/>
                        </a:solidFill>
                        <a:latin typeface="Comic Sans MS"/>
                      </a:endParaRPr>
                    </a:p>
                    <a:p>
                      <a:pPr lvl="0" algn="l">
                        <a:lnSpc>
                          <a:spcPct val="100000"/>
                        </a:lnSpc>
                        <a:spcBef>
                          <a:spcPts val="0"/>
                        </a:spcBef>
                        <a:spcAft>
                          <a:spcPts val="0"/>
                        </a:spcAft>
                        <a:buNone/>
                      </a:pPr>
                      <a:endParaRPr lang="es-CO" sz="1800" b="0" i="0" u="none" strike="noStrike" noProof="0">
                        <a:solidFill>
                          <a:schemeClr val="accent6"/>
                        </a:solidFill>
                        <a:latin typeface="Comic Sans MS"/>
                      </a:endParaRPr>
                    </a:p>
                    <a:p>
                      <a:pPr lvl="0" algn="ctr">
                        <a:lnSpc>
                          <a:spcPct val="100000"/>
                        </a:lnSpc>
                        <a:spcBef>
                          <a:spcPts val="0"/>
                        </a:spcBef>
                        <a:spcAft>
                          <a:spcPts val="0"/>
                        </a:spcAft>
                        <a:buNone/>
                      </a:pPr>
                      <a:r>
                        <a:rPr lang="es-CO" sz="2400" b="1" i="0" u="none" strike="noStrike" noProof="0">
                          <a:solidFill>
                            <a:schemeClr val="accent6"/>
                          </a:solidFill>
                          <a:latin typeface="Comic Sans MS"/>
                        </a:rPr>
                        <a:t>TALLERES</a:t>
                      </a:r>
                    </a:p>
                    <a:p>
                      <a:pPr lvl="0" algn="l">
                        <a:lnSpc>
                          <a:spcPct val="100000"/>
                        </a:lnSpc>
                        <a:spcBef>
                          <a:spcPts val="0"/>
                        </a:spcBef>
                        <a:spcAft>
                          <a:spcPts val="0"/>
                        </a:spcAft>
                        <a:buNone/>
                      </a:pPr>
                      <a:endParaRPr lang="es-CO" sz="2400" b="0" i="0" u="none" strike="noStrike" noProof="0">
                        <a:solidFill>
                          <a:schemeClr val="accent6"/>
                        </a:solidFill>
                        <a:latin typeface="Comic Sans MS"/>
                      </a:endParaRPr>
                    </a:p>
                    <a:p>
                      <a:pPr lvl="0" algn="l">
                        <a:lnSpc>
                          <a:spcPct val="100000"/>
                        </a:lnSpc>
                        <a:spcBef>
                          <a:spcPts val="0"/>
                        </a:spcBef>
                        <a:spcAft>
                          <a:spcPts val="0"/>
                        </a:spcAft>
                        <a:buNone/>
                      </a:pPr>
                      <a:r>
                        <a:rPr lang="es-CO" sz="1800" b="1" i="0" u="none" strike="noStrike" noProof="0">
                          <a:solidFill>
                            <a:schemeClr val="accent6"/>
                          </a:solidFill>
                          <a:latin typeface="Comic Sans MS"/>
                        </a:rPr>
                        <a:t>•</a:t>
                      </a:r>
                      <a:r>
                        <a:rPr lang="es-CO" sz="1800" b="1" i="0" u="sng" strike="noStrike" noProof="0">
                          <a:solidFill>
                            <a:schemeClr val="accent6"/>
                          </a:solidFill>
                          <a:latin typeface="Comic Sans MS"/>
                        </a:rPr>
                        <a:t>Estudiantes: 4 Talleres-TEMÁTICA:</a:t>
                      </a:r>
                      <a:endParaRPr lang="es-CO" sz="1800" b="1" noProof="0">
                        <a:solidFill>
                          <a:schemeClr val="accent6"/>
                        </a:solidFill>
                        <a:latin typeface="Comic Sans MS"/>
                      </a:endParaRPr>
                    </a:p>
                    <a:p>
                      <a:pPr lvl="0" algn="l">
                        <a:lnSpc>
                          <a:spcPct val="100000"/>
                        </a:lnSpc>
                        <a:spcBef>
                          <a:spcPts val="0"/>
                        </a:spcBef>
                        <a:spcAft>
                          <a:spcPts val="0"/>
                        </a:spcAft>
                        <a:buNone/>
                      </a:pPr>
                      <a:endParaRPr lang="es-CO" sz="1800" b="1" i="0" u="sng" strike="noStrike" noProof="0">
                        <a:solidFill>
                          <a:schemeClr val="accent6"/>
                        </a:solidFill>
                        <a:latin typeface="Comic Sans MS"/>
                      </a:endParaRPr>
                    </a:p>
                    <a:p>
                      <a:pPr lvl="0" algn="l">
                        <a:lnSpc>
                          <a:spcPct val="100000"/>
                        </a:lnSpc>
                        <a:spcBef>
                          <a:spcPts val="0"/>
                        </a:spcBef>
                        <a:spcAft>
                          <a:spcPts val="0"/>
                        </a:spcAft>
                        <a:buNone/>
                      </a:pPr>
                      <a:r>
                        <a:rPr lang="es-CO" sz="1800" b="0" i="0" u="none" strike="noStrike" noProof="0">
                          <a:solidFill>
                            <a:schemeClr val="accent6"/>
                          </a:solidFill>
                          <a:latin typeface="Comic Sans MS"/>
                        </a:rPr>
                        <a:t>1.Taller-Redes Sociales y el </a:t>
                      </a:r>
                      <a:r>
                        <a:rPr lang="es-CO" sz="1800" b="0" i="0" u="none" strike="noStrike" noProof="0" err="1">
                          <a:solidFill>
                            <a:schemeClr val="accent6"/>
                          </a:solidFill>
                          <a:latin typeface="Comic Sans MS"/>
                        </a:rPr>
                        <a:t>Bullying</a:t>
                      </a:r>
                      <a:r>
                        <a:rPr lang="es-CO" sz="1800" b="0" i="0" u="none" strike="noStrike" noProof="0">
                          <a:solidFill>
                            <a:schemeClr val="accent6"/>
                          </a:solidFill>
                          <a:latin typeface="Comic Sans MS"/>
                        </a:rPr>
                        <a:t> “Lo que tienes que saber”</a:t>
                      </a:r>
                      <a:endParaRPr lang="es-CO" sz="1800" b="0" noProof="0">
                        <a:solidFill>
                          <a:schemeClr val="accent6"/>
                        </a:solidFill>
                        <a:latin typeface="Comic Sans MS"/>
                      </a:endParaRPr>
                    </a:p>
                    <a:p>
                      <a:pPr lvl="0" algn="l">
                        <a:lnSpc>
                          <a:spcPct val="100000"/>
                        </a:lnSpc>
                        <a:spcBef>
                          <a:spcPts val="0"/>
                        </a:spcBef>
                        <a:spcAft>
                          <a:spcPts val="0"/>
                        </a:spcAft>
                        <a:buNone/>
                      </a:pPr>
                      <a:r>
                        <a:rPr lang="es-CO" sz="1800" b="0" i="0" u="none" strike="noStrike" noProof="0">
                          <a:solidFill>
                            <a:schemeClr val="accent6"/>
                          </a:solidFill>
                          <a:latin typeface="Comic Sans MS"/>
                        </a:rPr>
                        <a:t>2.Sensibilización FORTALECER LA CULTURA INCLUSIVA 2025 en el colegio BRAULIO GONZÁLEZ. </a:t>
                      </a:r>
                      <a:endParaRPr lang="es-CO" sz="1800" b="0" noProof="0">
                        <a:solidFill>
                          <a:schemeClr val="accent6"/>
                        </a:solidFill>
                        <a:latin typeface="Comic Sans MS"/>
                      </a:endParaRPr>
                    </a:p>
                    <a:p>
                      <a:pPr lvl="0" algn="l">
                        <a:lnSpc>
                          <a:spcPct val="100000"/>
                        </a:lnSpc>
                        <a:spcBef>
                          <a:spcPts val="0"/>
                        </a:spcBef>
                        <a:spcAft>
                          <a:spcPts val="0"/>
                        </a:spcAft>
                        <a:buNone/>
                      </a:pPr>
                      <a:r>
                        <a:rPr lang="es-CO" sz="1800" b="0" i="0" u="none" strike="noStrike" noProof="0">
                          <a:solidFill>
                            <a:schemeClr val="accent6"/>
                          </a:solidFill>
                          <a:latin typeface="Comic Sans MS"/>
                        </a:rPr>
                        <a:t>3.Taller-VALORES DE CONVIVENCIA-COMO EL RESPETO Y LA EMPATIA.</a:t>
                      </a:r>
                      <a:endParaRPr lang="es-CO" sz="1800" b="0" noProof="0">
                        <a:solidFill>
                          <a:schemeClr val="accent6"/>
                        </a:solidFill>
                        <a:latin typeface="Comic Sans MS"/>
                      </a:endParaRPr>
                    </a:p>
                  </a:txBody>
                  <a:tcPr/>
                </a:tc>
                <a:extLst>
                  <a:ext uri="{0D108BD9-81ED-4DB2-BD59-A6C34878D82A}">
                    <a16:rowId xmlns:a16="http://schemas.microsoft.com/office/drawing/2014/main" val="2730730964"/>
                  </a:ext>
                </a:extLst>
              </a:tr>
            </a:tbl>
          </a:graphicData>
        </a:graphic>
      </p:graphicFrame>
    </p:spTree>
    <p:extLst>
      <p:ext uri="{BB962C8B-B14F-4D97-AF65-F5344CB8AC3E}">
        <p14:creationId xmlns:p14="http://schemas.microsoft.com/office/powerpoint/2010/main" val="3665328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337A4-57F9-460B-E1AF-553A5C7AC5DF}"/>
            </a:ext>
          </a:extLst>
        </p:cNvPr>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D6B2E740-F083-327C-58BC-21AC2DF75E9F}"/>
              </a:ext>
            </a:extLst>
          </p:cNvPr>
          <p:cNvSpPr>
            <a:spLocks noGrp="1"/>
          </p:cNvSpPr>
          <p:nvPr>
            <p:ph type="ftr" sz="quarter" idx="52"/>
          </p:nvPr>
        </p:nvSpPr>
        <p:spPr>
          <a:xfrm>
            <a:off x="463465" y="6397837"/>
            <a:ext cx="4114800" cy="365125"/>
          </a:xfrm>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315D11D2-CFA0-77EE-E112-669E1453B6A8}"/>
              </a:ext>
            </a:extLst>
          </p:cNvPr>
          <p:cNvSpPr>
            <a:spLocks noGrp="1"/>
          </p:cNvSpPr>
          <p:nvPr>
            <p:ph type="sldNum" sz="quarter" idx="53"/>
          </p:nvPr>
        </p:nvSpPr>
        <p:spPr>
          <a:xfrm>
            <a:off x="11384669" y="6397837"/>
            <a:ext cx="458592" cy="365125"/>
          </a:xfrm>
        </p:spPr>
        <p:txBody>
          <a:bodyPr/>
          <a:lstStyle/>
          <a:p>
            <a:fld id="{47FEACEE-25B4-4A2D-B147-27296E36371D}" type="slidenum">
              <a:rPr lang="es-CO" noProof="0" smtClean="0"/>
              <a:pPr/>
              <a:t>63</a:t>
            </a:fld>
            <a:endParaRPr lang="es-CO" noProof="0"/>
          </a:p>
        </p:txBody>
      </p:sp>
      <p:graphicFrame>
        <p:nvGraphicFramePr>
          <p:cNvPr id="7" name="Tabla 6">
            <a:extLst>
              <a:ext uri="{FF2B5EF4-FFF2-40B4-BE49-F238E27FC236}">
                <a16:creationId xmlns:a16="http://schemas.microsoft.com/office/drawing/2014/main" id="{8143D083-42BC-DCDB-D7B9-87E259F70FD7}"/>
              </a:ext>
            </a:extLst>
          </p:cNvPr>
          <p:cNvGraphicFramePr>
            <a:graphicFrameLocks noGrp="1"/>
          </p:cNvGraphicFramePr>
          <p:nvPr>
            <p:extLst>
              <p:ext uri="{D42A27DB-BD31-4B8C-83A1-F6EECF244321}">
                <p14:modId xmlns:p14="http://schemas.microsoft.com/office/powerpoint/2010/main" val="1188805820"/>
              </p:ext>
            </p:extLst>
          </p:nvPr>
        </p:nvGraphicFramePr>
        <p:xfrm>
          <a:off x="116416" y="190500"/>
          <a:ext cx="11489210" cy="6307384"/>
        </p:xfrm>
        <a:graphic>
          <a:graphicData uri="http://schemas.openxmlformats.org/drawingml/2006/table">
            <a:tbl>
              <a:tblPr firstRow="1" bandRow="1">
                <a:tableStyleId>{5C22544A-7EE6-4342-B048-85BDC9FD1C3A}</a:tableStyleId>
              </a:tblPr>
              <a:tblGrid>
                <a:gridCol w="2487083">
                  <a:extLst>
                    <a:ext uri="{9D8B030D-6E8A-4147-A177-3AD203B41FA5}">
                      <a16:colId xmlns:a16="http://schemas.microsoft.com/office/drawing/2014/main" val="2885586306"/>
                    </a:ext>
                  </a:extLst>
                </a:gridCol>
                <a:gridCol w="9002127">
                  <a:extLst>
                    <a:ext uri="{9D8B030D-6E8A-4147-A177-3AD203B41FA5}">
                      <a16:colId xmlns:a16="http://schemas.microsoft.com/office/drawing/2014/main" val="3297278088"/>
                    </a:ext>
                  </a:extLst>
                </a:gridCol>
              </a:tblGrid>
              <a:tr h="573398">
                <a:tc>
                  <a:txBody>
                    <a:bodyPr/>
                    <a:lstStyle/>
                    <a:p>
                      <a:pPr marL="0" algn="ctr" defTabSz="914400" rtl="0" eaLnBrk="1" latinLnBrk="0" hangingPunct="1"/>
                      <a:r>
                        <a:rPr lang="es-CO" sz="2000" b="1" kern="1200" noProof="0">
                          <a:solidFill>
                            <a:schemeClr val="tx2"/>
                          </a:solidFill>
                          <a:latin typeface="Comic Sans MS"/>
                          <a:ea typeface="+mn-ea"/>
                          <a:cs typeface="+mn-cs"/>
                        </a:rPr>
                        <a:t>PROCESO</a:t>
                      </a:r>
                    </a:p>
                  </a:txBody>
                  <a:tcPr anchor="ctr">
                    <a:solidFill>
                      <a:schemeClr val="tx2">
                        <a:lumMod val="50000"/>
                        <a:lumOff val="50000"/>
                      </a:schemeClr>
                    </a:solidFill>
                  </a:tcPr>
                </a:tc>
                <a:tc>
                  <a:txBody>
                    <a:bodyPr/>
                    <a:lstStyle/>
                    <a:p>
                      <a:pPr marL="0" algn="ctr" defTabSz="914400" rtl="0" eaLnBrk="1" latinLnBrk="0" hangingPunct="1"/>
                      <a:r>
                        <a:rPr lang="es-CO" sz="2000" b="1" kern="1200" noProof="0">
                          <a:solidFill>
                            <a:schemeClr val="tx2"/>
                          </a:solidFill>
                          <a:latin typeface="Comic Sans MS"/>
                          <a:ea typeface="+mn-ea"/>
                          <a:cs typeface="+mn-cs"/>
                        </a:rPr>
                        <a:t>ACCIONES DESARROLLADAS</a:t>
                      </a:r>
                    </a:p>
                  </a:txBody>
                  <a:tcPr anchor="ctr">
                    <a:solidFill>
                      <a:schemeClr val="tx2">
                        <a:lumMod val="50000"/>
                        <a:lumOff val="50000"/>
                      </a:schemeClr>
                    </a:solidFill>
                  </a:tcPr>
                </a:tc>
                <a:extLst>
                  <a:ext uri="{0D108BD9-81ED-4DB2-BD59-A6C34878D82A}">
                    <a16:rowId xmlns:a16="http://schemas.microsoft.com/office/drawing/2014/main" val="1531815341"/>
                  </a:ext>
                </a:extLst>
              </a:tr>
              <a:tr h="5733986">
                <a:tc>
                  <a:txBody>
                    <a:bodyPr/>
                    <a:lstStyle/>
                    <a:p>
                      <a:pPr lvl="0" algn="ctr">
                        <a:lnSpc>
                          <a:spcPct val="100000"/>
                        </a:lnSpc>
                        <a:spcBef>
                          <a:spcPts val="0"/>
                        </a:spcBef>
                        <a:spcAft>
                          <a:spcPts val="0"/>
                        </a:spcAft>
                        <a:buNone/>
                      </a:pPr>
                      <a:endParaRPr lang="es-CO" sz="2000" b="1" i="0" u="none" strike="noStrike" noProof="0">
                        <a:solidFill>
                          <a:schemeClr val="bg1"/>
                        </a:solidFill>
                        <a:latin typeface="Comic Sans MS"/>
                      </a:endParaRPr>
                    </a:p>
                    <a:p>
                      <a:pPr lvl="0" algn="ctr">
                        <a:lnSpc>
                          <a:spcPct val="100000"/>
                        </a:lnSpc>
                        <a:spcBef>
                          <a:spcPts val="0"/>
                        </a:spcBef>
                        <a:spcAft>
                          <a:spcPts val="0"/>
                        </a:spcAft>
                        <a:buNone/>
                      </a:pPr>
                      <a:r>
                        <a:rPr lang="es-CO" sz="1800" b="1" i="0" u="none" strike="noStrike" noProof="0">
                          <a:solidFill>
                            <a:srgbClr val="FDFDFD"/>
                          </a:solidFill>
                          <a:latin typeface="Comic Sans MS"/>
                        </a:rPr>
                        <a:t>6 -</a:t>
                      </a:r>
                      <a:r>
                        <a:rPr lang="es-CO" sz="2000" b="1" i="0" u="none" strike="noStrike" noProof="0">
                          <a:solidFill>
                            <a:srgbClr val="FDFDFD"/>
                          </a:solidFill>
                          <a:latin typeface="Comic Sans MS"/>
                        </a:rPr>
                        <a:t> </a:t>
                      </a:r>
                      <a:r>
                        <a:rPr lang="es-CO" sz="1600" b="1" i="0" u="none" strike="noStrike" noProof="0">
                          <a:solidFill>
                            <a:srgbClr val="FDFDFD"/>
                          </a:solidFill>
                          <a:latin typeface="Comic Sans MS"/>
                        </a:rPr>
                        <a:t>Planes, programas y proyectos   educativos y        sociales        con estudiantes, familias y comunidades   en   pro de  la  autonomía  y  la inclusión     social     y cultural         de         las</a:t>
                      </a:r>
                      <a:endParaRPr lang="es-CO" sz="1600" noProof="0">
                        <a:latin typeface="Comic Sans MS"/>
                      </a:endParaRPr>
                    </a:p>
                    <a:p>
                      <a:pPr lvl="0" algn="ctr">
                        <a:lnSpc>
                          <a:spcPct val="100000"/>
                        </a:lnSpc>
                        <a:spcBef>
                          <a:spcPts val="0"/>
                        </a:spcBef>
                        <a:spcAft>
                          <a:spcPts val="0"/>
                        </a:spcAft>
                        <a:buNone/>
                      </a:pPr>
                      <a:r>
                        <a:rPr lang="es-CO" sz="1600" b="1" i="0" u="none" strike="noStrike" noProof="0">
                          <a:solidFill>
                            <a:srgbClr val="FDFDFD"/>
                          </a:solidFill>
                          <a:latin typeface="Comic Sans MS"/>
                        </a:rPr>
                        <a:t>personas con discapacidad. </a:t>
                      </a:r>
                      <a:endParaRPr lang="es-CO" sz="1600" noProof="0">
                        <a:solidFill>
                          <a:srgbClr val="FDFDFD"/>
                        </a:solidFill>
                        <a:latin typeface="Comic Sans MS"/>
                      </a:endParaRPr>
                    </a:p>
                  </a:txBody>
                  <a:tcPr>
                    <a:solidFill>
                      <a:schemeClr val="accent4">
                        <a:lumMod val="75000"/>
                      </a:schemeClr>
                    </a:solidFill>
                  </a:tcPr>
                </a:tc>
                <a:tc>
                  <a:txBody>
                    <a:bodyPr/>
                    <a:lstStyle/>
                    <a:p>
                      <a:pPr lvl="0" algn="l">
                        <a:lnSpc>
                          <a:spcPct val="100000"/>
                        </a:lnSpc>
                        <a:spcBef>
                          <a:spcPts val="0"/>
                        </a:spcBef>
                        <a:spcAft>
                          <a:spcPts val="0"/>
                        </a:spcAft>
                        <a:buNone/>
                      </a:pPr>
                      <a:r>
                        <a:rPr lang="es-CO" sz="1800" b="0" i="0" u="none" strike="noStrike" noProof="0">
                          <a:solidFill>
                            <a:schemeClr val="accent6"/>
                          </a:solidFill>
                          <a:latin typeface="Comic Sans MS"/>
                        </a:rPr>
                        <a:t>1.Sensibilización  y  presentación  de  los  casos  de  estudiantes  –  Asistencia  Técnica  para  la  planeación  de  los  Planes Individuales de Ajustes Razonables-PIAR .</a:t>
                      </a:r>
                      <a:endParaRPr lang="es-CO" sz="1800" b="0" noProof="0">
                        <a:solidFill>
                          <a:schemeClr val="accent6"/>
                        </a:solidFill>
                        <a:latin typeface="Comic Sans MS"/>
                      </a:endParaRPr>
                    </a:p>
                    <a:p>
                      <a:pPr lvl="0" algn="l">
                        <a:lnSpc>
                          <a:spcPct val="100000"/>
                        </a:lnSpc>
                        <a:spcBef>
                          <a:spcPts val="0"/>
                        </a:spcBef>
                        <a:spcAft>
                          <a:spcPts val="0"/>
                        </a:spcAft>
                        <a:buNone/>
                      </a:pPr>
                      <a:endParaRPr lang="es-CO" sz="1800" b="0" i="0" u="none" strike="noStrike" noProof="0">
                        <a:solidFill>
                          <a:schemeClr val="accent6"/>
                        </a:solidFill>
                        <a:latin typeface="Comic Sans MS"/>
                      </a:endParaRPr>
                    </a:p>
                    <a:p>
                      <a:pPr lvl="0" algn="l">
                        <a:lnSpc>
                          <a:spcPct val="100000"/>
                        </a:lnSpc>
                        <a:spcBef>
                          <a:spcPts val="0"/>
                        </a:spcBef>
                        <a:spcAft>
                          <a:spcPts val="0"/>
                        </a:spcAft>
                        <a:buNone/>
                      </a:pPr>
                      <a:r>
                        <a:rPr lang="es-CO" sz="1800" b="0" i="0" u="none" strike="noStrike" noProof="0">
                          <a:solidFill>
                            <a:schemeClr val="accent6"/>
                          </a:solidFill>
                          <a:latin typeface="Comic Sans MS"/>
                        </a:rPr>
                        <a:t>2.Sensibilización  y  presentación  de  estrategias  que  identifican  dificultades  y  acciones  que  pueden  desarrollar  con  los estudiantes que presentan diagnósticos TDAH.</a:t>
                      </a:r>
                      <a:endParaRPr lang="es-CO" sz="1800" b="0" noProof="0">
                        <a:solidFill>
                          <a:schemeClr val="accent6"/>
                        </a:solidFill>
                        <a:latin typeface="Comic Sans MS"/>
                      </a:endParaRPr>
                    </a:p>
                  </a:txBody>
                  <a:tcPr/>
                </a:tc>
                <a:extLst>
                  <a:ext uri="{0D108BD9-81ED-4DB2-BD59-A6C34878D82A}">
                    <a16:rowId xmlns:a16="http://schemas.microsoft.com/office/drawing/2014/main" val="2730730964"/>
                  </a:ext>
                </a:extLst>
              </a:tr>
            </a:tbl>
          </a:graphicData>
        </a:graphic>
      </p:graphicFrame>
      <p:graphicFrame>
        <p:nvGraphicFramePr>
          <p:cNvPr id="2" name="Tabla 1">
            <a:extLst>
              <a:ext uri="{FF2B5EF4-FFF2-40B4-BE49-F238E27FC236}">
                <a16:creationId xmlns:a16="http://schemas.microsoft.com/office/drawing/2014/main" id="{EF7E9F51-47A0-2457-98B4-6F94EE847CEE}"/>
              </a:ext>
            </a:extLst>
          </p:cNvPr>
          <p:cNvGraphicFramePr>
            <a:graphicFrameLocks noGrp="1"/>
          </p:cNvGraphicFramePr>
          <p:nvPr>
            <p:extLst>
              <p:ext uri="{D42A27DB-BD31-4B8C-83A1-F6EECF244321}">
                <p14:modId xmlns:p14="http://schemas.microsoft.com/office/powerpoint/2010/main" val="165252636"/>
              </p:ext>
            </p:extLst>
          </p:nvPr>
        </p:nvGraphicFramePr>
        <p:xfrm>
          <a:off x="2677583" y="2794000"/>
          <a:ext cx="8807717" cy="3603018"/>
        </p:xfrm>
        <a:graphic>
          <a:graphicData uri="http://schemas.openxmlformats.org/drawingml/2006/table">
            <a:tbl>
              <a:tblPr firstRow="1" bandRow="1">
                <a:tableStyleId>{5C22544A-7EE6-4342-B048-85BDC9FD1C3A}</a:tableStyleId>
              </a:tblPr>
              <a:tblGrid>
                <a:gridCol w="1576915">
                  <a:extLst>
                    <a:ext uri="{9D8B030D-6E8A-4147-A177-3AD203B41FA5}">
                      <a16:colId xmlns:a16="http://schemas.microsoft.com/office/drawing/2014/main" val="2774583353"/>
                    </a:ext>
                  </a:extLst>
                </a:gridCol>
                <a:gridCol w="1566333">
                  <a:extLst>
                    <a:ext uri="{9D8B030D-6E8A-4147-A177-3AD203B41FA5}">
                      <a16:colId xmlns:a16="http://schemas.microsoft.com/office/drawing/2014/main" val="811487809"/>
                    </a:ext>
                  </a:extLst>
                </a:gridCol>
                <a:gridCol w="1146503">
                  <a:extLst>
                    <a:ext uri="{9D8B030D-6E8A-4147-A177-3AD203B41FA5}">
                      <a16:colId xmlns:a16="http://schemas.microsoft.com/office/drawing/2014/main" val="1902112293"/>
                    </a:ext>
                  </a:extLst>
                </a:gridCol>
                <a:gridCol w="1974080">
                  <a:extLst>
                    <a:ext uri="{9D8B030D-6E8A-4147-A177-3AD203B41FA5}">
                      <a16:colId xmlns:a16="http://schemas.microsoft.com/office/drawing/2014/main" val="1536470837"/>
                    </a:ext>
                  </a:extLst>
                </a:gridCol>
                <a:gridCol w="1562790">
                  <a:extLst>
                    <a:ext uri="{9D8B030D-6E8A-4147-A177-3AD203B41FA5}">
                      <a16:colId xmlns:a16="http://schemas.microsoft.com/office/drawing/2014/main" val="2091853537"/>
                    </a:ext>
                  </a:extLst>
                </a:gridCol>
                <a:gridCol w="981096">
                  <a:extLst>
                    <a:ext uri="{9D8B030D-6E8A-4147-A177-3AD203B41FA5}">
                      <a16:colId xmlns:a16="http://schemas.microsoft.com/office/drawing/2014/main" val="1533755559"/>
                    </a:ext>
                  </a:extLst>
                </a:gridCol>
              </a:tblGrid>
              <a:tr h="666306">
                <a:tc>
                  <a:txBody>
                    <a:bodyPr/>
                    <a:lstStyle/>
                    <a:p>
                      <a:pPr algn="ctr"/>
                      <a:r>
                        <a:rPr lang="es-CO" noProof="0"/>
                        <a:t>POBLACIÓN ATENDIDA</a:t>
                      </a:r>
                    </a:p>
                  </a:txBody>
                  <a:tcPr anchor="ctr">
                    <a:solidFill>
                      <a:schemeClr val="tx2">
                        <a:lumMod val="75000"/>
                        <a:lumOff val="25000"/>
                      </a:schemeClr>
                    </a:solidFill>
                  </a:tcPr>
                </a:tc>
                <a:tc>
                  <a:txBody>
                    <a:bodyPr/>
                    <a:lstStyle/>
                    <a:p>
                      <a:pPr algn="ctr"/>
                      <a:r>
                        <a:rPr lang="es-CO" noProof="0"/>
                        <a:t>FECHA</a:t>
                      </a:r>
                    </a:p>
                  </a:txBody>
                  <a:tcPr anchor="ctr">
                    <a:solidFill>
                      <a:schemeClr val="tx2">
                        <a:lumMod val="75000"/>
                        <a:lumOff val="25000"/>
                      </a:schemeClr>
                    </a:solidFill>
                  </a:tcPr>
                </a:tc>
                <a:tc>
                  <a:txBody>
                    <a:bodyPr/>
                    <a:lstStyle/>
                    <a:p>
                      <a:pPr algn="ctr"/>
                      <a:r>
                        <a:rPr lang="es-CO" sz="1600" noProof="0"/>
                        <a:t>IMPACTO</a:t>
                      </a:r>
                    </a:p>
                  </a:txBody>
                  <a:tcPr anchor="ctr">
                    <a:solidFill>
                      <a:schemeClr val="tx2">
                        <a:lumMod val="75000"/>
                        <a:lumOff val="25000"/>
                      </a:schemeClr>
                    </a:solidFill>
                  </a:tcPr>
                </a:tc>
                <a:tc>
                  <a:txBody>
                    <a:bodyPr/>
                    <a:lstStyle/>
                    <a:p>
                      <a:pPr algn="ctr"/>
                      <a:r>
                        <a:rPr lang="es-CO" noProof="0"/>
                        <a:t>POBACIÓN ATENDIDA</a:t>
                      </a:r>
                    </a:p>
                  </a:txBody>
                  <a:tcPr anchor="ctr">
                    <a:solidFill>
                      <a:schemeClr val="tx2">
                        <a:lumMod val="75000"/>
                        <a:lumOff val="25000"/>
                      </a:schemeClr>
                    </a:solidFill>
                  </a:tcPr>
                </a:tc>
                <a:tc>
                  <a:txBody>
                    <a:bodyPr/>
                    <a:lstStyle/>
                    <a:p>
                      <a:pPr algn="ctr"/>
                      <a:r>
                        <a:rPr lang="es-CO" noProof="0"/>
                        <a:t>FECHA</a:t>
                      </a:r>
                    </a:p>
                  </a:txBody>
                  <a:tcPr anchor="ctr">
                    <a:solidFill>
                      <a:schemeClr val="tx2">
                        <a:lumMod val="75000"/>
                        <a:lumOff val="25000"/>
                      </a:schemeClr>
                    </a:solidFill>
                  </a:tcPr>
                </a:tc>
                <a:tc>
                  <a:txBody>
                    <a:bodyPr/>
                    <a:lstStyle/>
                    <a:p>
                      <a:pPr algn="ctr"/>
                      <a:r>
                        <a:rPr lang="es-CO" sz="1600" noProof="0"/>
                        <a:t>IMPACTO</a:t>
                      </a:r>
                    </a:p>
                  </a:txBody>
                  <a:tcPr anchor="ctr">
                    <a:solidFill>
                      <a:schemeClr val="tx2">
                        <a:lumMod val="75000"/>
                        <a:lumOff val="25000"/>
                      </a:schemeClr>
                    </a:solidFill>
                  </a:tcPr>
                </a:tc>
                <a:extLst>
                  <a:ext uri="{0D108BD9-81ED-4DB2-BD59-A6C34878D82A}">
                    <a16:rowId xmlns:a16="http://schemas.microsoft.com/office/drawing/2014/main" val="536072847"/>
                  </a:ext>
                </a:extLst>
              </a:tr>
              <a:tr h="399784">
                <a:tc rowSpan="2">
                  <a:txBody>
                    <a:bodyPr/>
                    <a:lstStyle/>
                    <a:p>
                      <a:r>
                        <a:rPr lang="es-CO" b="1" noProof="0">
                          <a:latin typeface="Comic Sans MS"/>
                        </a:rPr>
                        <a:t>PADRES DE FLIA</a:t>
                      </a:r>
                    </a:p>
                  </a:txBody>
                  <a:tcPr anchor="ctr"/>
                </a:tc>
                <a:tc>
                  <a:txBody>
                    <a:bodyPr/>
                    <a:lstStyle/>
                    <a:p>
                      <a:pPr algn="ctr"/>
                      <a:r>
                        <a:rPr lang="es-CO" noProof="0">
                          <a:latin typeface="Comic Sans MS"/>
                        </a:rPr>
                        <a:t>16/07/2024</a:t>
                      </a:r>
                    </a:p>
                  </a:txBody>
                  <a:tcPr anchor="ctr"/>
                </a:tc>
                <a:tc>
                  <a:txBody>
                    <a:bodyPr/>
                    <a:lstStyle/>
                    <a:p>
                      <a:pPr algn="ctr"/>
                      <a:r>
                        <a:rPr lang="es-CO" noProof="0">
                          <a:latin typeface="Comic Sans MS"/>
                        </a:rPr>
                        <a:t>100%</a:t>
                      </a:r>
                    </a:p>
                  </a:txBody>
                  <a:tcPr anchor="ctr"/>
                </a:tc>
                <a:tc rowSpan="2">
                  <a:txBody>
                    <a:bodyPr/>
                    <a:lstStyle/>
                    <a:p>
                      <a:r>
                        <a:rPr lang="es-CO" b="1" noProof="0">
                          <a:latin typeface="Comic Sans MS"/>
                        </a:rPr>
                        <a:t>ESTUDIANTES</a:t>
                      </a:r>
                    </a:p>
                  </a:txBody>
                  <a:tcPr anchor="ctr"/>
                </a:tc>
                <a:tc>
                  <a:txBody>
                    <a:bodyPr/>
                    <a:lstStyle/>
                    <a:p>
                      <a:r>
                        <a:rPr lang="es-CO" noProof="0">
                          <a:latin typeface="Comic Sans MS"/>
                        </a:rPr>
                        <a:t>02-04-2025</a:t>
                      </a:r>
                    </a:p>
                  </a:txBody>
                  <a:tcPr anchor="ctr"/>
                </a:tc>
                <a:tc>
                  <a:txBody>
                    <a:bodyPr/>
                    <a:lstStyle/>
                    <a:p>
                      <a:pPr algn="ctr"/>
                      <a:r>
                        <a:rPr lang="es-CO" noProof="0">
                          <a:latin typeface="Comic Sans MS"/>
                        </a:rPr>
                        <a:t>100%</a:t>
                      </a:r>
                    </a:p>
                  </a:txBody>
                  <a:tcPr anchor="ctr"/>
                </a:tc>
                <a:extLst>
                  <a:ext uri="{0D108BD9-81ED-4DB2-BD59-A6C34878D82A}">
                    <a16:rowId xmlns:a16="http://schemas.microsoft.com/office/drawing/2014/main" val="393895198"/>
                  </a:ext>
                </a:extLst>
              </a:tr>
              <a:tr h="399784">
                <a:tc vMerge="1">
                  <a:txBody>
                    <a:bodyPr/>
                    <a:lstStyle/>
                    <a:p>
                      <a:endParaRPr lang="es-MX"/>
                    </a:p>
                  </a:txBody>
                  <a:tcPr/>
                </a:tc>
                <a:tc>
                  <a:txBody>
                    <a:bodyPr/>
                    <a:lstStyle/>
                    <a:p>
                      <a:pPr algn="ctr"/>
                      <a:endParaRPr lang="es-CO" noProof="0">
                        <a:latin typeface="Comic Sans MS"/>
                      </a:endParaRPr>
                    </a:p>
                  </a:txBody>
                  <a:tcPr anchor="ctr"/>
                </a:tc>
                <a:tc>
                  <a:txBody>
                    <a:bodyPr/>
                    <a:lstStyle/>
                    <a:p>
                      <a:pPr algn="ctr"/>
                      <a:endParaRPr lang="es-CO" noProof="0">
                        <a:latin typeface="Comic Sans MS"/>
                      </a:endParaRPr>
                    </a:p>
                  </a:txBody>
                  <a:tcPr anchor="ctr"/>
                </a:tc>
                <a:tc vMerge="1">
                  <a:txBody>
                    <a:bodyPr/>
                    <a:lstStyle/>
                    <a:p>
                      <a:endParaRPr lang="es-MX"/>
                    </a:p>
                  </a:txBody>
                  <a:tcPr/>
                </a:tc>
                <a:tc>
                  <a:txBody>
                    <a:bodyPr/>
                    <a:lstStyle/>
                    <a:p>
                      <a:r>
                        <a:rPr lang="es-CO" noProof="0">
                          <a:latin typeface="Comic Sans MS"/>
                        </a:rPr>
                        <a:t>07-07-2025</a:t>
                      </a:r>
                    </a:p>
                  </a:txBody>
                  <a:tcPr anchor="ctr"/>
                </a:tc>
                <a:tc>
                  <a:txBody>
                    <a:bodyPr/>
                    <a:lstStyle/>
                    <a:p>
                      <a:pPr algn="ctr"/>
                      <a:r>
                        <a:rPr lang="es-CO" noProof="0">
                          <a:latin typeface="Comic Sans MS"/>
                        </a:rPr>
                        <a:t>100%</a:t>
                      </a:r>
                    </a:p>
                  </a:txBody>
                  <a:tcPr anchor="ctr"/>
                </a:tc>
                <a:extLst>
                  <a:ext uri="{0D108BD9-81ED-4DB2-BD59-A6C34878D82A}">
                    <a16:rowId xmlns:a16="http://schemas.microsoft.com/office/drawing/2014/main" val="2123260558"/>
                  </a:ext>
                </a:extLst>
              </a:tr>
              <a:tr h="399784">
                <a:tc>
                  <a:txBody>
                    <a:bodyPr/>
                    <a:lstStyle/>
                    <a:p>
                      <a:r>
                        <a:rPr lang="es-CO" sz="1800" b="1" noProof="0">
                          <a:solidFill>
                            <a:schemeClr val="bg1"/>
                          </a:solidFill>
                          <a:latin typeface="Comic Sans MS"/>
                        </a:rPr>
                        <a:t>TOTAL</a:t>
                      </a:r>
                    </a:p>
                  </a:txBody>
                  <a:tcPr anchor="ctr">
                    <a:solidFill>
                      <a:schemeClr val="tx2">
                        <a:lumMod val="75000"/>
                        <a:lumOff val="25000"/>
                      </a:schemeClr>
                    </a:solidFill>
                  </a:tcPr>
                </a:tc>
                <a:tc gridSpan="2">
                  <a:txBody>
                    <a:bodyPr/>
                    <a:lstStyle/>
                    <a:p>
                      <a:pPr algn="ctr"/>
                      <a:r>
                        <a:rPr lang="es-CO" b="1" noProof="0">
                          <a:latin typeface="Comic Sans MS"/>
                        </a:rPr>
                        <a:t>3</a:t>
                      </a:r>
                    </a:p>
                  </a:txBody>
                  <a:tcPr anchor="ctr"/>
                </a:tc>
                <a:tc hMerge="1">
                  <a:txBody>
                    <a:bodyPr/>
                    <a:lstStyle/>
                    <a:p>
                      <a:endParaRPr lang="es-MX"/>
                    </a:p>
                  </a:txBody>
                  <a:tcPr/>
                </a:tc>
                <a:tc>
                  <a:txBody>
                    <a:bodyPr/>
                    <a:lstStyle/>
                    <a:p>
                      <a:r>
                        <a:rPr lang="es-CO" b="1" noProof="0">
                          <a:solidFill>
                            <a:schemeClr val="bg1"/>
                          </a:solidFill>
                          <a:latin typeface="Comic Sans MS"/>
                        </a:rPr>
                        <a:t>TOTAL</a:t>
                      </a:r>
                    </a:p>
                  </a:txBody>
                  <a:tcPr anchor="ctr">
                    <a:solidFill>
                      <a:schemeClr val="tx2">
                        <a:lumMod val="75000"/>
                        <a:lumOff val="25000"/>
                      </a:schemeClr>
                    </a:solidFill>
                  </a:tcPr>
                </a:tc>
                <a:tc gridSpan="2">
                  <a:txBody>
                    <a:bodyPr/>
                    <a:lstStyle/>
                    <a:p>
                      <a:pPr algn="ctr"/>
                      <a:r>
                        <a:rPr lang="es-CO" b="1" noProof="0">
                          <a:latin typeface="Comic Sans MS"/>
                        </a:rPr>
                        <a:t>7</a:t>
                      </a:r>
                    </a:p>
                  </a:txBody>
                  <a:tcPr anchor="ctr"/>
                </a:tc>
                <a:tc hMerge="1">
                  <a:txBody>
                    <a:bodyPr/>
                    <a:lstStyle/>
                    <a:p>
                      <a:endParaRPr lang="es-MX"/>
                    </a:p>
                  </a:txBody>
                  <a:tcPr/>
                </a:tc>
                <a:extLst>
                  <a:ext uri="{0D108BD9-81ED-4DB2-BD59-A6C34878D82A}">
                    <a16:rowId xmlns:a16="http://schemas.microsoft.com/office/drawing/2014/main" val="1785279407"/>
                  </a:ext>
                </a:extLst>
              </a:tr>
              <a:tr h="951867">
                <a:tc>
                  <a:txBody>
                    <a:bodyPr/>
                    <a:lstStyle/>
                    <a:p>
                      <a:r>
                        <a:rPr lang="es-CO" b="1" noProof="0">
                          <a:latin typeface="Comic Sans MS"/>
                        </a:rPr>
                        <a:t>DOCENTES</a:t>
                      </a:r>
                    </a:p>
                  </a:txBody>
                  <a:tcPr anchor="ctr"/>
                </a:tc>
                <a:tc>
                  <a:txBody>
                    <a:bodyPr/>
                    <a:lstStyle/>
                    <a:p>
                      <a:pPr algn="ctr"/>
                      <a:r>
                        <a:rPr lang="es-CO" noProof="0">
                          <a:latin typeface="Comic Sans MS"/>
                        </a:rPr>
                        <a:t>06-13 del 02-2025</a:t>
                      </a:r>
                    </a:p>
                    <a:p>
                      <a:pPr lvl="0" algn="ctr">
                        <a:buNone/>
                      </a:pPr>
                      <a:r>
                        <a:rPr lang="es-CO" noProof="0">
                          <a:latin typeface="Comic Sans MS"/>
                        </a:rPr>
                        <a:t>08 de 03 del 2025</a:t>
                      </a:r>
                    </a:p>
                    <a:p>
                      <a:pPr lvl="0" algn="ctr">
                        <a:buNone/>
                      </a:pPr>
                      <a:r>
                        <a:rPr lang="es-CO" noProof="0">
                          <a:latin typeface="Comic Sans MS"/>
                        </a:rPr>
                        <a:t>14-15 del 04 del 2025</a:t>
                      </a:r>
                    </a:p>
                  </a:txBody>
                  <a:tcPr anchor="ctr"/>
                </a:tc>
                <a:tc>
                  <a:txBody>
                    <a:bodyPr/>
                    <a:lstStyle/>
                    <a:p>
                      <a:pPr algn="ctr"/>
                      <a:r>
                        <a:rPr lang="es-CO" noProof="0">
                          <a:latin typeface="Comic Sans MS"/>
                        </a:rPr>
                        <a:t>100%</a:t>
                      </a:r>
                    </a:p>
                  </a:txBody>
                  <a:tcPr anchor="ctr"/>
                </a:tc>
                <a:tc>
                  <a:txBody>
                    <a:bodyPr/>
                    <a:lstStyle/>
                    <a:p>
                      <a:r>
                        <a:rPr lang="es-CO" b="1" noProof="0">
                          <a:latin typeface="Comic Sans MS"/>
                        </a:rPr>
                        <a:t>DOCENTES</a:t>
                      </a:r>
                    </a:p>
                  </a:txBody>
                  <a:tcPr anchor="ctr"/>
                </a:tc>
                <a:tc>
                  <a:txBody>
                    <a:bodyPr/>
                    <a:lstStyle/>
                    <a:p>
                      <a:pPr lvl="0" algn="ctr">
                        <a:lnSpc>
                          <a:spcPct val="100000"/>
                        </a:lnSpc>
                        <a:spcBef>
                          <a:spcPts val="0"/>
                        </a:spcBef>
                        <a:spcAft>
                          <a:spcPts val="0"/>
                        </a:spcAft>
                        <a:buNone/>
                      </a:pPr>
                      <a:r>
                        <a:rPr lang="es-CO" sz="1800" b="0" i="0" u="none" strike="noStrike" noProof="0">
                          <a:solidFill>
                            <a:srgbClr val="000000"/>
                          </a:solidFill>
                          <a:latin typeface="Comic Sans MS"/>
                        </a:rPr>
                        <a:t>07-08 del 04 del 2025</a:t>
                      </a:r>
                    </a:p>
                    <a:p>
                      <a:pPr lvl="0" algn="ctr">
                        <a:lnSpc>
                          <a:spcPct val="100000"/>
                        </a:lnSpc>
                        <a:spcBef>
                          <a:spcPts val="0"/>
                        </a:spcBef>
                        <a:spcAft>
                          <a:spcPts val="0"/>
                        </a:spcAft>
                        <a:buNone/>
                      </a:pPr>
                      <a:endParaRPr lang="es-CO" sz="1800" b="0" i="0" u="none" strike="noStrike" noProof="0">
                        <a:solidFill>
                          <a:srgbClr val="000000"/>
                        </a:solidFill>
                        <a:latin typeface="Comic Sans MS"/>
                      </a:endParaRPr>
                    </a:p>
                    <a:p>
                      <a:pPr lvl="0">
                        <a:buNone/>
                      </a:pPr>
                      <a:endParaRPr lang="es-CO" noProof="0">
                        <a:latin typeface="Comic Sans MS"/>
                      </a:endParaRPr>
                    </a:p>
                  </a:txBody>
                  <a:tcPr anchor="ctr"/>
                </a:tc>
                <a:tc>
                  <a:txBody>
                    <a:bodyPr/>
                    <a:lstStyle/>
                    <a:p>
                      <a:pPr algn="ctr"/>
                      <a:r>
                        <a:rPr lang="es-CO" noProof="0">
                          <a:latin typeface="Comic Sans MS"/>
                        </a:rPr>
                        <a:t>100%</a:t>
                      </a:r>
                    </a:p>
                  </a:txBody>
                  <a:tcPr anchor="ctr"/>
                </a:tc>
                <a:extLst>
                  <a:ext uri="{0D108BD9-81ED-4DB2-BD59-A6C34878D82A}">
                    <a16:rowId xmlns:a16="http://schemas.microsoft.com/office/drawing/2014/main" val="3379252276"/>
                  </a:ext>
                </a:extLst>
              </a:tr>
            </a:tbl>
          </a:graphicData>
        </a:graphic>
      </p:graphicFrame>
      <p:pic>
        <p:nvPicPr>
          <p:cNvPr id="3" name="Imagen 2">
            <a:extLst>
              <a:ext uri="{FF2B5EF4-FFF2-40B4-BE49-F238E27FC236}">
                <a16:creationId xmlns:a16="http://schemas.microsoft.com/office/drawing/2014/main" id="{655EBFAE-9390-98C5-8329-9FEF0CA2DFF4}"/>
              </a:ext>
            </a:extLst>
          </p:cNvPr>
          <p:cNvPicPr>
            <a:picLocks noChangeAspect="1"/>
          </p:cNvPicPr>
          <p:nvPr/>
        </p:nvPicPr>
        <p:blipFill>
          <a:blip r:embed="rId2"/>
          <a:stretch>
            <a:fillRect/>
          </a:stretch>
        </p:blipFill>
        <p:spPr>
          <a:xfrm>
            <a:off x="856482" y="4794580"/>
            <a:ext cx="1353808" cy="1366389"/>
          </a:xfrm>
          <a:prstGeom prst="rect">
            <a:avLst/>
          </a:prstGeom>
        </p:spPr>
      </p:pic>
    </p:spTree>
    <p:extLst>
      <p:ext uri="{BB962C8B-B14F-4D97-AF65-F5344CB8AC3E}">
        <p14:creationId xmlns:p14="http://schemas.microsoft.com/office/powerpoint/2010/main" val="4022221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17484718-D9B8-BFAD-6461-A008658621E7}"/>
              </a:ext>
            </a:extLst>
          </p:cNvPr>
          <p:cNvSpPr>
            <a:spLocks noGrp="1"/>
          </p:cNvSpPr>
          <p:nvPr>
            <p:ph type="ftr" sz="quarter" idx="52"/>
          </p:nvPr>
        </p:nvSpPr>
        <p:spPr>
          <a:xfrm>
            <a:off x="452882" y="6387253"/>
            <a:ext cx="4114800" cy="365125"/>
          </a:xfrm>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1E8D92A2-2D95-0F6F-372D-A9F581DCF2A2}"/>
              </a:ext>
            </a:extLst>
          </p:cNvPr>
          <p:cNvSpPr>
            <a:spLocks noGrp="1"/>
          </p:cNvSpPr>
          <p:nvPr>
            <p:ph type="sldNum" sz="quarter" idx="53"/>
          </p:nvPr>
        </p:nvSpPr>
        <p:spPr>
          <a:xfrm>
            <a:off x="11635645" y="6567170"/>
            <a:ext cx="458592" cy="365125"/>
          </a:xfrm>
        </p:spPr>
        <p:txBody>
          <a:bodyPr/>
          <a:lstStyle/>
          <a:p>
            <a:fld id="{47FEACEE-25B4-4A2D-B147-27296E36371D}" type="slidenum">
              <a:rPr lang="es-CO" noProof="0" smtClean="0"/>
              <a:pPr/>
              <a:t>64</a:t>
            </a:fld>
            <a:endParaRPr lang="es-CO" noProof="0"/>
          </a:p>
        </p:txBody>
      </p:sp>
      <p:graphicFrame>
        <p:nvGraphicFramePr>
          <p:cNvPr id="8" name="Tabla 7">
            <a:extLst>
              <a:ext uri="{FF2B5EF4-FFF2-40B4-BE49-F238E27FC236}">
                <a16:creationId xmlns:a16="http://schemas.microsoft.com/office/drawing/2014/main" id="{C724C7D2-5DC9-9FE7-A882-81832DAD48C6}"/>
              </a:ext>
            </a:extLst>
          </p:cNvPr>
          <p:cNvGraphicFramePr>
            <a:graphicFrameLocks noGrp="1"/>
          </p:cNvGraphicFramePr>
          <p:nvPr>
            <p:extLst>
              <p:ext uri="{D42A27DB-BD31-4B8C-83A1-F6EECF244321}">
                <p14:modId xmlns:p14="http://schemas.microsoft.com/office/powerpoint/2010/main" val="461867053"/>
              </p:ext>
            </p:extLst>
          </p:nvPr>
        </p:nvGraphicFramePr>
        <p:xfrm>
          <a:off x="402623" y="168848"/>
          <a:ext cx="11372798" cy="6463413"/>
        </p:xfrm>
        <a:graphic>
          <a:graphicData uri="http://schemas.openxmlformats.org/drawingml/2006/table">
            <a:tbl>
              <a:tblPr firstRow="1" bandRow="1">
                <a:tableStyleId>{5C22544A-7EE6-4342-B048-85BDC9FD1C3A}</a:tableStyleId>
              </a:tblPr>
              <a:tblGrid>
                <a:gridCol w="2116666">
                  <a:extLst>
                    <a:ext uri="{9D8B030D-6E8A-4147-A177-3AD203B41FA5}">
                      <a16:colId xmlns:a16="http://schemas.microsoft.com/office/drawing/2014/main" val="2885586306"/>
                    </a:ext>
                  </a:extLst>
                </a:gridCol>
                <a:gridCol w="8423563">
                  <a:extLst>
                    <a:ext uri="{9D8B030D-6E8A-4147-A177-3AD203B41FA5}">
                      <a16:colId xmlns:a16="http://schemas.microsoft.com/office/drawing/2014/main" val="3297278088"/>
                    </a:ext>
                  </a:extLst>
                </a:gridCol>
                <a:gridCol w="832569">
                  <a:extLst>
                    <a:ext uri="{9D8B030D-6E8A-4147-A177-3AD203B41FA5}">
                      <a16:colId xmlns:a16="http://schemas.microsoft.com/office/drawing/2014/main" val="1438309800"/>
                    </a:ext>
                  </a:extLst>
                </a:gridCol>
              </a:tblGrid>
              <a:tr h="376223">
                <a:tc gridSpan="3">
                  <a:txBody>
                    <a:bodyPr/>
                    <a:lstStyle/>
                    <a:p>
                      <a:pPr algn="ctr"/>
                      <a:r>
                        <a:rPr lang="es-CO" noProof="0">
                          <a:latin typeface="Comic Sans MS"/>
                        </a:rPr>
                        <a:t>INFORME DE ACCIONES EN EL PROCESO DE INCLUSIÓN Y EQUIDAD EN LA EDUCACIÓN</a:t>
                      </a:r>
                    </a:p>
                  </a:txBody>
                  <a:tcPr anchor="ctr">
                    <a:solidFill>
                      <a:schemeClr val="tx2">
                        <a:lumMod val="90000"/>
                        <a:lumOff val="10000"/>
                      </a:schemeClr>
                    </a:solidFill>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192951736"/>
                  </a:ext>
                </a:extLst>
              </a:tr>
              <a:tr h="376223">
                <a:tc>
                  <a:txBody>
                    <a:bodyPr/>
                    <a:lstStyle/>
                    <a:p>
                      <a:pPr marL="0" algn="ctr" defTabSz="914400" rtl="0" eaLnBrk="1" latinLnBrk="0" hangingPunct="1"/>
                      <a:r>
                        <a:rPr lang="es-CO" sz="1800" b="1" kern="1200" noProof="0">
                          <a:solidFill>
                            <a:schemeClr val="tx2"/>
                          </a:solidFill>
                          <a:latin typeface="Comic Sans MS"/>
                          <a:ea typeface="+mn-ea"/>
                          <a:cs typeface="+mn-cs"/>
                        </a:rPr>
                        <a:t>PROCESO</a:t>
                      </a:r>
                    </a:p>
                  </a:txBody>
                  <a:tcPr anchor="ctr">
                    <a:solidFill>
                      <a:schemeClr val="tx2">
                        <a:lumMod val="50000"/>
                        <a:lumOff val="50000"/>
                      </a:schemeClr>
                    </a:solidFill>
                  </a:tcPr>
                </a:tc>
                <a:tc gridSpan="2">
                  <a:txBody>
                    <a:bodyPr/>
                    <a:lstStyle/>
                    <a:p>
                      <a:pPr marL="0" algn="ctr" rtl="0" eaLnBrk="1" latinLnBrk="0" hangingPunct="1"/>
                      <a:r>
                        <a:rPr lang="es-CO" sz="1800" b="1" kern="1200" noProof="0">
                          <a:solidFill>
                            <a:schemeClr val="tx2"/>
                          </a:solidFill>
                          <a:latin typeface="Comic Sans MS"/>
                          <a:ea typeface="+mn-ea"/>
                          <a:cs typeface="+mn-cs"/>
                        </a:rPr>
                        <a:t>ACCIONES DESARROLLADAS 2025</a:t>
                      </a:r>
                    </a:p>
                  </a:txBody>
                  <a:tcPr anchor="ctr">
                    <a:solidFill>
                      <a:schemeClr val="tx2">
                        <a:lumMod val="50000"/>
                        <a:lumOff val="50000"/>
                      </a:schemeClr>
                    </a:solidFill>
                  </a:tcPr>
                </a:tc>
                <a:tc hMerge="1">
                  <a:txBody>
                    <a:bodyPr/>
                    <a:lstStyle/>
                    <a:p>
                      <a:endParaRPr lang="es-ES"/>
                    </a:p>
                  </a:txBody>
                  <a:tcPr/>
                </a:tc>
                <a:extLst>
                  <a:ext uri="{0D108BD9-81ED-4DB2-BD59-A6C34878D82A}">
                    <a16:rowId xmlns:a16="http://schemas.microsoft.com/office/drawing/2014/main" val="1531815341"/>
                  </a:ext>
                </a:extLst>
              </a:tr>
              <a:tr h="3009783">
                <a:tc rowSpan="3">
                  <a:txBody>
                    <a:bodyPr/>
                    <a:lstStyle/>
                    <a:p>
                      <a:pPr lvl="0" algn="ctr">
                        <a:lnSpc>
                          <a:spcPct val="100000"/>
                        </a:lnSpc>
                        <a:spcBef>
                          <a:spcPts val="0"/>
                        </a:spcBef>
                        <a:spcAft>
                          <a:spcPts val="0"/>
                        </a:spcAft>
                        <a:buNone/>
                      </a:pPr>
                      <a:r>
                        <a:rPr lang="es-CO" sz="2000" b="1" i="0" u="none" strike="noStrike" noProof="0">
                          <a:solidFill>
                            <a:srgbClr val="FDFDFD"/>
                          </a:solidFill>
                          <a:latin typeface="Comic Sans MS"/>
                        </a:rPr>
                        <a:t>-</a:t>
                      </a:r>
                      <a:r>
                        <a:rPr lang="es-CO" sz="2200" b="1" i="0" u="none" strike="noStrike" noProof="0">
                          <a:solidFill>
                            <a:srgbClr val="FDFDFD"/>
                          </a:solidFill>
                        </a:rPr>
                        <a:t>SIMAT a los estudiantes con discapacidad en el momento de la matrícula, el retiro o el traslado</a:t>
                      </a:r>
                      <a:endParaRPr lang="es-CO" sz="1800" noProof="0"/>
                    </a:p>
                    <a:p>
                      <a:pPr lvl="0" algn="ctr">
                        <a:lnSpc>
                          <a:spcPct val="100000"/>
                        </a:lnSpc>
                        <a:spcBef>
                          <a:spcPts val="0"/>
                        </a:spcBef>
                        <a:spcAft>
                          <a:spcPts val="0"/>
                        </a:spcAft>
                        <a:buNone/>
                      </a:pPr>
                      <a:endParaRPr lang="es-CO" sz="2000" b="1" i="0" u="none" strike="noStrike" noProof="0">
                        <a:solidFill>
                          <a:srgbClr val="FDFDFD"/>
                        </a:solidFill>
                        <a:latin typeface="Comic Sans MS"/>
                      </a:endParaRPr>
                    </a:p>
                  </a:txBody>
                  <a:tcPr anchor="ctr">
                    <a:solidFill>
                      <a:schemeClr val="accent4">
                        <a:lumMod val="75000"/>
                      </a:schemeClr>
                    </a:solidFill>
                  </a:tcPr>
                </a:tc>
                <a:tc gridSpan="2">
                  <a:txBody>
                    <a:bodyPr/>
                    <a:lstStyle/>
                    <a:p>
                      <a:pPr lvl="0" algn="ctr">
                        <a:lnSpc>
                          <a:spcPct val="100000"/>
                        </a:lnSpc>
                        <a:spcBef>
                          <a:spcPts val="0"/>
                        </a:spcBef>
                        <a:spcAft>
                          <a:spcPts val="0"/>
                        </a:spcAft>
                        <a:buNone/>
                      </a:pPr>
                      <a:r>
                        <a:rPr lang="es-CO" sz="2400" b="1" i="0" u="none" strike="noStrike" noProof="0">
                          <a:solidFill>
                            <a:schemeClr val="tx2"/>
                          </a:solidFill>
                          <a:latin typeface="Comic Sans MS"/>
                        </a:rPr>
                        <a:t>Caracterización Actual :</a:t>
                      </a:r>
                      <a:endParaRPr lang="en-US" sz="2400" b="0" i="0" u="none" strike="noStrike" noProof="0">
                        <a:solidFill>
                          <a:srgbClr val="000000"/>
                        </a:solidFill>
                        <a:latin typeface="Comic Sans MS"/>
                      </a:endParaRPr>
                    </a:p>
                    <a:p>
                      <a:pPr lvl="0" algn="ctr">
                        <a:lnSpc>
                          <a:spcPct val="100000"/>
                        </a:lnSpc>
                        <a:spcBef>
                          <a:spcPts val="0"/>
                        </a:spcBef>
                        <a:spcAft>
                          <a:spcPts val="0"/>
                        </a:spcAft>
                        <a:buNone/>
                      </a:pPr>
                      <a:endParaRPr lang="es-CO" sz="1600" b="0" i="0" u="none" strike="noStrike" noProof="0">
                        <a:solidFill>
                          <a:srgbClr val="000000"/>
                        </a:solidFill>
                        <a:latin typeface="Comic Sans MS"/>
                      </a:endParaRPr>
                    </a:p>
                    <a:p>
                      <a:pPr lvl="0" algn="ctr">
                        <a:lnSpc>
                          <a:spcPct val="100000"/>
                        </a:lnSpc>
                        <a:spcBef>
                          <a:spcPts val="0"/>
                        </a:spcBef>
                        <a:spcAft>
                          <a:spcPts val="0"/>
                        </a:spcAft>
                        <a:buNone/>
                      </a:pPr>
                      <a:r>
                        <a:rPr lang="es-CO" sz="1600" b="1" i="0" u="none" strike="noStrike" noProof="0">
                          <a:solidFill>
                            <a:schemeClr val="tx2"/>
                          </a:solidFill>
                          <a:latin typeface="Comic Sans MS"/>
                        </a:rPr>
                        <a:t>SEDE CAMPESTRE:            37 EcD</a:t>
                      </a:r>
                      <a:endParaRPr lang="es-CO" sz="1600" b="0" i="0" u="none" strike="noStrike" noProof="0">
                        <a:solidFill>
                          <a:srgbClr val="000000"/>
                        </a:solidFill>
                        <a:latin typeface="Comic Sans MS"/>
                      </a:endParaRPr>
                    </a:p>
                    <a:p>
                      <a:pPr lvl="0" algn="ctr">
                        <a:lnSpc>
                          <a:spcPct val="100000"/>
                        </a:lnSpc>
                        <a:spcBef>
                          <a:spcPts val="0"/>
                        </a:spcBef>
                        <a:spcAft>
                          <a:spcPts val="0"/>
                        </a:spcAft>
                        <a:buNone/>
                      </a:pPr>
                      <a:r>
                        <a:rPr lang="es-CO" sz="1600" b="1" i="0" u="none" strike="noStrike" noProof="0">
                          <a:solidFill>
                            <a:schemeClr val="tx2"/>
                          </a:solidFill>
                          <a:latin typeface="Comic Sans MS"/>
                        </a:rPr>
                        <a:t>SEDE CENTRAL:             21 EcD</a:t>
                      </a:r>
                      <a:endParaRPr lang="es-CO" sz="1600" b="0" i="0" u="none" strike="noStrike" noProof="0">
                        <a:solidFill>
                          <a:srgbClr val="000000"/>
                        </a:solidFill>
                        <a:latin typeface="Comic Sans MS"/>
                      </a:endParaRPr>
                    </a:p>
                    <a:p>
                      <a:pPr lvl="0" algn="ctr">
                        <a:lnSpc>
                          <a:spcPct val="100000"/>
                        </a:lnSpc>
                        <a:spcBef>
                          <a:spcPts val="0"/>
                        </a:spcBef>
                        <a:spcAft>
                          <a:spcPts val="0"/>
                        </a:spcAft>
                        <a:buNone/>
                      </a:pPr>
                      <a:r>
                        <a:rPr lang="es-CO" sz="1600" b="1" i="0" u="none" strike="noStrike" noProof="0">
                          <a:solidFill>
                            <a:schemeClr val="tx2"/>
                          </a:solidFill>
                          <a:latin typeface="Comic Sans MS"/>
                        </a:rPr>
                        <a:t>SEDE SIMÓN BOLÍVAR:     4 EcD</a:t>
                      </a:r>
                      <a:endParaRPr lang="es-CO" sz="1600" b="0" i="0" u="none" strike="noStrike" noProof="0">
                        <a:solidFill>
                          <a:srgbClr val="000000"/>
                        </a:solidFill>
                        <a:latin typeface="Comic Sans MS"/>
                      </a:endParaRPr>
                    </a:p>
                    <a:p>
                      <a:pPr lvl="0" algn="ctr">
                        <a:lnSpc>
                          <a:spcPct val="100000"/>
                        </a:lnSpc>
                        <a:spcBef>
                          <a:spcPts val="0"/>
                        </a:spcBef>
                        <a:spcAft>
                          <a:spcPts val="0"/>
                        </a:spcAft>
                        <a:buNone/>
                      </a:pPr>
                      <a:r>
                        <a:rPr lang="es-CO" sz="1600" b="1" i="0" u="none" strike="noStrike" noProof="0">
                          <a:solidFill>
                            <a:schemeClr val="tx2"/>
                          </a:solidFill>
                          <a:latin typeface="Comic Sans MS"/>
                        </a:rPr>
                        <a:t>  SABATINA                   8  EcD </a:t>
                      </a:r>
                      <a:endParaRPr lang="en-US" sz="1600" b="0" i="0" u="none" strike="noStrike" noProof="0">
                        <a:solidFill>
                          <a:srgbClr val="000000"/>
                        </a:solidFill>
                        <a:latin typeface="Comic Sans MS"/>
                      </a:endParaRPr>
                    </a:p>
                    <a:p>
                      <a:pPr lvl="0" algn="ctr">
                        <a:lnSpc>
                          <a:spcPct val="100000"/>
                        </a:lnSpc>
                        <a:spcBef>
                          <a:spcPts val="0"/>
                        </a:spcBef>
                        <a:spcAft>
                          <a:spcPts val="0"/>
                        </a:spcAft>
                        <a:buNone/>
                      </a:pPr>
                      <a:r>
                        <a:rPr lang="es-CO" sz="1600" b="1" i="0" u="none" strike="noStrike" noProof="0">
                          <a:solidFill>
                            <a:schemeClr val="tx2"/>
                          </a:solidFill>
                          <a:latin typeface="Comic Sans MS"/>
                        </a:rPr>
                        <a:t> TALENTOS EXCEPCIONALES   6 Estudiantes    </a:t>
                      </a:r>
                      <a:endParaRPr lang="es-CO" sz="1600" b="0" i="0" u="none" strike="noStrike" noProof="0">
                        <a:solidFill>
                          <a:srgbClr val="000000"/>
                        </a:solidFill>
                        <a:latin typeface="Comic Sans MS"/>
                      </a:endParaRPr>
                    </a:p>
                    <a:p>
                      <a:pPr lvl="0" algn="ctr">
                        <a:lnSpc>
                          <a:spcPct val="100000"/>
                        </a:lnSpc>
                        <a:spcBef>
                          <a:spcPts val="0"/>
                        </a:spcBef>
                        <a:spcAft>
                          <a:spcPts val="0"/>
                        </a:spcAft>
                        <a:buNone/>
                      </a:pPr>
                      <a:r>
                        <a:rPr lang="es-CO" sz="1600" b="1" i="0" u="none" strike="noStrike" noProof="0">
                          <a:solidFill>
                            <a:schemeClr val="tx2"/>
                          </a:solidFill>
                          <a:latin typeface="Comic Sans MS"/>
                        </a:rPr>
                        <a:t>______________________  ____________</a:t>
                      </a:r>
                      <a:endParaRPr lang="es-CO" sz="1600" b="0" i="0" u="none" strike="noStrike" noProof="0">
                        <a:solidFill>
                          <a:srgbClr val="000000"/>
                        </a:solidFill>
                        <a:latin typeface="Comic Sans MS"/>
                      </a:endParaRPr>
                    </a:p>
                    <a:p>
                      <a:pPr lvl="0" algn="ctr">
                        <a:lnSpc>
                          <a:spcPct val="100000"/>
                        </a:lnSpc>
                        <a:spcBef>
                          <a:spcPts val="0"/>
                        </a:spcBef>
                        <a:spcAft>
                          <a:spcPts val="0"/>
                        </a:spcAft>
                        <a:buNone/>
                      </a:pPr>
                      <a:r>
                        <a:rPr lang="es-CO" sz="1600" b="1" i="0" u="none" strike="noStrike" noProof="0">
                          <a:solidFill>
                            <a:schemeClr val="tx2"/>
                          </a:solidFill>
                          <a:latin typeface="Comic Sans MS"/>
                        </a:rPr>
                        <a:t>   </a:t>
                      </a:r>
                      <a:r>
                        <a:rPr lang="es-CO" sz="1800" b="1" i="0" u="none" strike="noStrike" noProof="0">
                          <a:solidFill>
                            <a:schemeClr val="tx2"/>
                          </a:solidFill>
                          <a:latin typeface="Comic Sans MS"/>
                        </a:rPr>
                        <a:t> TOTAL:              76 EcD </a:t>
                      </a:r>
                      <a:endParaRPr lang="es-CO"/>
                    </a:p>
                    <a:p>
                      <a:pPr lvl="0" algn="ctr">
                        <a:lnSpc>
                          <a:spcPct val="100000"/>
                        </a:lnSpc>
                        <a:spcBef>
                          <a:spcPts val="0"/>
                        </a:spcBef>
                        <a:spcAft>
                          <a:spcPts val="0"/>
                        </a:spcAft>
                        <a:buNone/>
                      </a:pPr>
                      <a:endParaRPr lang="es-CO" sz="1800" b="1" i="0" u="none" strike="noStrike" noProof="0">
                        <a:solidFill>
                          <a:schemeClr val="tx2"/>
                        </a:solidFill>
                        <a:latin typeface="Comic Sans MS"/>
                      </a:endParaRPr>
                    </a:p>
                    <a:p>
                      <a:pPr lvl="0" algn="l">
                        <a:lnSpc>
                          <a:spcPct val="100000"/>
                        </a:lnSpc>
                        <a:spcBef>
                          <a:spcPts val="0"/>
                        </a:spcBef>
                        <a:spcAft>
                          <a:spcPts val="0"/>
                        </a:spcAft>
                        <a:buNone/>
                      </a:pPr>
                      <a:r>
                        <a:rPr lang="es-CO" sz="1600" b="1" i="0" u="none" strike="noStrike" noProof="0">
                          <a:solidFill>
                            <a:schemeClr val="tx2"/>
                          </a:solidFill>
                          <a:latin typeface="Comic Sans MS"/>
                        </a:rPr>
                        <a:t>Seguimiento a </a:t>
                      </a:r>
                      <a:r>
                        <a:rPr lang="es-CO" sz="1600" b="1" i="0" u="none" strike="noStrike" noProof="0" err="1">
                          <a:solidFill>
                            <a:schemeClr val="tx2"/>
                          </a:solidFill>
                          <a:latin typeface="Comic Sans MS"/>
                        </a:rPr>
                        <a:t>EcD</a:t>
                      </a:r>
                      <a:r>
                        <a:rPr lang="es-CO" sz="1600" b="1" i="0" u="none" strike="noStrike" noProof="0">
                          <a:solidFill>
                            <a:schemeClr val="tx2"/>
                          </a:solidFill>
                          <a:latin typeface="Comic Sans MS"/>
                        </a:rPr>
                        <a:t> Retirados Motivo: Cambio de Ciudad: 4 EcD</a:t>
                      </a:r>
                      <a:endParaRPr lang="es-CO" noProof="0">
                        <a:solidFill>
                          <a:schemeClr val="tx2"/>
                        </a:solidFill>
                        <a:latin typeface="Comic Sans MS"/>
                      </a:endParaRPr>
                    </a:p>
                    <a:p>
                      <a:pPr lvl="0" algn="l">
                        <a:lnSpc>
                          <a:spcPct val="100000"/>
                        </a:lnSpc>
                        <a:spcBef>
                          <a:spcPts val="0"/>
                        </a:spcBef>
                        <a:spcAft>
                          <a:spcPts val="0"/>
                        </a:spcAft>
                        <a:buNone/>
                      </a:pPr>
                      <a:r>
                        <a:rPr lang="es-CO" sz="1600" b="1" i="0" u="none" strike="noStrike" noProof="0">
                          <a:solidFill>
                            <a:schemeClr val="tx2"/>
                          </a:solidFill>
                          <a:latin typeface="Comic Sans MS"/>
                        </a:rPr>
                        <a:t>Seguimiento a </a:t>
                      </a:r>
                      <a:r>
                        <a:rPr lang="es-CO" sz="1600" b="1" i="0" u="none" strike="noStrike" noProof="0" err="1">
                          <a:solidFill>
                            <a:schemeClr val="tx2"/>
                          </a:solidFill>
                          <a:latin typeface="Comic Sans MS"/>
                        </a:rPr>
                        <a:t>EcD</a:t>
                      </a:r>
                      <a:r>
                        <a:rPr lang="es-CO" sz="1600" b="1" i="0" u="none" strike="noStrike" noProof="0">
                          <a:solidFill>
                            <a:schemeClr val="tx2"/>
                          </a:solidFill>
                          <a:latin typeface="Comic Sans MS"/>
                        </a:rPr>
                        <a:t> Retirados o se trasladaron a otro EE -2025: 4 </a:t>
                      </a:r>
                      <a:r>
                        <a:rPr lang="es-CO" sz="1600" b="1" i="0" u="none" strike="noStrike" noProof="0" err="1">
                          <a:solidFill>
                            <a:schemeClr val="tx2"/>
                          </a:solidFill>
                          <a:latin typeface="Comic Sans MS"/>
                        </a:rPr>
                        <a:t>EcD</a:t>
                      </a:r>
                      <a:endParaRPr lang="es-CO" sz="1600" b="1" i="0" u="none" strike="noStrike" noProof="0">
                        <a:solidFill>
                          <a:schemeClr val="tx2"/>
                        </a:solidFill>
                        <a:latin typeface="Comic Sans MS"/>
                      </a:endParaRPr>
                    </a:p>
                    <a:p>
                      <a:pPr lvl="0" algn="l">
                        <a:lnSpc>
                          <a:spcPct val="100000"/>
                        </a:lnSpc>
                        <a:spcBef>
                          <a:spcPts val="0"/>
                        </a:spcBef>
                        <a:spcAft>
                          <a:spcPts val="0"/>
                        </a:spcAft>
                        <a:buNone/>
                      </a:pPr>
                      <a:r>
                        <a:rPr lang="es-CO" sz="1600" b="1" i="0" u="none" strike="noStrike" noProof="0">
                          <a:solidFill>
                            <a:schemeClr val="tx2"/>
                          </a:solidFill>
                          <a:latin typeface="Comic Sans MS"/>
                        </a:rPr>
                        <a:t>Reporte a ICBF: 1 EcD</a:t>
                      </a:r>
                    </a:p>
                  </a:txBody>
                  <a:tcPr/>
                </a:tc>
                <a:tc hMerge="1">
                  <a:txBody>
                    <a:bodyPr/>
                    <a:lstStyle/>
                    <a:p>
                      <a:endParaRPr lang="es-ES"/>
                    </a:p>
                  </a:txBody>
                  <a:tcPr/>
                </a:tc>
                <a:extLst>
                  <a:ext uri="{0D108BD9-81ED-4DB2-BD59-A6C34878D82A}">
                    <a16:rowId xmlns:a16="http://schemas.microsoft.com/office/drawing/2014/main" val="2730730964"/>
                  </a:ext>
                </a:extLst>
              </a:tr>
              <a:tr h="772583">
                <a:tc vMerge="1">
                  <a:txBody>
                    <a:bodyPr/>
                    <a:lstStyle/>
                    <a:p>
                      <a:endParaRPr lang="es-ES"/>
                    </a:p>
                  </a:txBody>
                  <a:tcPr/>
                </a:tc>
                <a:tc gridSpan="2">
                  <a:txBody>
                    <a:bodyPr/>
                    <a:lstStyle/>
                    <a:p>
                      <a:pPr algn="ctr"/>
                      <a:r>
                        <a:rPr lang="es-CO" b="1" noProof="0">
                          <a:solidFill>
                            <a:schemeClr val="bg1"/>
                          </a:solidFill>
                          <a:latin typeface="Comic Sans MS"/>
                        </a:rPr>
                        <a:t>Socialización con Docentes de </a:t>
                      </a:r>
                      <a:r>
                        <a:rPr lang="es-CO" b="1" noProof="0" err="1">
                          <a:solidFill>
                            <a:schemeClr val="bg1"/>
                          </a:solidFill>
                          <a:latin typeface="Comic Sans MS"/>
                        </a:rPr>
                        <a:t>EcD</a:t>
                      </a:r>
                      <a:r>
                        <a:rPr lang="es-CO" b="1" noProof="0">
                          <a:solidFill>
                            <a:schemeClr val="bg1"/>
                          </a:solidFill>
                          <a:latin typeface="Comic Sans MS"/>
                        </a:rPr>
                        <a:t> Identificados y caracterizados en SIMAT 2025</a:t>
                      </a:r>
                    </a:p>
                  </a:txBody>
                  <a:tcPr anchor="ctr">
                    <a:solidFill>
                      <a:schemeClr val="accent1">
                        <a:lumMod val="50000"/>
                      </a:schemeClr>
                    </a:solidFill>
                  </a:tcPr>
                </a:tc>
                <a:tc hMerge="1">
                  <a:txBody>
                    <a:bodyPr/>
                    <a:lstStyle/>
                    <a:p>
                      <a:endParaRPr lang="es-ES">
                        <a:solidFill>
                          <a:schemeClr val="bg1"/>
                        </a:solidFill>
                        <a:latin typeface="Comic Sans MS"/>
                      </a:endParaRPr>
                    </a:p>
                  </a:txBody>
                  <a:tcPr anchor="ctr">
                    <a:solidFill>
                      <a:schemeClr val="accent1">
                        <a:lumMod val="50000"/>
                      </a:schemeClr>
                    </a:solidFill>
                  </a:tcPr>
                </a:tc>
                <a:extLst>
                  <a:ext uri="{0D108BD9-81ED-4DB2-BD59-A6C34878D82A}">
                    <a16:rowId xmlns:a16="http://schemas.microsoft.com/office/drawing/2014/main" val="3699989"/>
                  </a:ext>
                </a:extLst>
              </a:tr>
              <a:tr h="1494144">
                <a:tc vMerge="1">
                  <a:txBody>
                    <a:bodyPr/>
                    <a:lstStyle/>
                    <a:p>
                      <a:endParaRPr lang="es-ES"/>
                    </a:p>
                  </a:txBody>
                  <a:tcPr/>
                </a:tc>
                <a:tc>
                  <a:txBody>
                    <a:bodyPr/>
                    <a:lstStyle/>
                    <a:p>
                      <a:pPr marL="342900" lvl="0" indent="-342900" algn="l">
                        <a:buAutoNum type="arabicPeriod"/>
                      </a:pPr>
                      <a:r>
                        <a:rPr lang="es-CO" b="1" noProof="0">
                          <a:solidFill>
                            <a:schemeClr val="tx2"/>
                          </a:solidFill>
                          <a:latin typeface="Comic Sans MS"/>
                        </a:rPr>
                        <a:t>Socialización </a:t>
                      </a:r>
                      <a:r>
                        <a:rPr lang="es-CO" b="1" noProof="0" err="1">
                          <a:solidFill>
                            <a:schemeClr val="tx2"/>
                          </a:solidFill>
                          <a:latin typeface="Comic Sans MS"/>
                        </a:rPr>
                        <a:t>Ecd</a:t>
                      </a:r>
                      <a:r>
                        <a:rPr lang="es-CO" b="1" noProof="0">
                          <a:solidFill>
                            <a:schemeClr val="tx2"/>
                          </a:solidFill>
                          <a:latin typeface="Comic Sans MS"/>
                        </a:rPr>
                        <a:t> - Docentes Sede Central: Mes a mes.</a:t>
                      </a:r>
                      <a:endParaRPr lang="es-CO" sz="1800" b="0" i="0" u="none" strike="noStrike" noProof="0">
                        <a:solidFill>
                          <a:srgbClr val="000000"/>
                        </a:solidFill>
                        <a:latin typeface="Comic Sans MS"/>
                      </a:endParaRPr>
                    </a:p>
                    <a:p>
                      <a:pPr marL="342900" lvl="0" indent="-342900" algn="l">
                        <a:buAutoNum type="arabicPeriod"/>
                      </a:pPr>
                      <a:r>
                        <a:rPr lang="es-CO" sz="1800" b="1" i="0" u="none" strike="noStrike" noProof="0">
                          <a:solidFill>
                            <a:schemeClr val="tx2"/>
                          </a:solidFill>
                          <a:latin typeface="Comic Sans MS"/>
                        </a:rPr>
                        <a:t>Socialización Ecd - Docentes Sabatina: Mes a mes</a:t>
                      </a:r>
                      <a:endParaRPr lang="es-CO" sz="1800" b="0" i="0" u="none" strike="noStrike" noProof="0">
                        <a:solidFill>
                          <a:srgbClr val="000000"/>
                        </a:solidFill>
                        <a:latin typeface="Comic Sans MS"/>
                      </a:endParaRPr>
                    </a:p>
                    <a:p>
                      <a:pPr marL="342900" lvl="0" indent="-342900" algn="l">
                        <a:buAutoNum type="arabicPeriod"/>
                      </a:pPr>
                      <a:r>
                        <a:rPr lang="es-CO" sz="1800" b="1" i="0" u="none" strike="noStrike" noProof="0">
                          <a:solidFill>
                            <a:schemeClr val="tx2"/>
                          </a:solidFill>
                          <a:latin typeface="Comic Sans MS"/>
                        </a:rPr>
                        <a:t>Socialización Ecd - Docentes Simón Bolívar: Mes a mes</a:t>
                      </a:r>
                      <a:endParaRPr lang="es-CO" sz="1800" b="0" i="0" u="none" strike="noStrike" noProof="0">
                        <a:solidFill>
                          <a:srgbClr val="000000"/>
                        </a:solidFill>
                        <a:latin typeface="Comic Sans MS"/>
                      </a:endParaRPr>
                    </a:p>
                    <a:p>
                      <a:pPr marL="342900" lvl="0" indent="-342900" algn="l">
                        <a:buAutoNum type="arabicPeriod"/>
                      </a:pPr>
                      <a:r>
                        <a:rPr lang="es-CO" sz="1800" b="1" i="0" u="none" strike="noStrike" noProof="0">
                          <a:solidFill>
                            <a:schemeClr val="tx2"/>
                          </a:solidFill>
                          <a:latin typeface="Comic Sans MS"/>
                        </a:rPr>
                        <a:t>Socialización Ecd - Docentes Sede Campestre:Mes a mes</a:t>
                      </a:r>
                      <a:endParaRPr lang="es-CO" sz="1800" b="0" i="0" u="none" strike="noStrike" noProof="0">
                        <a:solidFill>
                          <a:srgbClr val="000000"/>
                        </a:solidFill>
                        <a:latin typeface="Comic Sans MS"/>
                      </a:endParaRPr>
                    </a:p>
                  </a:txBody>
                  <a:tcPr anchor="ctr"/>
                </a:tc>
                <a:tc>
                  <a:txBody>
                    <a:bodyPr/>
                    <a:lstStyle/>
                    <a:p>
                      <a:pPr marL="0" lvl="0" indent="0" algn="l" defTabSz="914400" rtl="0" eaLnBrk="1" latinLnBrk="0" hangingPunct="1">
                        <a:buNone/>
                      </a:pPr>
                      <a:endParaRPr lang="es-CO" sz="1800" b="1" kern="1200" noProof="0">
                        <a:solidFill>
                          <a:schemeClr val="tx2"/>
                        </a:solidFill>
                        <a:latin typeface="Comic Sans MS"/>
                        <a:ea typeface="+mn-ea"/>
                        <a:cs typeface="+mn-cs"/>
                      </a:endParaRPr>
                    </a:p>
                  </a:txBody>
                  <a:tcPr anchor="ctr"/>
                </a:tc>
                <a:extLst>
                  <a:ext uri="{0D108BD9-81ED-4DB2-BD59-A6C34878D82A}">
                    <a16:rowId xmlns:a16="http://schemas.microsoft.com/office/drawing/2014/main" val="3080217156"/>
                  </a:ext>
                </a:extLst>
              </a:tr>
            </a:tbl>
          </a:graphicData>
        </a:graphic>
      </p:graphicFrame>
    </p:spTree>
    <p:extLst>
      <p:ext uri="{BB962C8B-B14F-4D97-AF65-F5344CB8AC3E}">
        <p14:creationId xmlns:p14="http://schemas.microsoft.com/office/powerpoint/2010/main" val="39235673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A08B8-F4BF-6A3D-6CF5-38CF70F5BC82}"/>
            </a:ext>
          </a:extLst>
        </p:cNvPr>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F117CDCD-34C3-9CAD-F359-0BA42C425186}"/>
              </a:ext>
            </a:extLst>
          </p:cNvPr>
          <p:cNvSpPr>
            <a:spLocks noGrp="1"/>
          </p:cNvSpPr>
          <p:nvPr>
            <p:ph type="ftr" sz="quarter" idx="52"/>
          </p:nvPr>
        </p:nvSpPr>
        <p:spPr>
          <a:xfrm>
            <a:off x="463465" y="6397837"/>
            <a:ext cx="4114800" cy="365125"/>
          </a:xfrm>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57DC412B-BC0F-6E31-B17B-C2C59A2AE290}"/>
              </a:ext>
            </a:extLst>
          </p:cNvPr>
          <p:cNvSpPr>
            <a:spLocks noGrp="1"/>
          </p:cNvSpPr>
          <p:nvPr>
            <p:ph type="sldNum" sz="quarter" idx="53"/>
          </p:nvPr>
        </p:nvSpPr>
        <p:spPr>
          <a:xfrm>
            <a:off x="11384669" y="6397837"/>
            <a:ext cx="458592" cy="365125"/>
          </a:xfrm>
        </p:spPr>
        <p:txBody>
          <a:bodyPr/>
          <a:lstStyle/>
          <a:p>
            <a:fld id="{47FEACEE-25B4-4A2D-B147-27296E36371D}" type="slidenum">
              <a:rPr lang="es-CO" noProof="0" smtClean="0"/>
              <a:pPr/>
              <a:t>65</a:t>
            </a:fld>
            <a:endParaRPr lang="es-CO" noProof="0"/>
          </a:p>
        </p:txBody>
      </p:sp>
      <p:graphicFrame>
        <p:nvGraphicFramePr>
          <p:cNvPr id="7" name="Tabla 6">
            <a:extLst>
              <a:ext uri="{FF2B5EF4-FFF2-40B4-BE49-F238E27FC236}">
                <a16:creationId xmlns:a16="http://schemas.microsoft.com/office/drawing/2014/main" id="{4531E74C-A7A1-2E3C-8C94-821E03C1171C}"/>
              </a:ext>
            </a:extLst>
          </p:cNvPr>
          <p:cNvGraphicFramePr>
            <a:graphicFrameLocks noGrp="1"/>
          </p:cNvGraphicFramePr>
          <p:nvPr>
            <p:extLst>
              <p:ext uri="{D42A27DB-BD31-4B8C-83A1-F6EECF244321}">
                <p14:modId xmlns:p14="http://schemas.microsoft.com/office/powerpoint/2010/main" val="4186941862"/>
              </p:ext>
            </p:extLst>
          </p:nvPr>
        </p:nvGraphicFramePr>
        <p:xfrm>
          <a:off x="460075" y="273170"/>
          <a:ext cx="11372794" cy="6119815"/>
        </p:xfrm>
        <a:graphic>
          <a:graphicData uri="http://schemas.openxmlformats.org/drawingml/2006/table">
            <a:tbl>
              <a:tblPr firstRow="1" bandRow="1">
                <a:tableStyleId>{5C22544A-7EE6-4342-B048-85BDC9FD1C3A}</a:tableStyleId>
              </a:tblPr>
              <a:tblGrid>
                <a:gridCol w="2920999">
                  <a:extLst>
                    <a:ext uri="{9D8B030D-6E8A-4147-A177-3AD203B41FA5}">
                      <a16:colId xmlns:a16="http://schemas.microsoft.com/office/drawing/2014/main" val="2885586306"/>
                    </a:ext>
                  </a:extLst>
                </a:gridCol>
                <a:gridCol w="8451795">
                  <a:extLst>
                    <a:ext uri="{9D8B030D-6E8A-4147-A177-3AD203B41FA5}">
                      <a16:colId xmlns:a16="http://schemas.microsoft.com/office/drawing/2014/main" val="3297278088"/>
                    </a:ext>
                  </a:extLst>
                </a:gridCol>
              </a:tblGrid>
              <a:tr h="355516">
                <a:tc gridSpan="2">
                  <a:txBody>
                    <a:bodyPr/>
                    <a:lstStyle/>
                    <a:p>
                      <a:pPr algn="ctr"/>
                      <a:r>
                        <a:rPr lang="es-CO" noProof="0">
                          <a:latin typeface="Comic Sans MS"/>
                        </a:rPr>
                        <a:t>INFORME DE ACCIONES EN EL PROCESO DE INCLUSIÓN Y EQUIDAD EN LA EDUCACIÓN</a:t>
                      </a:r>
                    </a:p>
                  </a:txBody>
                  <a:tcPr anchor="ctr">
                    <a:solidFill>
                      <a:schemeClr val="tx2">
                        <a:lumMod val="90000"/>
                        <a:lumOff val="10000"/>
                      </a:schemeClr>
                    </a:solidFill>
                  </a:tcPr>
                </a:tc>
                <a:tc hMerge="1">
                  <a:txBody>
                    <a:bodyPr/>
                    <a:lstStyle/>
                    <a:p>
                      <a:endParaRPr lang="es-ES"/>
                    </a:p>
                  </a:txBody>
                  <a:tcPr/>
                </a:tc>
                <a:extLst>
                  <a:ext uri="{0D108BD9-81ED-4DB2-BD59-A6C34878D82A}">
                    <a16:rowId xmlns:a16="http://schemas.microsoft.com/office/drawing/2014/main" val="2192951736"/>
                  </a:ext>
                </a:extLst>
              </a:tr>
              <a:tr h="355516">
                <a:tc>
                  <a:txBody>
                    <a:bodyPr/>
                    <a:lstStyle/>
                    <a:p>
                      <a:pPr marL="0" algn="ctr" defTabSz="914400" rtl="0" eaLnBrk="1" latinLnBrk="0" hangingPunct="1"/>
                      <a:r>
                        <a:rPr lang="es-CO" sz="1800" b="1" kern="1200" noProof="0">
                          <a:solidFill>
                            <a:schemeClr val="tx2"/>
                          </a:solidFill>
                          <a:latin typeface="Comic Sans MS"/>
                          <a:ea typeface="+mn-ea"/>
                          <a:cs typeface="+mn-cs"/>
                        </a:rPr>
                        <a:t>PROCESO</a:t>
                      </a:r>
                    </a:p>
                  </a:txBody>
                  <a:tcPr anchor="ctr">
                    <a:solidFill>
                      <a:schemeClr val="tx2">
                        <a:lumMod val="50000"/>
                        <a:lumOff val="50000"/>
                      </a:schemeClr>
                    </a:solidFill>
                  </a:tcPr>
                </a:tc>
                <a:tc>
                  <a:txBody>
                    <a:bodyPr/>
                    <a:lstStyle/>
                    <a:p>
                      <a:pPr marL="0" algn="ctr" defTabSz="914400" rtl="0" eaLnBrk="1" latinLnBrk="0" hangingPunct="1"/>
                      <a:r>
                        <a:rPr lang="es-CO" sz="1800" b="1" kern="1200" noProof="0">
                          <a:solidFill>
                            <a:schemeClr val="tx2"/>
                          </a:solidFill>
                          <a:latin typeface="Comic Sans MS"/>
                          <a:ea typeface="+mn-ea"/>
                          <a:cs typeface="+mn-cs"/>
                        </a:rPr>
                        <a:t>ACCIONES DESARROLLADAS</a:t>
                      </a:r>
                    </a:p>
                  </a:txBody>
                  <a:tcPr anchor="ctr">
                    <a:solidFill>
                      <a:schemeClr val="tx2">
                        <a:lumMod val="50000"/>
                        <a:lumOff val="50000"/>
                      </a:schemeClr>
                    </a:solidFill>
                  </a:tcPr>
                </a:tc>
                <a:extLst>
                  <a:ext uri="{0D108BD9-81ED-4DB2-BD59-A6C34878D82A}">
                    <a16:rowId xmlns:a16="http://schemas.microsoft.com/office/drawing/2014/main" val="1531815341"/>
                  </a:ext>
                </a:extLst>
              </a:tr>
              <a:tr h="2366408">
                <a:tc>
                  <a:txBody>
                    <a:bodyPr/>
                    <a:lstStyle/>
                    <a:p>
                      <a:pPr lvl="0" algn="ctr">
                        <a:lnSpc>
                          <a:spcPct val="100000"/>
                        </a:lnSpc>
                        <a:spcBef>
                          <a:spcPts val="0"/>
                        </a:spcBef>
                        <a:spcAft>
                          <a:spcPts val="0"/>
                        </a:spcAft>
                        <a:buNone/>
                      </a:pPr>
                      <a:r>
                        <a:rPr lang="es-CO" sz="2000" b="1" i="0" u="none" strike="noStrike" noProof="0">
                          <a:solidFill>
                            <a:srgbClr val="FDFDFD"/>
                          </a:solidFill>
                          <a:latin typeface="Comic Sans MS"/>
                        </a:rPr>
                        <a:t>4-</a:t>
                      </a:r>
                      <a:r>
                        <a:rPr lang="es-CO" sz="2100" b="1" i="0" u="none" strike="noStrike" noProof="0">
                          <a:solidFill>
                            <a:srgbClr val="FDFDFD"/>
                          </a:solidFill>
                        </a:rPr>
                        <a:t>Acciones que garanticen los derechos de las personas con discapacidad.</a:t>
                      </a:r>
                      <a:endParaRPr lang="es-CO" sz="1800" noProof="0"/>
                    </a:p>
                    <a:p>
                      <a:pPr lvl="0" algn="ctr">
                        <a:lnSpc>
                          <a:spcPct val="100000"/>
                        </a:lnSpc>
                        <a:spcBef>
                          <a:spcPts val="0"/>
                        </a:spcBef>
                        <a:spcAft>
                          <a:spcPts val="0"/>
                        </a:spcAft>
                        <a:buNone/>
                      </a:pPr>
                      <a:endParaRPr lang="es-CO" sz="2100" b="1" i="0" u="none" strike="noStrike" noProof="0">
                        <a:solidFill>
                          <a:srgbClr val="FDFDFD"/>
                        </a:solidFill>
                      </a:endParaRPr>
                    </a:p>
                    <a:p>
                      <a:pPr lvl="0" algn="ctr">
                        <a:lnSpc>
                          <a:spcPct val="100000"/>
                        </a:lnSpc>
                        <a:spcBef>
                          <a:spcPts val="0"/>
                        </a:spcBef>
                        <a:spcAft>
                          <a:spcPts val="0"/>
                        </a:spcAft>
                        <a:buNone/>
                      </a:pPr>
                      <a:r>
                        <a:rPr lang="es-CO" sz="2100" b="1" i="0" u="none" strike="noStrike" noProof="0">
                          <a:solidFill>
                            <a:srgbClr val="FDFDFD"/>
                          </a:solidFill>
                        </a:rPr>
                        <a:t> Comités de inclusión de cada colegio </a:t>
                      </a:r>
                      <a:endParaRPr lang="es-CO" sz="1800" noProof="0"/>
                    </a:p>
                  </a:txBody>
                  <a:tcPr anchor="ctr">
                    <a:solidFill>
                      <a:schemeClr val="accent4">
                        <a:lumMod val="75000"/>
                      </a:schemeClr>
                    </a:solidFill>
                  </a:tcPr>
                </a:tc>
                <a:tc>
                  <a:txBody>
                    <a:bodyPr/>
                    <a:lstStyle/>
                    <a:p>
                      <a:pPr lvl="0" algn="just">
                        <a:lnSpc>
                          <a:spcPct val="100000"/>
                        </a:lnSpc>
                        <a:spcBef>
                          <a:spcPts val="0"/>
                        </a:spcBef>
                        <a:spcAft>
                          <a:spcPts val="0"/>
                        </a:spcAft>
                        <a:buNone/>
                      </a:pPr>
                      <a:endParaRPr lang="es-CO" sz="1800" noProof="0">
                        <a:solidFill>
                          <a:schemeClr val="tx2"/>
                        </a:solidFill>
                        <a:latin typeface="Comic Sans MS"/>
                      </a:endParaRPr>
                    </a:p>
                    <a:p>
                      <a:pPr lvl="0" algn="just">
                        <a:lnSpc>
                          <a:spcPct val="100000"/>
                        </a:lnSpc>
                        <a:spcBef>
                          <a:spcPts val="0"/>
                        </a:spcBef>
                        <a:spcAft>
                          <a:spcPts val="0"/>
                        </a:spcAft>
                        <a:buNone/>
                      </a:pPr>
                      <a:r>
                        <a:rPr lang="es-CO" sz="1800" b="1" i="0" u="none" strike="noStrike" noProof="0">
                          <a:solidFill>
                            <a:schemeClr val="tx2"/>
                          </a:solidFill>
                          <a:latin typeface="Comic Sans MS"/>
                        </a:rPr>
                        <a:t>Para el año 2025 no se contara con este comité de Inclusión Educativa, debido a que no cuenta con marco legal que sustente la conformación del mismo y no se tiene claro sus funciones. </a:t>
                      </a:r>
                    </a:p>
                    <a:p>
                      <a:pPr lvl="0" algn="just">
                        <a:lnSpc>
                          <a:spcPct val="100000"/>
                        </a:lnSpc>
                        <a:spcBef>
                          <a:spcPts val="0"/>
                        </a:spcBef>
                        <a:spcAft>
                          <a:spcPts val="0"/>
                        </a:spcAft>
                        <a:buNone/>
                      </a:pPr>
                      <a:endParaRPr lang="es-CO" sz="1800" b="1" i="0" u="none" strike="noStrike" noProof="0">
                        <a:solidFill>
                          <a:schemeClr val="tx2"/>
                        </a:solidFill>
                        <a:latin typeface="Comic Sans MS"/>
                      </a:endParaRPr>
                    </a:p>
                    <a:p>
                      <a:pPr lvl="0" algn="just">
                        <a:lnSpc>
                          <a:spcPct val="100000"/>
                        </a:lnSpc>
                        <a:spcBef>
                          <a:spcPts val="0"/>
                        </a:spcBef>
                        <a:spcAft>
                          <a:spcPts val="0"/>
                        </a:spcAft>
                        <a:buNone/>
                      </a:pPr>
                      <a:r>
                        <a:rPr lang="es-CO" sz="1800" b="1" i="0" u="none" strike="noStrike" noProof="0">
                          <a:solidFill>
                            <a:schemeClr val="tx2"/>
                          </a:solidFill>
                          <a:latin typeface="Comic Sans MS"/>
                        </a:rPr>
                        <a:t>Por esta razon se recibio notificacion por parte de SEM en el mes de Febrero del presente año. </a:t>
                      </a:r>
                    </a:p>
                  </a:txBody>
                  <a:tcPr/>
                </a:tc>
                <a:extLst>
                  <a:ext uri="{0D108BD9-81ED-4DB2-BD59-A6C34878D82A}">
                    <a16:rowId xmlns:a16="http://schemas.microsoft.com/office/drawing/2014/main" val="2730730964"/>
                  </a:ext>
                </a:extLst>
              </a:tr>
              <a:tr h="3021887">
                <a:tc>
                  <a:txBody>
                    <a:bodyPr/>
                    <a:lstStyle/>
                    <a:p>
                      <a:pPr lvl="0" algn="ctr">
                        <a:lnSpc>
                          <a:spcPct val="100000"/>
                        </a:lnSpc>
                        <a:spcBef>
                          <a:spcPts val="0"/>
                        </a:spcBef>
                        <a:spcAft>
                          <a:spcPts val="0"/>
                        </a:spcAft>
                        <a:buNone/>
                      </a:pPr>
                      <a:r>
                        <a:rPr lang="es-CO" sz="2000" b="1" i="0" u="none" strike="noStrike" noProof="0">
                          <a:solidFill>
                            <a:schemeClr val="tx2"/>
                          </a:solidFill>
                          <a:latin typeface="Comic Sans MS"/>
                        </a:rPr>
                        <a:t>5 -Promover que los ambientes virtuales de aprendizaje sean accesibles para la población con discapacidad</a:t>
                      </a:r>
                      <a:endParaRPr lang="es-CO" noProof="0">
                        <a:solidFill>
                          <a:schemeClr val="tx2"/>
                        </a:solidFill>
                      </a:endParaRPr>
                    </a:p>
                  </a:txBody>
                  <a:tcPr anchor="ctr">
                    <a:solidFill>
                      <a:schemeClr val="accent1">
                        <a:lumMod val="20000"/>
                        <a:lumOff val="80000"/>
                      </a:schemeClr>
                    </a:solidFill>
                  </a:tcPr>
                </a:tc>
                <a:tc>
                  <a:txBody>
                    <a:bodyPr/>
                    <a:lstStyle/>
                    <a:p>
                      <a:pPr lvl="0" algn="just">
                        <a:lnSpc>
                          <a:spcPct val="100000"/>
                        </a:lnSpc>
                        <a:spcBef>
                          <a:spcPts val="0"/>
                        </a:spcBef>
                        <a:spcAft>
                          <a:spcPts val="0"/>
                        </a:spcAft>
                        <a:buNone/>
                      </a:pPr>
                      <a:r>
                        <a:rPr lang="es-CO" sz="2000" noProof="0">
                          <a:solidFill>
                            <a:schemeClr val="bg1"/>
                          </a:solidFill>
                          <a:latin typeface="Comic Sans MS"/>
                        </a:rPr>
                        <a:t>La I.E Braulio González, busca superar los procesos de integración hacia la inclusión y desarrollar políticas y procesos educativos que permitan el acceso a la educación para todos, aportando a disminuir la problemática a la que se enfrentan nuestros estudiantes en condición de discapacidad para poder acceder a la formación profesional en un futuro. Se hace un recorrido por los fundamentos curriculares, pedagógicos y tecnológicos relacionados con la inclusión y fomento del desarrollo humano integral. Es por ello que promueve los ambientes virtuales de aprendizaje. </a:t>
                      </a:r>
                    </a:p>
                  </a:txBody>
                  <a:tcPr anchor="ctr">
                    <a:solidFill>
                      <a:schemeClr val="accent1">
                        <a:lumMod val="50000"/>
                      </a:schemeClr>
                    </a:solidFill>
                  </a:tcPr>
                </a:tc>
                <a:extLst>
                  <a:ext uri="{0D108BD9-81ED-4DB2-BD59-A6C34878D82A}">
                    <a16:rowId xmlns:a16="http://schemas.microsoft.com/office/drawing/2014/main" val="3311981334"/>
                  </a:ext>
                </a:extLst>
              </a:tr>
            </a:tbl>
          </a:graphicData>
        </a:graphic>
      </p:graphicFrame>
    </p:spTree>
    <p:extLst>
      <p:ext uri="{BB962C8B-B14F-4D97-AF65-F5344CB8AC3E}">
        <p14:creationId xmlns:p14="http://schemas.microsoft.com/office/powerpoint/2010/main" val="8410312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A5F590CA-EE8D-D290-E5BB-A129A9D6EC89}"/>
              </a:ext>
            </a:extLst>
          </p:cNvPr>
          <p:cNvSpPr>
            <a:spLocks noGrp="1"/>
          </p:cNvSpPr>
          <p:nvPr>
            <p:ph type="ftr" sz="quarter" idx="52"/>
          </p:nvPr>
        </p:nvSpPr>
        <p:spPr>
          <a:xfrm>
            <a:off x="351282" y="6398895"/>
            <a:ext cx="4114800" cy="365125"/>
          </a:xfrm>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767D9A64-94A7-3032-920E-197A7E7E6842}"/>
              </a:ext>
            </a:extLst>
          </p:cNvPr>
          <p:cNvSpPr>
            <a:spLocks noGrp="1"/>
          </p:cNvSpPr>
          <p:nvPr>
            <p:ph type="sldNum" sz="quarter" idx="53"/>
          </p:nvPr>
        </p:nvSpPr>
        <p:spPr>
          <a:xfrm>
            <a:off x="11184644" y="6379845"/>
            <a:ext cx="458592" cy="365125"/>
          </a:xfrm>
        </p:spPr>
        <p:txBody>
          <a:bodyPr/>
          <a:lstStyle/>
          <a:p>
            <a:fld id="{47FEACEE-25B4-4A2D-B147-27296E36371D}" type="slidenum">
              <a:rPr lang="es-CO" noProof="0" smtClean="0"/>
              <a:pPr/>
              <a:t>66</a:t>
            </a:fld>
            <a:endParaRPr lang="es-CO" noProof="0"/>
          </a:p>
        </p:txBody>
      </p:sp>
      <p:graphicFrame>
        <p:nvGraphicFramePr>
          <p:cNvPr id="8" name="Tabla 7">
            <a:extLst>
              <a:ext uri="{FF2B5EF4-FFF2-40B4-BE49-F238E27FC236}">
                <a16:creationId xmlns:a16="http://schemas.microsoft.com/office/drawing/2014/main" id="{A16CECD9-CE99-427B-08F0-2FDDB4293E33}"/>
              </a:ext>
            </a:extLst>
          </p:cNvPr>
          <p:cNvGraphicFramePr>
            <a:graphicFrameLocks noGrp="1"/>
          </p:cNvGraphicFramePr>
          <p:nvPr>
            <p:extLst>
              <p:ext uri="{D42A27DB-BD31-4B8C-83A1-F6EECF244321}">
                <p14:modId xmlns:p14="http://schemas.microsoft.com/office/powerpoint/2010/main" val="1769108460"/>
              </p:ext>
            </p:extLst>
          </p:nvPr>
        </p:nvGraphicFramePr>
        <p:xfrm>
          <a:off x="354581" y="372912"/>
          <a:ext cx="11489209" cy="6109881"/>
        </p:xfrm>
        <a:graphic>
          <a:graphicData uri="http://schemas.openxmlformats.org/drawingml/2006/table">
            <a:tbl>
              <a:tblPr firstRow="1" bandRow="1">
                <a:tableStyleId>{5C22544A-7EE6-4342-B048-85BDC9FD1C3A}</a:tableStyleId>
              </a:tblPr>
              <a:tblGrid>
                <a:gridCol w="2487083">
                  <a:extLst>
                    <a:ext uri="{9D8B030D-6E8A-4147-A177-3AD203B41FA5}">
                      <a16:colId xmlns:a16="http://schemas.microsoft.com/office/drawing/2014/main" val="2885586306"/>
                    </a:ext>
                  </a:extLst>
                </a:gridCol>
                <a:gridCol w="9002126">
                  <a:extLst>
                    <a:ext uri="{9D8B030D-6E8A-4147-A177-3AD203B41FA5}">
                      <a16:colId xmlns:a16="http://schemas.microsoft.com/office/drawing/2014/main" val="3297278088"/>
                    </a:ext>
                  </a:extLst>
                </a:gridCol>
              </a:tblGrid>
              <a:tr h="817418">
                <a:tc>
                  <a:txBody>
                    <a:bodyPr/>
                    <a:lstStyle/>
                    <a:p>
                      <a:pPr marL="0" algn="ctr" defTabSz="914400" rtl="0" eaLnBrk="1" latinLnBrk="0" hangingPunct="1"/>
                      <a:r>
                        <a:rPr lang="es-CO" sz="2000" b="1" kern="1200" noProof="0">
                          <a:solidFill>
                            <a:schemeClr val="tx2"/>
                          </a:solidFill>
                          <a:latin typeface="Comic Sans MS"/>
                          <a:ea typeface="+mn-ea"/>
                          <a:cs typeface="+mn-cs"/>
                        </a:rPr>
                        <a:t>PROCESO</a:t>
                      </a:r>
                    </a:p>
                  </a:txBody>
                  <a:tcPr anchor="ctr">
                    <a:solidFill>
                      <a:schemeClr val="tx2">
                        <a:lumMod val="50000"/>
                        <a:lumOff val="50000"/>
                      </a:schemeClr>
                    </a:solidFill>
                  </a:tcPr>
                </a:tc>
                <a:tc>
                  <a:txBody>
                    <a:bodyPr/>
                    <a:lstStyle/>
                    <a:p>
                      <a:pPr marL="0" algn="ctr" defTabSz="914400" rtl="0" eaLnBrk="1" latinLnBrk="0" hangingPunct="1"/>
                      <a:r>
                        <a:rPr lang="es-CO" sz="2000" b="1" kern="1200" noProof="0">
                          <a:solidFill>
                            <a:schemeClr val="tx2"/>
                          </a:solidFill>
                          <a:latin typeface="Comic Sans MS"/>
                          <a:ea typeface="+mn-ea"/>
                          <a:cs typeface="+mn-cs"/>
                        </a:rPr>
                        <a:t>ACCIONES DESARROLLADAS</a:t>
                      </a:r>
                    </a:p>
                  </a:txBody>
                  <a:tcPr anchor="ctr">
                    <a:solidFill>
                      <a:schemeClr val="tx2">
                        <a:lumMod val="50000"/>
                        <a:lumOff val="50000"/>
                      </a:schemeClr>
                    </a:solidFill>
                  </a:tcPr>
                </a:tc>
                <a:extLst>
                  <a:ext uri="{0D108BD9-81ED-4DB2-BD59-A6C34878D82A}">
                    <a16:rowId xmlns:a16="http://schemas.microsoft.com/office/drawing/2014/main" val="1531815341"/>
                  </a:ext>
                </a:extLst>
              </a:tr>
              <a:tr h="5292463">
                <a:tc>
                  <a:txBody>
                    <a:bodyPr/>
                    <a:lstStyle/>
                    <a:p>
                      <a:pPr lvl="0" algn="ctr">
                        <a:lnSpc>
                          <a:spcPct val="100000"/>
                        </a:lnSpc>
                        <a:spcBef>
                          <a:spcPts val="0"/>
                        </a:spcBef>
                        <a:spcAft>
                          <a:spcPts val="0"/>
                        </a:spcAft>
                        <a:buNone/>
                      </a:pPr>
                      <a:endParaRPr lang="es-CO" sz="2000" b="1" i="0" u="none" strike="noStrike" noProof="0">
                        <a:solidFill>
                          <a:schemeClr val="bg1"/>
                        </a:solidFill>
                        <a:latin typeface="Comic Sans MS"/>
                      </a:endParaRPr>
                    </a:p>
                    <a:p>
                      <a:pPr lvl="0" algn="ctr">
                        <a:lnSpc>
                          <a:spcPct val="100000"/>
                        </a:lnSpc>
                        <a:spcBef>
                          <a:spcPts val="0"/>
                        </a:spcBef>
                        <a:spcAft>
                          <a:spcPts val="0"/>
                        </a:spcAft>
                        <a:buNone/>
                      </a:pPr>
                      <a:r>
                        <a:rPr lang="es-CO" sz="1800" b="1" i="0" u="none" strike="noStrike" noProof="0">
                          <a:solidFill>
                            <a:srgbClr val="FDFDFD"/>
                          </a:solidFill>
                          <a:latin typeface="Comic Sans MS"/>
                        </a:rPr>
                        <a:t>Planes, programas y proyectos   educativos y        sociales        con estudiantes, familias y comunidades   en   pro de  la  autonomía  y  la inclusión     social     y cultural         de         las</a:t>
                      </a:r>
                      <a:endParaRPr lang="es-CO" sz="1800" noProof="0">
                        <a:latin typeface="Comic Sans MS"/>
                      </a:endParaRPr>
                    </a:p>
                    <a:p>
                      <a:pPr lvl="0" algn="ctr">
                        <a:lnSpc>
                          <a:spcPct val="100000"/>
                        </a:lnSpc>
                        <a:spcBef>
                          <a:spcPts val="0"/>
                        </a:spcBef>
                        <a:spcAft>
                          <a:spcPts val="0"/>
                        </a:spcAft>
                        <a:buNone/>
                      </a:pPr>
                      <a:r>
                        <a:rPr lang="es-CO" sz="1800" b="1" i="0" u="none" strike="noStrike" noProof="0">
                          <a:solidFill>
                            <a:srgbClr val="FDFDFD"/>
                          </a:solidFill>
                          <a:latin typeface="Comic Sans MS"/>
                        </a:rPr>
                        <a:t>personas con discapacidad</a:t>
                      </a:r>
                      <a:r>
                        <a:rPr lang="es-CO" sz="1600" b="1" i="0" u="none" strike="noStrike" noProof="0">
                          <a:solidFill>
                            <a:srgbClr val="FDFDFD"/>
                          </a:solidFill>
                          <a:latin typeface="Comic Sans MS"/>
                        </a:rPr>
                        <a:t>. </a:t>
                      </a:r>
                      <a:endParaRPr lang="es-CO" sz="1600" noProof="0">
                        <a:solidFill>
                          <a:srgbClr val="FDFDFD"/>
                        </a:solidFill>
                        <a:latin typeface="Comic Sans MS"/>
                      </a:endParaRPr>
                    </a:p>
                  </a:txBody>
                  <a:tcPr anchor="ctr">
                    <a:solidFill>
                      <a:schemeClr val="accent4">
                        <a:lumMod val="75000"/>
                      </a:schemeClr>
                    </a:solidFill>
                  </a:tcPr>
                </a:tc>
                <a:tc>
                  <a:txBody>
                    <a:bodyPr/>
                    <a:lstStyle/>
                    <a:p>
                      <a:pPr lvl="0" algn="just">
                        <a:lnSpc>
                          <a:spcPct val="100000"/>
                        </a:lnSpc>
                        <a:spcBef>
                          <a:spcPts val="0"/>
                        </a:spcBef>
                        <a:spcAft>
                          <a:spcPts val="0"/>
                        </a:spcAft>
                        <a:buNone/>
                      </a:pPr>
                      <a:r>
                        <a:rPr lang="es-CO" sz="1800" b="0" i="0" u="none" strike="noStrike" noProof="0">
                          <a:solidFill>
                            <a:schemeClr val="accent6"/>
                          </a:solidFill>
                          <a:latin typeface="Comic Sans MS"/>
                        </a:rPr>
                        <a:t>                                                                                                                               1</a:t>
                      </a:r>
                      <a:r>
                        <a:rPr lang="es-CO" sz="1400" b="0" i="0" u="none" strike="noStrike" noProof="0">
                          <a:solidFill>
                            <a:schemeClr val="accent6"/>
                          </a:solidFill>
                          <a:latin typeface="Comic Sans MS"/>
                        </a:rPr>
                        <a:t>.</a:t>
                      </a:r>
                      <a:r>
                        <a:rPr lang="es-CO" sz="2000" b="0" i="0" u="none" strike="noStrike" noProof="0">
                          <a:solidFill>
                            <a:schemeClr val="accent6"/>
                          </a:solidFill>
                          <a:latin typeface="Comic Sans MS"/>
                        </a:rPr>
                        <a:t>Sensibilización  y  presentación  de  los  casos  de  estudiantes  –  Asistencia  Técnica  para  la  planeación y elaboración  de  los  Planes Individuales de Ajustes Razonables-PIAR .</a:t>
                      </a:r>
                      <a:endParaRPr lang="es-CO" sz="2000" b="0" noProof="0">
                        <a:solidFill>
                          <a:schemeClr val="accent6"/>
                        </a:solidFill>
                        <a:latin typeface="Comic Sans MS"/>
                      </a:endParaRPr>
                    </a:p>
                    <a:p>
                      <a:pPr lvl="0" algn="l">
                        <a:lnSpc>
                          <a:spcPct val="100000"/>
                        </a:lnSpc>
                        <a:spcBef>
                          <a:spcPts val="0"/>
                        </a:spcBef>
                        <a:spcAft>
                          <a:spcPts val="0"/>
                        </a:spcAft>
                        <a:buNone/>
                      </a:pPr>
                      <a:endParaRPr lang="es-CO" sz="1400" b="0" i="0" u="none" strike="noStrike" noProof="0">
                        <a:solidFill>
                          <a:schemeClr val="accent6"/>
                        </a:solidFill>
                        <a:latin typeface="Comic Sans MS"/>
                      </a:endParaRPr>
                    </a:p>
                    <a:p>
                      <a:pPr lvl="0" algn="l">
                        <a:lnSpc>
                          <a:spcPct val="100000"/>
                        </a:lnSpc>
                        <a:spcBef>
                          <a:spcPts val="0"/>
                        </a:spcBef>
                        <a:spcAft>
                          <a:spcPts val="0"/>
                        </a:spcAft>
                        <a:buNone/>
                      </a:pPr>
                      <a:endParaRPr lang="es-CO" sz="1400" b="0" i="0" u="none" strike="noStrike" noProof="0">
                        <a:solidFill>
                          <a:schemeClr val="accent6"/>
                        </a:solidFill>
                        <a:latin typeface="Comic Sans MS"/>
                      </a:endParaRPr>
                    </a:p>
                  </a:txBody>
                  <a:tcPr/>
                </a:tc>
                <a:extLst>
                  <a:ext uri="{0D108BD9-81ED-4DB2-BD59-A6C34878D82A}">
                    <a16:rowId xmlns:a16="http://schemas.microsoft.com/office/drawing/2014/main" val="2730730964"/>
                  </a:ext>
                </a:extLst>
              </a:tr>
            </a:tbl>
          </a:graphicData>
        </a:graphic>
      </p:graphicFrame>
      <p:graphicFrame>
        <p:nvGraphicFramePr>
          <p:cNvPr id="3" name="Tabla 2">
            <a:extLst>
              <a:ext uri="{FF2B5EF4-FFF2-40B4-BE49-F238E27FC236}">
                <a16:creationId xmlns:a16="http://schemas.microsoft.com/office/drawing/2014/main" id="{D4F3662E-2E71-E0F0-C508-B5B955B7506E}"/>
              </a:ext>
            </a:extLst>
          </p:cNvPr>
          <p:cNvGraphicFramePr>
            <a:graphicFrameLocks noGrp="1"/>
          </p:cNvGraphicFramePr>
          <p:nvPr>
            <p:extLst>
              <p:ext uri="{D42A27DB-BD31-4B8C-83A1-F6EECF244321}">
                <p14:modId xmlns:p14="http://schemas.microsoft.com/office/powerpoint/2010/main" val="1064990929"/>
              </p:ext>
            </p:extLst>
          </p:nvPr>
        </p:nvGraphicFramePr>
        <p:xfrm>
          <a:off x="2925128" y="2739876"/>
          <a:ext cx="8807717" cy="3603018"/>
        </p:xfrm>
        <a:graphic>
          <a:graphicData uri="http://schemas.openxmlformats.org/drawingml/2006/table">
            <a:tbl>
              <a:tblPr firstRow="1" bandRow="1">
                <a:tableStyleId>{5C22544A-7EE6-4342-B048-85BDC9FD1C3A}</a:tableStyleId>
              </a:tblPr>
              <a:tblGrid>
                <a:gridCol w="1576915">
                  <a:extLst>
                    <a:ext uri="{9D8B030D-6E8A-4147-A177-3AD203B41FA5}">
                      <a16:colId xmlns:a16="http://schemas.microsoft.com/office/drawing/2014/main" val="2774583353"/>
                    </a:ext>
                  </a:extLst>
                </a:gridCol>
                <a:gridCol w="1566333">
                  <a:extLst>
                    <a:ext uri="{9D8B030D-6E8A-4147-A177-3AD203B41FA5}">
                      <a16:colId xmlns:a16="http://schemas.microsoft.com/office/drawing/2014/main" val="811487809"/>
                    </a:ext>
                  </a:extLst>
                </a:gridCol>
                <a:gridCol w="1146503">
                  <a:extLst>
                    <a:ext uri="{9D8B030D-6E8A-4147-A177-3AD203B41FA5}">
                      <a16:colId xmlns:a16="http://schemas.microsoft.com/office/drawing/2014/main" val="1902112293"/>
                    </a:ext>
                  </a:extLst>
                </a:gridCol>
                <a:gridCol w="1974080">
                  <a:extLst>
                    <a:ext uri="{9D8B030D-6E8A-4147-A177-3AD203B41FA5}">
                      <a16:colId xmlns:a16="http://schemas.microsoft.com/office/drawing/2014/main" val="1536470837"/>
                    </a:ext>
                  </a:extLst>
                </a:gridCol>
                <a:gridCol w="1562790">
                  <a:extLst>
                    <a:ext uri="{9D8B030D-6E8A-4147-A177-3AD203B41FA5}">
                      <a16:colId xmlns:a16="http://schemas.microsoft.com/office/drawing/2014/main" val="2091853537"/>
                    </a:ext>
                  </a:extLst>
                </a:gridCol>
                <a:gridCol w="981096">
                  <a:extLst>
                    <a:ext uri="{9D8B030D-6E8A-4147-A177-3AD203B41FA5}">
                      <a16:colId xmlns:a16="http://schemas.microsoft.com/office/drawing/2014/main" val="1533755559"/>
                    </a:ext>
                  </a:extLst>
                </a:gridCol>
              </a:tblGrid>
              <a:tr h="666306">
                <a:tc>
                  <a:txBody>
                    <a:bodyPr/>
                    <a:lstStyle/>
                    <a:p>
                      <a:pPr algn="ctr"/>
                      <a:r>
                        <a:rPr lang="es-CO" noProof="0"/>
                        <a:t>POBLACIÓN ATENDIDA</a:t>
                      </a:r>
                    </a:p>
                  </a:txBody>
                  <a:tcPr anchor="ctr">
                    <a:solidFill>
                      <a:schemeClr val="tx2">
                        <a:lumMod val="75000"/>
                        <a:lumOff val="25000"/>
                      </a:schemeClr>
                    </a:solidFill>
                  </a:tcPr>
                </a:tc>
                <a:tc>
                  <a:txBody>
                    <a:bodyPr/>
                    <a:lstStyle/>
                    <a:p>
                      <a:pPr algn="ctr"/>
                      <a:r>
                        <a:rPr lang="es-CO" noProof="0"/>
                        <a:t>FECHA</a:t>
                      </a:r>
                    </a:p>
                  </a:txBody>
                  <a:tcPr anchor="ctr">
                    <a:solidFill>
                      <a:schemeClr val="tx2">
                        <a:lumMod val="75000"/>
                        <a:lumOff val="25000"/>
                      </a:schemeClr>
                    </a:solidFill>
                  </a:tcPr>
                </a:tc>
                <a:tc>
                  <a:txBody>
                    <a:bodyPr/>
                    <a:lstStyle/>
                    <a:p>
                      <a:pPr algn="ctr"/>
                      <a:r>
                        <a:rPr lang="es-CO" sz="1600" noProof="0"/>
                        <a:t>IMPACTO</a:t>
                      </a:r>
                    </a:p>
                  </a:txBody>
                  <a:tcPr anchor="ctr">
                    <a:solidFill>
                      <a:schemeClr val="tx2">
                        <a:lumMod val="75000"/>
                        <a:lumOff val="25000"/>
                      </a:schemeClr>
                    </a:solidFill>
                  </a:tcPr>
                </a:tc>
                <a:tc>
                  <a:txBody>
                    <a:bodyPr/>
                    <a:lstStyle/>
                    <a:p>
                      <a:pPr algn="ctr"/>
                      <a:r>
                        <a:rPr lang="es-CO" noProof="0"/>
                        <a:t>POBACIÓN ATENDIDA</a:t>
                      </a:r>
                    </a:p>
                  </a:txBody>
                  <a:tcPr anchor="ctr">
                    <a:solidFill>
                      <a:schemeClr val="tx2">
                        <a:lumMod val="75000"/>
                        <a:lumOff val="25000"/>
                      </a:schemeClr>
                    </a:solidFill>
                  </a:tcPr>
                </a:tc>
                <a:tc>
                  <a:txBody>
                    <a:bodyPr/>
                    <a:lstStyle/>
                    <a:p>
                      <a:pPr algn="ctr"/>
                      <a:r>
                        <a:rPr lang="es-CO" noProof="0"/>
                        <a:t>FECHA</a:t>
                      </a:r>
                    </a:p>
                  </a:txBody>
                  <a:tcPr anchor="ctr">
                    <a:solidFill>
                      <a:schemeClr val="tx2">
                        <a:lumMod val="75000"/>
                        <a:lumOff val="25000"/>
                      </a:schemeClr>
                    </a:solidFill>
                  </a:tcPr>
                </a:tc>
                <a:tc>
                  <a:txBody>
                    <a:bodyPr/>
                    <a:lstStyle/>
                    <a:p>
                      <a:pPr algn="ctr"/>
                      <a:r>
                        <a:rPr lang="es-CO" sz="1600" noProof="0"/>
                        <a:t>IMPACTO</a:t>
                      </a:r>
                    </a:p>
                  </a:txBody>
                  <a:tcPr anchor="ctr">
                    <a:solidFill>
                      <a:schemeClr val="tx2">
                        <a:lumMod val="75000"/>
                        <a:lumOff val="25000"/>
                      </a:schemeClr>
                    </a:solidFill>
                  </a:tcPr>
                </a:tc>
                <a:extLst>
                  <a:ext uri="{0D108BD9-81ED-4DB2-BD59-A6C34878D82A}">
                    <a16:rowId xmlns:a16="http://schemas.microsoft.com/office/drawing/2014/main" val="536072847"/>
                  </a:ext>
                </a:extLst>
              </a:tr>
              <a:tr h="399784">
                <a:tc rowSpan="2">
                  <a:txBody>
                    <a:bodyPr/>
                    <a:lstStyle/>
                    <a:p>
                      <a:r>
                        <a:rPr lang="es-CO" b="1" noProof="0">
                          <a:latin typeface="Comic Sans MS"/>
                        </a:rPr>
                        <a:t>PADRES DE FLIA</a:t>
                      </a:r>
                    </a:p>
                  </a:txBody>
                  <a:tcPr anchor="ctr"/>
                </a:tc>
                <a:tc>
                  <a:txBody>
                    <a:bodyPr/>
                    <a:lstStyle/>
                    <a:p>
                      <a:pPr algn="ctr"/>
                      <a:r>
                        <a:rPr lang="es-CO" noProof="0">
                          <a:latin typeface="Comic Sans MS"/>
                        </a:rPr>
                        <a:t>16/07/2024</a:t>
                      </a:r>
                    </a:p>
                  </a:txBody>
                  <a:tcPr anchor="ctr"/>
                </a:tc>
                <a:tc>
                  <a:txBody>
                    <a:bodyPr/>
                    <a:lstStyle/>
                    <a:p>
                      <a:pPr algn="ctr"/>
                      <a:r>
                        <a:rPr lang="es-CO" noProof="0">
                          <a:latin typeface="Comic Sans MS"/>
                        </a:rPr>
                        <a:t>100%</a:t>
                      </a:r>
                    </a:p>
                  </a:txBody>
                  <a:tcPr anchor="ctr"/>
                </a:tc>
                <a:tc rowSpan="2">
                  <a:txBody>
                    <a:bodyPr/>
                    <a:lstStyle/>
                    <a:p>
                      <a:r>
                        <a:rPr lang="es-CO" b="1" noProof="0">
                          <a:latin typeface="Comic Sans MS"/>
                        </a:rPr>
                        <a:t>ESTUDIANTES</a:t>
                      </a:r>
                    </a:p>
                  </a:txBody>
                  <a:tcPr anchor="ctr"/>
                </a:tc>
                <a:tc>
                  <a:txBody>
                    <a:bodyPr/>
                    <a:lstStyle/>
                    <a:p>
                      <a:r>
                        <a:rPr lang="es-CO" noProof="0">
                          <a:latin typeface="Comic Sans MS"/>
                        </a:rPr>
                        <a:t>02-04-2025</a:t>
                      </a:r>
                    </a:p>
                  </a:txBody>
                  <a:tcPr anchor="ctr"/>
                </a:tc>
                <a:tc>
                  <a:txBody>
                    <a:bodyPr/>
                    <a:lstStyle/>
                    <a:p>
                      <a:pPr algn="ctr"/>
                      <a:r>
                        <a:rPr lang="es-CO" noProof="0">
                          <a:latin typeface="Comic Sans MS"/>
                        </a:rPr>
                        <a:t>100%</a:t>
                      </a:r>
                    </a:p>
                  </a:txBody>
                  <a:tcPr anchor="ctr"/>
                </a:tc>
                <a:extLst>
                  <a:ext uri="{0D108BD9-81ED-4DB2-BD59-A6C34878D82A}">
                    <a16:rowId xmlns:a16="http://schemas.microsoft.com/office/drawing/2014/main" val="393895198"/>
                  </a:ext>
                </a:extLst>
              </a:tr>
              <a:tr h="399784">
                <a:tc vMerge="1">
                  <a:txBody>
                    <a:bodyPr/>
                    <a:lstStyle/>
                    <a:p>
                      <a:endParaRPr lang="es-MX"/>
                    </a:p>
                  </a:txBody>
                  <a:tcPr/>
                </a:tc>
                <a:tc>
                  <a:txBody>
                    <a:bodyPr/>
                    <a:lstStyle/>
                    <a:p>
                      <a:pPr algn="ctr"/>
                      <a:endParaRPr lang="es-CO" noProof="0">
                        <a:latin typeface="Comic Sans MS"/>
                      </a:endParaRPr>
                    </a:p>
                  </a:txBody>
                  <a:tcPr anchor="ctr"/>
                </a:tc>
                <a:tc>
                  <a:txBody>
                    <a:bodyPr/>
                    <a:lstStyle/>
                    <a:p>
                      <a:pPr algn="ctr"/>
                      <a:endParaRPr lang="es-CO" noProof="0">
                        <a:latin typeface="Comic Sans MS"/>
                      </a:endParaRPr>
                    </a:p>
                  </a:txBody>
                  <a:tcPr anchor="ctr"/>
                </a:tc>
                <a:tc vMerge="1">
                  <a:txBody>
                    <a:bodyPr/>
                    <a:lstStyle/>
                    <a:p>
                      <a:endParaRPr lang="es-MX"/>
                    </a:p>
                  </a:txBody>
                  <a:tcPr/>
                </a:tc>
                <a:tc>
                  <a:txBody>
                    <a:bodyPr/>
                    <a:lstStyle/>
                    <a:p>
                      <a:r>
                        <a:rPr lang="es-CO" noProof="0">
                          <a:latin typeface="Comic Sans MS"/>
                        </a:rPr>
                        <a:t>07-07-2025</a:t>
                      </a:r>
                    </a:p>
                  </a:txBody>
                  <a:tcPr anchor="ctr"/>
                </a:tc>
                <a:tc>
                  <a:txBody>
                    <a:bodyPr/>
                    <a:lstStyle/>
                    <a:p>
                      <a:pPr algn="ctr"/>
                      <a:r>
                        <a:rPr lang="es-CO" noProof="0">
                          <a:latin typeface="Comic Sans MS"/>
                        </a:rPr>
                        <a:t>100%</a:t>
                      </a:r>
                    </a:p>
                  </a:txBody>
                  <a:tcPr anchor="ctr"/>
                </a:tc>
                <a:extLst>
                  <a:ext uri="{0D108BD9-81ED-4DB2-BD59-A6C34878D82A}">
                    <a16:rowId xmlns:a16="http://schemas.microsoft.com/office/drawing/2014/main" val="2123260558"/>
                  </a:ext>
                </a:extLst>
              </a:tr>
              <a:tr h="399784">
                <a:tc>
                  <a:txBody>
                    <a:bodyPr/>
                    <a:lstStyle/>
                    <a:p>
                      <a:r>
                        <a:rPr lang="es-CO" sz="1800" b="1" noProof="0">
                          <a:solidFill>
                            <a:schemeClr val="bg1"/>
                          </a:solidFill>
                          <a:latin typeface="Comic Sans MS"/>
                        </a:rPr>
                        <a:t>TOTAL</a:t>
                      </a:r>
                    </a:p>
                  </a:txBody>
                  <a:tcPr anchor="ctr">
                    <a:solidFill>
                      <a:schemeClr val="tx2">
                        <a:lumMod val="75000"/>
                        <a:lumOff val="25000"/>
                      </a:schemeClr>
                    </a:solidFill>
                  </a:tcPr>
                </a:tc>
                <a:tc gridSpan="2">
                  <a:txBody>
                    <a:bodyPr/>
                    <a:lstStyle/>
                    <a:p>
                      <a:pPr algn="ctr"/>
                      <a:r>
                        <a:rPr lang="es-CO" b="1" noProof="0">
                          <a:latin typeface="Comic Sans MS"/>
                        </a:rPr>
                        <a:t>3</a:t>
                      </a:r>
                    </a:p>
                  </a:txBody>
                  <a:tcPr anchor="ctr"/>
                </a:tc>
                <a:tc hMerge="1">
                  <a:txBody>
                    <a:bodyPr/>
                    <a:lstStyle/>
                    <a:p>
                      <a:endParaRPr lang="es-MX"/>
                    </a:p>
                  </a:txBody>
                  <a:tcPr/>
                </a:tc>
                <a:tc>
                  <a:txBody>
                    <a:bodyPr/>
                    <a:lstStyle/>
                    <a:p>
                      <a:r>
                        <a:rPr lang="es-CO" b="1" noProof="0">
                          <a:solidFill>
                            <a:schemeClr val="bg1"/>
                          </a:solidFill>
                          <a:latin typeface="Comic Sans MS"/>
                        </a:rPr>
                        <a:t>TOTAL</a:t>
                      </a:r>
                    </a:p>
                  </a:txBody>
                  <a:tcPr anchor="ctr">
                    <a:solidFill>
                      <a:schemeClr val="tx2">
                        <a:lumMod val="75000"/>
                        <a:lumOff val="25000"/>
                      </a:schemeClr>
                    </a:solidFill>
                  </a:tcPr>
                </a:tc>
                <a:tc gridSpan="2">
                  <a:txBody>
                    <a:bodyPr/>
                    <a:lstStyle/>
                    <a:p>
                      <a:pPr algn="ctr"/>
                      <a:r>
                        <a:rPr lang="es-CO" b="1" noProof="0">
                          <a:latin typeface="Comic Sans MS"/>
                        </a:rPr>
                        <a:t>7</a:t>
                      </a:r>
                    </a:p>
                  </a:txBody>
                  <a:tcPr anchor="ctr"/>
                </a:tc>
                <a:tc hMerge="1">
                  <a:txBody>
                    <a:bodyPr/>
                    <a:lstStyle/>
                    <a:p>
                      <a:endParaRPr lang="es-MX"/>
                    </a:p>
                  </a:txBody>
                  <a:tcPr/>
                </a:tc>
                <a:extLst>
                  <a:ext uri="{0D108BD9-81ED-4DB2-BD59-A6C34878D82A}">
                    <a16:rowId xmlns:a16="http://schemas.microsoft.com/office/drawing/2014/main" val="1785279407"/>
                  </a:ext>
                </a:extLst>
              </a:tr>
              <a:tr h="951867">
                <a:tc>
                  <a:txBody>
                    <a:bodyPr/>
                    <a:lstStyle/>
                    <a:p>
                      <a:r>
                        <a:rPr lang="es-CO" b="1" noProof="0">
                          <a:latin typeface="Comic Sans MS"/>
                        </a:rPr>
                        <a:t>DOCENTES</a:t>
                      </a:r>
                    </a:p>
                  </a:txBody>
                  <a:tcPr anchor="ctr"/>
                </a:tc>
                <a:tc>
                  <a:txBody>
                    <a:bodyPr/>
                    <a:lstStyle/>
                    <a:p>
                      <a:pPr algn="ctr"/>
                      <a:r>
                        <a:rPr lang="es-CO" noProof="0">
                          <a:latin typeface="Comic Sans MS"/>
                        </a:rPr>
                        <a:t>06-13 del 02-2025</a:t>
                      </a:r>
                    </a:p>
                    <a:p>
                      <a:pPr lvl="0" algn="ctr">
                        <a:buNone/>
                      </a:pPr>
                      <a:r>
                        <a:rPr lang="es-CO" noProof="0">
                          <a:latin typeface="Comic Sans MS"/>
                        </a:rPr>
                        <a:t>08 de 03 del 2025</a:t>
                      </a:r>
                    </a:p>
                    <a:p>
                      <a:pPr lvl="0" algn="ctr">
                        <a:buNone/>
                      </a:pPr>
                      <a:r>
                        <a:rPr lang="es-CO" noProof="0">
                          <a:latin typeface="Comic Sans MS"/>
                        </a:rPr>
                        <a:t>14-15 del 04 del 2025</a:t>
                      </a:r>
                    </a:p>
                  </a:txBody>
                  <a:tcPr anchor="ctr"/>
                </a:tc>
                <a:tc>
                  <a:txBody>
                    <a:bodyPr/>
                    <a:lstStyle/>
                    <a:p>
                      <a:pPr algn="ctr"/>
                      <a:r>
                        <a:rPr lang="es-CO" noProof="0">
                          <a:latin typeface="Comic Sans MS"/>
                        </a:rPr>
                        <a:t>100%</a:t>
                      </a:r>
                    </a:p>
                  </a:txBody>
                  <a:tcPr anchor="ctr"/>
                </a:tc>
                <a:tc>
                  <a:txBody>
                    <a:bodyPr/>
                    <a:lstStyle/>
                    <a:p>
                      <a:r>
                        <a:rPr lang="es-CO" b="1" noProof="0">
                          <a:latin typeface="Comic Sans MS"/>
                        </a:rPr>
                        <a:t>DOCENTES</a:t>
                      </a:r>
                    </a:p>
                  </a:txBody>
                  <a:tcPr anchor="ctr"/>
                </a:tc>
                <a:tc>
                  <a:txBody>
                    <a:bodyPr/>
                    <a:lstStyle/>
                    <a:p>
                      <a:pPr lvl="0" algn="ctr">
                        <a:lnSpc>
                          <a:spcPct val="100000"/>
                        </a:lnSpc>
                        <a:spcBef>
                          <a:spcPts val="0"/>
                        </a:spcBef>
                        <a:spcAft>
                          <a:spcPts val="0"/>
                        </a:spcAft>
                        <a:buNone/>
                      </a:pPr>
                      <a:r>
                        <a:rPr lang="es-CO" sz="1800" b="0" i="0" u="none" strike="noStrike" noProof="0">
                          <a:solidFill>
                            <a:srgbClr val="000000"/>
                          </a:solidFill>
                          <a:latin typeface="Comic Sans MS"/>
                        </a:rPr>
                        <a:t>07-08 del 04 del 2025</a:t>
                      </a:r>
                    </a:p>
                    <a:p>
                      <a:pPr lvl="0" algn="ctr">
                        <a:lnSpc>
                          <a:spcPct val="100000"/>
                        </a:lnSpc>
                        <a:spcBef>
                          <a:spcPts val="0"/>
                        </a:spcBef>
                        <a:spcAft>
                          <a:spcPts val="0"/>
                        </a:spcAft>
                        <a:buNone/>
                      </a:pPr>
                      <a:endParaRPr lang="es-CO" sz="1800" b="0" i="0" u="none" strike="noStrike" noProof="0">
                        <a:solidFill>
                          <a:srgbClr val="000000"/>
                        </a:solidFill>
                        <a:latin typeface="Comic Sans MS"/>
                      </a:endParaRPr>
                    </a:p>
                    <a:p>
                      <a:pPr lvl="0">
                        <a:buNone/>
                      </a:pPr>
                      <a:endParaRPr lang="es-CO" noProof="0">
                        <a:latin typeface="Comic Sans MS"/>
                      </a:endParaRPr>
                    </a:p>
                  </a:txBody>
                  <a:tcPr anchor="ctr"/>
                </a:tc>
                <a:tc>
                  <a:txBody>
                    <a:bodyPr/>
                    <a:lstStyle/>
                    <a:p>
                      <a:pPr algn="ctr"/>
                      <a:r>
                        <a:rPr lang="es-CO" noProof="0">
                          <a:latin typeface="Comic Sans MS"/>
                        </a:rPr>
                        <a:t>100%</a:t>
                      </a:r>
                    </a:p>
                  </a:txBody>
                  <a:tcPr anchor="ctr"/>
                </a:tc>
                <a:extLst>
                  <a:ext uri="{0D108BD9-81ED-4DB2-BD59-A6C34878D82A}">
                    <a16:rowId xmlns:a16="http://schemas.microsoft.com/office/drawing/2014/main" val="3379252276"/>
                  </a:ext>
                </a:extLst>
              </a:tr>
            </a:tbl>
          </a:graphicData>
        </a:graphic>
      </p:graphicFrame>
    </p:spTree>
    <p:extLst>
      <p:ext uri="{BB962C8B-B14F-4D97-AF65-F5344CB8AC3E}">
        <p14:creationId xmlns:p14="http://schemas.microsoft.com/office/powerpoint/2010/main" val="31343169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D2915-F28F-F8A8-1D41-9F4D5537DE01}"/>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FC9DEF4A-0E2D-8AC2-9C75-5376AA7D405F}"/>
              </a:ext>
            </a:extLst>
          </p:cNvPr>
          <p:cNvSpPr>
            <a:spLocks noGrp="1"/>
          </p:cNvSpPr>
          <p:nvPr>
            <p:ph type="body" sz="quarter" idx="28"/>
          </p:nvPr>
        </p:nvSpPr>
        <p:spPr>
          <a:xfrm>
            <a:off x="211612" y="100984"/>
            <a:ext cx="11474753" cy="6576419"/>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7131D295-D382-3F56-65A1-702D6320FAE0}"/>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8AB7F295-8645-F3DF-5336-A7D08A9C6F90}"/>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67</a:t>
            </a:fld>
            <a:endParaRPr lang="es-CO" noProof="0"/>
          </a:p>
        </p:txBody>
      </p:sp>
      <p:pic>
        <p:nvPicPr>
          <p:cNvPr id="2" name="Imagen 1">
            <a:extLst>
              <a:ext uri="{FF2B5EF4-FFF2-40B4-BE49-F238E27FC236}">
                <a16:creationId xmlns:a16="http://schemas.microsoft.com/office/drawing/2014/main" id="{19FC8F9F-D500-385A-E415-3B8AE2436C89}"/>
              </a:ext>
            </a:extLst>
          </p:cNvPr>
          <p:cNvPicPr>
            <a:picLocks noChangeAspect="1"/>
          </p:cNvPicPr>
          <p:nvPr/>
        </p:nvPicPr>
        <p:blipFill>
          <a:blip r:embed="rId3"/>
          <a:stretch>
            <a:fillRect/>
          </a:stretch>
        </p:blipFill>
        <p:spPr>
          <a:xfrm>
            <a:off x="213627" y="175964"/>
            <a:ext cx="1082103" cy="1135982"/>
          </a:xfrm>
          <a:prstGeom prst="rect">
            <a:avLst/>
          </a:prstGeom>
          <a:ln>
            <a:noFill/>
          </a:ln>
        </p:spPr>
      </p:pic>
      <p:sp>
        <p:nvSpPr>
          <p:cNvPr id="12" name="CuadroTexto 11">
            <a:extLst>
              <a:ext uri="{FF2B5EF4-FFF2-40B4-BE49-F238E27FC236}">
                <a16:creationId xmlns:a16="http://schemas.microsoft.com/office/drawing/2014/main" id="{A8872966-6272-7D91-6109-93124E0FA048}"/>
              </a:ext>
            </a:extLst>
          </p:cNvPr>
          <p:cNvSpPr txBox="1"/>
          <p:nvPr/>
        </p:nvSpPr>
        <p:spPr>
          <a:xfrm>
            <a:off x="580680" y="2191279"/>
            <a:ext cx="6682177" cy="4298779"/>
          </a:xfrm>
          <a:prstGeom prst="flowChartDocument">
            <a:avLst/>
          </a:prstGeom>
          <a:solidFill>
            <a:srgbClr val="F1EDFC"/>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O" sz="2000" b="1" noProof="0">
                <a:solidFill>
                  <a:srgbClr val="002060"/>
                </a:solidFill>
                <a:latin typeface="Comic Sans MS"/>
                <a:ea typeface="+mn-lt"/>
                <a:cs typeface="Arial"/>
              </a:rPr>
              <a:t>Desde el S</a:t>
            </a:r>
            <a:r>
              <a:rPr lang="es-CO" sz="2000" b="1" noProof="0">
                <a:solidFill>
                  <a:srgbClr val="002060"/>
                </a:solidFill>
                <a:latin typeface="Comic Sans MS"/>
                <a:ea typeface="+mn-lt"/>
                <a:cs typeface="+mn-lt"/>
              </a:rPr>
              <a:t>ervicio</a:t>
            </a:r>
            <a:r>
              <a:rPr lang="es-CO" sz="2000" b="1" noProof="0">
                <a:solidFill>
                  <a:srgbClr val="002060"/>
                </a:solidFill>
                <a:latin typeface="Comic Sans MS"/>
                <a:ea typeface="+mn-lt"/>
                <a:cs typeface="Arial"/>
              </a:rPr>
              <a:t> de Orientación Escolar de la Institución Educativa Braulio González se han </a:t>
            </a:r>
            <a:r>
              <a:rPr lang="es-CO" sz="2000" b="1" noProof="0">
                <a:solidFill>
                  <a:srgbClr val="002060"/>
                </a:solidFill>
                <a:latin typeface="Comic Sans MS"/>
                <a:ea typeface="+mn-lt"/>
                <a:cs typeface="+mn-lt"/>
              </a:rPr>
              <a:t>implementado estrategias que contribuyen al desarrollo de capacidades y competencias cognitivas, emocionales, sociales y ocupacionales ,de las niñas, niños, adolescentes y jóvenes, en el marco de su desarrollo integral, su contexto familiar, escolar y comunitario. Estas acciones de prevención, promoción, atención y seguimiento, están apoyadas  con los integrantes de la comunidad educativa y  articulación </a:t>
            </a:r>
            <a:r>
              <a:rPr lang="es-CO" sz="2000" b="1" noProof="0">
                <a:solidFill>
                  <a:srgbClr val="002060"/>
                </a:solidFill>
                <a:latin typeface="Comic Sans MS"/>
                <a:ea typeface="+mn-lt"/>
                <a:cs typeface="Arial"/>
              </a:rPr>
              <a:t> interinstitucional.</a:t>
            </a:r>
            <a:endParaRPr lang="es-CO" sz="2000" noProof="0">
              <a:solidFill>
                <a:srgbClr val="002060"/>
              </a:solidFill>
              <a:latin typeface="Comic Sans MS"/>
              <a:cs typeface="Arial"/>
            </a:endParaRPr>
          </a:p>
        </p:txBody>
      </p:sp>
      <p:sp>
        <p:nvSpPr>
          <p:cNvPr id="8" name="Diagrama de flujo: cinta perforada 7">
            <a:extLst>
              <a:ext uri="{FF2B5EF4-FFF2-40B4-BE49-F238E27FC236}">
                <a16:creationId xmlns:a16="http://schemas.microsoft.com/office/drawing/2014/main" id="{390754EA-78C2-3CED-90D4-1D78D3D84CDA}"/>
              </a:ext>
            </a:extLst>
          </p:cNvPr>
          <p:cNvSpPr/>
          <p:nvPr/>
        </p:nvSpPr>
        <p:spPr>
          <a:xfrm>
            <a:off x="2868033" y="100480"/>
            <a:ext cx="7115502" cy="1786559"/>
          </a:xfrm>
          <a:prstGeom prst="cloudCallout">
            <a:avLst/>
          </a:prstGeom>
          <a:solidFill>
            <a:srgbClr val="643296"/>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CO" sz="3600" b="1" noProof="0">
                <a:solidFill>
                  <a:schemeClr val="bg1"/>
                </a:solidFill>
                <a:latin typeface="Comic Sans MS"/>
              </a:rPr>
              <a:t>PROMOCIÓN Y PREVENCIÓN</a:t>
            </a:r>
            <a:endParaRPr lang="es-CO" noProof="0"/>
          </a:p>
        </p:txBody>
      </p:sp>
      <p:pic>
        <p:nvPicPr>
          <p:cNvPr id="5" name="Imagen 4" descr="Imágenes de Prevencion Salud - Descarga gratuita en Freepik">
            <a:extLst>
              <a:ext uri="{FF2B5EF4-FFF2-40B4-BE49-F238E27FC236}">
                <a16:creationId xmlns:a16="http://schemas.microsoft.com/office/drawing/2014/main" id="{288BBD0E-FF72-4134-2109-FD060C605B81}"/>
              </a:ext>
            </a:extLst>
          </p:cNvPr>
          <p:cNvPicPr>
            <a:picLocks noChangeAspect="1"/>
          </p:cNvPicPr>
          <p:nvPr/>
        </p:nvPicPr>
        <p:blipFill>
          <a:blip r:embed="rId4"/>
          <a:stretch>
            <a:fillRect/>
          </a:stretch>
        </p:blipFill>
        <p:spPr>
          <a:xfrm>
            <a:off x="8151812" y="483128"/>
            <a:ext cx="714375" cy="705909"/>
          </a:xfrm>
          <a:prstGeom prst="rect">
            <a:avLst/>
          </a:prstGeom>
        </p:spPr>
      </p:pic>
      <p:pic>
        <p:nvPicPr>
          <p:cNvPr id="6" name="Imagen 5" descr="Más vale prevenir? | Ethic">
            <a:extLst>
              <a:ext uri="{FF2B5EF4-FFF2-40B4-BE49-F238E27FC236}">
                <a16:creationId xmlns:a16="http://schemas.microsoft.com/office/drawing/2014/main" id="{58CC9121-85DF-46F2-1B74-4F60A94E4075}"/>
              </a:ext>
            </a:extLst>
          </p:cNvPr>
          <p:cNvPicPr>
            <a:picLocks noChangeAspect="1"/>
          </p:cNvPicPr>
          <p:nvPr/>
        </p:nvPicPr>
        <p:blipFill>
          <a:blip r:embed="rId5"/>
          <a:stretch>
            <a:fillRect/>
          </a:stretch>
        </p:blipFill>
        <p:spPr>
          <a:xfrm>
            <a:off x="7740650" y="2331202"/>
            <a:ext cx="3952721" cy="3776048"/>
          </a:xfrm>
          <a:prstGeom prst="ellipse">
            <a:avLst/>
          </a:prstGeom>
          <a:ln>
            <a:noFill/>
          </a:ln>
          <a:effectLst>
            <a:softEdge rad="112500"/>
          </a:effectLst>
        </p:spPr>
      </p:pic>
    </p:spTree>
    <p:extLst>
      <p:ext uri="{BB962C8B-B14F-4D97-AF65-F5344CB8AC3E}">
        <p14:creationId xmlns:p14="http://schemas.microsoft.com/office/powerpoint/2010/main" val="8578395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99ACE-2FE4-69BB-D567-695F747BF41E}"/>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D39280AC-5826-9728-EBFB-0E16B748144D}"/>
              </a:ext>
            </a:extLst>
          </p:cNvPr>
          <p:cNvSpPr>
            <a:spLocks noGrp="1"/>
          </p:cNvSpPr>
          <p:nvPr>
            <p:ph type="body" sz="quarter" idx="28"/>
          </p:nvPr>
        </p:nvSpPr>
        <p:spPr>
          <a:xfrm>
            <a:off x="93371" y="179811"/>
            <a:ext cx="11987131" cy="6497592"/>
          </a:xfrm>
          <a:solidFill>
            <a:schemeClr val="bg2"/>
          </a:solidFill>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56DF0992-9BA8-2579-5E03-3D793A3A0106}"/>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AFAC7317-4C96-77E6-FD1F-69E1DEF3EA72}"/>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68</a:t>
            </a:fld>
            <a:endParaRPr lang="es-CO" noProof="0"/>
          </a:p>
        </p:txBody>
      </p:sp>
      <p:pic>
        <p:nvPicPr>
          <p:cNvPr id="2" name="Imagen 1">
            <a:extLst>
              <a:ext uri="{FF2B5EF4-FFF2-40B4-BE49-F238E27FC236}">
                <a16:creationId xmlns:a16="http://schemas.microsoft.com/office/drawing/2014/main" id="{DC24ED14-470F-9A24-329C-20DF4D7603A6}"/>
              </a:ext>
            </a:extLst>
          </p:cNvPr>
          <p:cNvPicPr>
            <a:picLocks noChangeAspect="1"/>
          </p:cNvPicPr>
          <p:nvPr/>
        </p:nvPicPr>
        <p:blipFill>
          <a:blip r:embed="rId3"/>
          <a:stretch>
            <a:fillRect/>
          </a:stretch>
        </p:blipFill>
        <p:spPr>
          <a:xfrm>
            <a:off x="213627" y="175964"/>
            <a:ext cx="1082103" cy="1135982"/>
          </a:xfrm>
          <a:prstGeom prst="rect">
            <a:avLst/>
          </a:prstGeom>
          <a:ln>
            <a:noFill/>
          </a:ln>
        </p:spPr>
      </p:pic>
      <p:sp>
        <p:nvSpPr>
          <p:cNvPr id="12" name="CuadroTexto 11">
            <a:extLst>
              <a:ext uri="{FF2B5EF4-FFF2-40B4-BE49-F238E27FC236}">
                <a16:creationId xmlns:a16="http://schemas.microsoft.com/office/drawing/2014/main" id="{C77E4ED1-6732-FACC-583A-7AF50F545183}"/>
              </a:ext>
            </a:extLst>
          </p:cNvPr>
          <p:cNvSpPr txBox="1"/>
          <p:nvPr/>
        </p:nvSpPr>
        <p:spPr>
          <a:xfrm>
            <a:off x="4796515" y="668242"/>
            <a:ext cx="7194714" cy="5530691"/>
          </a:xfrm>
          <a:prstGeom prst="verticalScroll">
            <a:avLst/>
          </a:prstGeom>
          <a:solidFill>
            <a:srgbClr val="F1EDFC"/>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CO" noProof="0">
              <a:solidFill>
                <a:srgbClr val="1F0738"/>
              </a:solidFill>
              <a:latin typeface="Comic Sans MS"/>
              <a:ea typeface="+mn-lt"/>
              <a:cs typeface="+mn-lt"/>
            </a:endParaRPr>
          </a:p>
          <a:p>
            <a:r>
              <a:rPr lang="es-CO" noProof="0">
                <a:solidFill>
                  <a:srgbClr val="1F0738"/>
                </a:solidFill>
                <a:latin typeface="Comic Sans MS"/>
                <a:ea typeface="+mn-lt"/>
                <a:cs typeface="+mn-lt"/>
              </a:rPr>
              <a:t>❖</a:t>
            </a:r>
            <a:r>
              <a:rPr lang="es-CO" b="1" noProof="0">
                <a:solidFill>
                  <a:srgbClr val="1F0738"/>
                </a:solidFill>
                <a:latin typeface="Comic Sans MS"/>
                <a:cs typeface="Arial"/>
              </a:rPr>
              <a:t>Prevención en Salud (Higiene oral, vacunación)</a:t>
            </a:r>
            <a:endParaRPr lang="es-CO" noProof="0">
              <a:solidFill>
                <a:srgbClr val="1F0738"/>
              </a:solidFill>
              <a:latin typeface="Comic Sans MS"/>
            </a:endParaRPr>
          </a:p>
          <a:p>
            <a:r>
              <a:rPr lang="es-CO" noProof="0">
                <a:solidFill>
                  <a:srgbClr val="1F0738"/>
                </a:solidFill>
                <a:latin typeface="Comic Sans MS"/>
                <a:ea typeface="+mn-lt"/>
                <a:cs typeface="+mn-lt"/>
              </a:rPr>
              <a:t>❖</a:t>
            </a:r>
            <a:r>
              <a:rPr lang="es-CO" b="1" noProof="0">
                <a:solidFill>
                  <a:srgbClr val="1F0738"/>
                </a:solidFill>
                <a:latin typeface="Comic Sans MS"/>
                <a:cs typeface="Arial"/>
              </a:rPr>
              <a:t>Reconocimiento y manejo de las emociones</a:t>
            </a:r>
            <a:endParaRPr lang="es-CO" noProof="0">
              <a:solidFill>
                <a:srgbClr val="1F0738"/>
              </a:solidFill>
              <a:latin typeface="Comic Sans MS"/>
            </a:endParaRPr>
          </a:p>
          <a:p>
            <a:r>
              <a:rPr lang="es-CO" noProof="0">
                <a:solidFill>
                  <a:srgbClr val="1F0738"/>
                </a:solidFill>
                <a:latin typeface="Comic Sans MS"/>
                <a:ea typeface="+mn-lt"/>
                <a:cs typeface="+mn-lt"/>
              </a:rPr>
              <a:t>❖</a:t>
            </a:r>
            <a:r>
              <a:rPr lang="es-CO" b="1" noProof="0">
                <a:solidFill>
                  <a:srgbClr val="1F0738"/>
                </a:solidFill>
                <a:latin typeface="Comic Sans MS"/>
                <a:cs typeface="Arial"/>
              </a:rPr>
              <a:t>Salud Mental</a:t>
            </a:r>
            <a:endParaRPr lang="es-CO" noProof="0">
              <a:solidFill>
                <a:srgbClr val="1F0738"/>
              </a:solidFill>
              <a:latin typeface="Comic Sans MS"/>
            </a:endParaRPr>
          </a:p>
          <a:p>
            <a:r>
              <a:rPr lang="es-CO" noProof="0">
                <a:solidFill>
                  <a:srgbClr val="1F0738"/>
                </a:solidFill>
                <a:latin typeface="Comic Sans MS"/>
                <a:ea typeface="+mn-lt"/>
                <a:cs typeface="+mn-lt"/>
              </a:rPr>
              <a:t>❖</a:t>
            </a:r>
            <a:r>
              <a:rPr lang="es-CO" b="1" noProof="0">
                <a:solidFill>
                  <a:srgbClr val="1F0738"/>
                </a:solidFill>
                <a:latin typeface="Comic Sans MS"/>
                <a:cs typeface="Arial"/>
              </a:rPr>
              <a:t>Violencia de Género</a:t>
            </a:r>
            <a:endParaRPr lang="es-CO" noProof="0">
              <a:solidFill>
                <a:srgbClr val="1F0738"/>
              </a:solidFill>
              <a:latin typeface="Comic Sans MS"/>
            </a:endParaRPr>
          </a:p>
          <a:p>
            <a:r>
              <a:rPr lang="es-CO" noProof="0">
                <a:solidFill>
                  <a:srgbClr val="1F0738"/>
                </a:solidFill>
                <a:latin typeface="Comic Sans MS"/>
                <a:ea typeface="+mn-lt"/>
                <a:cs typeface="+mn-lt"/>
              </a:rPr>
              <a:t>❖</a:t>
            </a:r>
            <a:r>
              <a:rPr lang="es-CO" b="1" noProof="0">
                <a:solidFill>
                  <a:srgbClr val="1F0738"/>
                </a:solidFill>
                <a:latin typeface="Comic Sans MS"/>
                <a:cs typeface="Arial"/>
              </a:rPr>
              <a:t>Hábitos de estudio</a:t>
            </a:r>
            <a:endParaRPr lang="es-CO" noProof="0">
              <a:solidFill>
                <a:srgbClr val="1F0738"/>
              </a:solidFill>
              <a:latin typeface="Comic Sans MS"/>
            </a:endParaRPr>
          </a:p>
          <a:p>
            <a:r>
              <a:rPr lang="es-CO" noProof="0">
                <a:solidFill>
                  <a:srgbClr val="1F0738"/>
                </a:solidFill>
                <a:latin typeface="Comic Sans MS"/>
                <a:ea typeface="+mn-lt"/>
                <a:cs typeface="+mn-lt"/>
              </a:rPr>
              <a:t>❖</a:t>
            </a:r>
            <a:r>
              <a:rPr lang="es-CO" b="1" noProof="0">
                <a:solidFill>
                  <a:srgbClr val="1F0738"/>
                </a:solidFill>
                <a:latin typeface="Comic Sans MS"/>
                <a:cs typeface="Arial"/>
              </a:rPr>
              <a:t>Orientación vocacional</a:t>
            </a:r>
            <a:endParaRPr lang="es-CO" noProof="0">
              <a:solidFill>
                <a:srgbClr val="1F0738"/>
              </a:solidFill>
              <a:latin typeface="Comic Sans MS"/>
            </a:endParaRPr>
          </a:p>
          <a:p>
            <a:r>
              <a:rPr lang="es-CO" noProof="0">
                <a:solidFill>
                  <a:srgbClr val="1F0738"/>
                </a:solidFill>
                <a:latin typeface="Comic Sans MS"/>
                <a:ea typeface="+mn-lt"/>
                <a:cs typeface="+mn-lt"/>
              </a:rPr>
              <a:t>❖</a:t>
            </a:r>
            <a:r>
              <a:rPr lang="es-CO" b="1" noProof="0">
                <a:solidFill>
                  <a:srgbClr val="1F0738"/>
                </a:solidFill>
                <a:latin typeface="Comic Sans MS"/>
                <a:cs typeface="Arial"/>
              </a:rPr>
              <a:t>Atención a Estudiantes y Padres de Familia.</a:t>
            </a:r>
            <a:endParaRPr lang="es-CO" noProof="0">
              <a:solidFill>
                <a:srgbClr val="1F0738"/>
              </a:solidFill>
              <a:latin typeface="Comic Sans MS"/>
            </a:endParaRPr>
          </a:p>
          <a:p>
            <a:r>
              <a:rPr lang="es-CO" noProof="0">
                <a:solidFill>
                  <a:srgbClr val="1F0738"/>
                </a:solidFill>
                <a:latin typeface="Comic Sans MS"/>
                <a:ea typeface="+mn-lt"/>
                <a:cs typeface="+mn-lt"/>
              </a:rPr>
              <a:t>❖</a:t>
            </a:r>
            <a:r>
              <a:rPr lang="es-CO" b="1" noProof="0">
                <a:solidFill>
                  <a:srgbClr val="1F0738"/>
                </a:solidFill>
                <a:latin typeface="Comic Sans MS"/>
                <a:cs typeface="Arial"/>
              </a:rPr>
              <a:t>Además de Escuela de padres de manera virtual con la temática: Prevención en el consumo de SPA en los adolescentes.</a:t>
            </a:r>
          </a:p>
          <a:p>
            <a:endParaRPr lang="es-CO" b="1" noProof="0">
              <a:solidFill>
                <a:srgbClr val="1F0738"/>
              </a:solidFill>
              <a:latin typeface="Comic Sans MS"/>
              <a:cs typeface="Arial"/>
            </a:endParaRPr>
          </a:p>
          <a:p>
            <a:r>
              <a:rPr lang="es-CO" b="1" noProof="0">
                <a:solidFill>
                  <a:srgbClr val="1F0738"/>
                </a:solidFill>
                <a:latin typeface="Comic Sans MS"/>
                <a:cs typeface="Arial"/>
              </a:rPr>
              <a:t>Lo anterior contando con el apoyo de instituciones como ICBF, Uniboyacá, Secretaría de Educación, Gobernación, Policía de Infancia, Secretaría de Salud</a:t>
            </a:r>
            <a:endParaRPr lang="es-CO" noProof="0">
              <a:solidFill>
                <a:srgbClr val="1F0738"/>
              </a:solidFill>
              <a:latin typeface="Comic Sans MS"/>
            </a:endParaRPr>
          </a:p>
        </p:txBody>
      </p:sp>
      <p:sp>
        <p:nvSpPr>
          <p:cNvPr id="8" name="Diagrama de flujo: cinta perforada 7">
            <a:extLst>
              <a:ext uri="{FF2B5EF4-FFF2-40B4-BE49-F238E27FC236}">
                <a16:creationId xmlns:a16="http://schemas.microsoft.com/office/drawing/2014/main" id="{2DC11B42-DB1A-333C-1152-03263E9DDCA6}"/>
              </a:ext>
            </a:extLst>
          </p:cNvPr>
          <p:cNvSpPr/>
          <p:nvPr/>
        </p:nvSpPr>
        <p:spPr>
          <a:xfrm>
            <a:off x="308106" y="1453487"/>
            <a:ext cx="4305501" cy="3633280"/>
          </a:xfrm>
          <a:prstGeom prst="flowChartMagneticTape">
            <a:avLst/>
          </a:prstGeom>
          <a:solidFill>
            <a:srgbClr val="643296"/>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CO" sz="2800" b="1" noProof="0">
                <a:solidFill>
                  <a:schemeClr val="bg1"/>
                </a:solidFill>
                <a:latin typeface="Comic Sans MS"/>
              </a:rPr>
              <a:t>Estas acciones se desarrollaron mediante talleres y charlas con las siguientes temáticas:</a:t>
            </a:r>
          </a:p>
        </p:txBody>
      </p:sp>
      <p:sp>
        <p:nvSpPr>
          <p:cNvPr id="3" name="Flecha: pentágono 2">
            <a:extLst>
              <a:ext uri="{FF2B5EF4-FFF2-40B4-BE49-F238E27FC236}">
                <a16:creationId xmlns:a16="http://schemas.microsoft.com/office/drawing/2014/main" id="{D9378782-AA6A-BC70-3DD2-3FB13F7CFC81}"/>
              </a:ext>
            </a:extLst>
          </p:cNvPr>
          <p:cNvSpPr/>
          <p:nvPr/>
        </p:nvSpPr>
        <p:spPr>
          <a:xfrm>
            <a:off x="4602292" y="4557346"/>
            <a:ext cx="380011" cy="536490"/>
          </a:xfrm>
          <a:prstGeom prst="homePlate">
            <a:avLst/>
          </a:prstGeom>
          <a:solidFill>
            <a:srgbClr val="6432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noProof="0"/>
          </a:p>
        </p:txBody>
      </p:sp>
    </p:spTree>
    <p:extLst>
      <p:ext uri="{BB962C8B-B14F-4D97-AF65-F5344CB8AC3E}">
        <p14:creationId xmlns:p14="http://schemas.microsoft.com/office/powerpoint/2010/main" val="2255819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DD4826-DA3B-36FA-BB47-16CEFCBB06EF}"/>
              </a:ext>
            </a:extLst>
          </p:cNvPr>
          <p:cNvSpPr>
            <a:spLocks noGrp="1"/>
          </p:cNvSpPr>
          <p:nvPr>
            <p:ph type="title"/>
          </p:nvPr>
        </p:nvSpPr>
        <p:spPr>
          <a:xfrm>
            <a:off x="333729" y="1510739"/>
            <a:ext cx="4597829" cy="3533408"/>
          </a:xfrm>
          <a:prstGeom prst="roundRect">
            <a:avLst/>
          </a:prstGeom>
          <a:solidFill>
            <a:schemeClr val="accent1">
              <a:lumMod val="40000"/>
              <a:lumOff val="60000"/>
            </a:schemeClr>
          </a:solidFill>
          <a:ln>
            <a:solidFill>
              <a:schemeClr val="accent1">
                <a:lumMod val="50000"/>
              </a:schemeClr>
            </a:solidFill>
          </a:ln>
        </p:spPr>
        <p:txBody>
          <a:bodyPr/>
          <a:lstStyle/>
          <a:p>
            <a:pPr algn="just"/>
            <a:r>
              <a:rPr lang="es-CO" noProof="0">
                <a:latin typeface="Arial"/>
                <a:cs typeface="Arial"/>
              </a:rPr>
              <a:t>Diligenciamiento de Fichas a Secretaria de Salud</a:t>
            </a:r>
          </a:p>
        </p:txBody>
      </p:sp>
      <p:sp>
        <p:nvSpPr>
          <p:cNvPr id="5" name="Marcador de pie de página 4">
            <a:extLst>
              <a:ext uri="{FF2B5EF4-FFF2-40B4-BE49-F238E27FC236}">
                <a16:creationId xmlns:a16="http://schemas.microsoft.com/office/drawing/2014/main" id="{1A14A7AC-0F33-5A2B-7B23-53D1017ADEB7}"/>
              </a:ext>
            </a:extLst>
          </p:cNvPr>
          <p:cNvSpPr>
            <a:spLocks noGrp="1"/>
          </p:cNvSpPr>
          <p:nvPr>
            <p:ph type="ftr" sz="quarter" idx="52"/>
          </p:nvPr>
        </p:nvSpPr>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81402317-C0B7-10CF-83FC-1FC782F13D28}"/>
              </a:ext>
            </a:extLst>
          </p:cNvPr>
          <p:cNvSpPr>
            <a:spLocks noGrp="1"/>
          </p:cNvSpPr>
          <p:nvPr>
            <p:ph type="sldNum" sz="quarter" idx="53"/>
          </p:nvPr>
        </p:nvSpPr>
        <p:spPr/>
        <p:txBody>
          <a:bodyPr/>
          <a:lstStyle/>
          <a:p>
            <a:fld id="{47FEACEE-25B4-4A2D-B147-27296E36371D}" type="slidenum">
              <a:rPr lang="es-CO" noProof="0" smtClean="0"/>
              <a:pPr/>
              <a:t>69</a:t>
            </a:fld>
            <a:endParaRPr lang="es-CO" noProof="0"/>
          </a:p>
        </p:txBody>
      </p:sp>
      <p:sp>
        <p:nvSpPr>
          <p:cNvPr id="7" name="CuadroTexto 6">
            <a:extLst>
              <a:ext uri="{FF2B5EF4-FFF2-40B4-BE49-F238E27FC236}">
                <a16:creationId xmlns:a16="http://schemas.microsoft.com/office/drawing/2014/main" id="{57A2D433-67F5-B5EB-54E9-78485F7A7708}"/>
              </a:ext>
            </a:extLst>
          </p:cNvPr>
          <p:cNvSpPr txBox="1"/>
          <p:nvPr/>
        </p:nvSpPr>
        <p:spPr>
          <a:xfrm>
            <a:off x="6496649" y="1158814"/>
            <a:ext cx="5356044" cy="4738271"/>
          </a:xfrm>
          <a:prstGeom prst="foldedCorner">
            <a:avLst/>
          </a:prstGeom>
          <a:solidFill>
            <a:srgbClr val="DBF2C7"/>
          </a:solidFill>
          <a:ln>
            <a:solidFill>
              <a:srgbClr val="153D0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CO" sz="2800" b="1" noProof="0"/>
          </a:p>
          <a:p>
            <a:pPr marL="457200" indent="-457200">
              <a:buFont typeface="Arial"/>
              <a:buChar char="•"/>
            </a:pPr>
            <a:r>
              <a:rPr lang="es-CO" sz="2800" b="1" noProof="0"/>
              <a:t>Consumo </a:t>
            </a:r>
          </a:p>
          <a:p>
            <a:pPr marL="457200" indent="-457200">
              <a:buFont typeface="Arial"/>
              <a:buChar char="•"/>
            </a:pPr>
            <a:r>
              <a:rPr lang="es-CO" sz="2800" b="1" noProof="0"/>
              <a:t>Embarazo </a:t>
            </a:r>
          </a:p>
          <a:p>
            <a:pPr marL="457200" indent="-457200">
              <a:buFont typeface="Arial"/>
              <a:buChar char="•"/>
            </a:pPr>
            <a:r>
              <a:rPr lang="es-CO" sz="2800" b="1" noProof="0"/>
              <a:t>Violencia de Género o Intrafamiliar </a:t>
            </a:r>
          </a:p>
          <a:p>
            <a:pPr marL="457200" indent="-457200">
              <a:buFont typeface="Arial"/>
              <a:buChar char="•"/>
            </a:pPr>
            <a:r>
              <a:rPr lang="es-CO" sz="2800" b="1" noProof="0"/>
              <a:t>Alertas tempranas (Ideación suicida , trastorno mental) </a:t>
            </a:r>
          </a:p>
          <a:p>
            <a:pPr marL="457200" indent="-457200">
              <a:buFont typeface="Arial"/>
              <a:buChar char="•"/>
            </a:pPr>
            <a:r>
              <a:rPr lang="es-CO" sz="2800" b="1" noProof="0"/>
              <a:t>Código gris </a:t>
            </a:r>
          </a:p>
          <a:p>
            <a:pPr marL="457200" indent="-457200">
              <a:buFont typeface="Arial"/>
              <a:buChar char="•"/>
            </a:pPr>
            <a:r>
              <a:rPr lang="es-CO" sz="2800" b="1" noProof="0"/>
              <a:t>Negligencia</a:t>
            </a:r>
          </a:p>
        </p:txBody>
      </p:sp>
      <p:pic>
        <p:nvPicPr>
          <p:cNvPr id="9" name="Imagen 8">
            <a:extLst>
              <a:ext uri="{FF2B5EF4-FFF2-40B4-BE49-F238E27FC236}">
                <a16:creationId xmlns:a16="http://schemas.microsoft.com/office/drawing/2014/main" id="{DA9CB000-3881-E533-78AD-BAC7476EF065}"/>
              </a:ext>
            </a:extLst>
          </p:cNvPr>
          <p:cNvPicPr>
            <a:picLocks noChangeAspect="1"/>
          </p:cNvPicPr>
          <p:nvPr/>
        </p:nvPicPr>
        <p:blipFill>
          <a:blip r:embed="rId2"/>
          <a:stretch>
            <a:fillRect/>
          </a:stretch>
        </p:blipFill>
        <p:spPr>
          <a:xfrm>
            <a:off x="213627" y="175964"/>
            <a:ext cx="1082103" cy="1135982"/>
          </a:xfrm>
          <a:prstGeom prst="rect">
            <a:avLst/>
          </a:prstGeom>
          <a:ln>
            <a:noFill/>
          </a:ln>
        </p:spPr>
      </p:pic>
      <p:pic>
        <p:nvPicPr>
          <p:cNvPr id="3" name="Imagen 2">
            <a:extLst>
              <a:ext uri="{FF2B5EF4-FFF2-40B4-BE49-F238E27FC236}">
                <a16:creationId xmlns:a16="http://schemas.microsoft.com/office/drawing/2014/main" id="{195A7261-C612-9144-5511-C4F387495150}"/>
              </a:ext>
            </a:extLst>
          </p:cNvPr>
          <p:cNvPicPr>
            <a:picLocks noChangeAspect="1"/>
          </p:cNvPicPr>
          <p:nvPr/>
        </p:nvPicPr>
        <p:blipFill>
          <a:blip r:embed="rId3"/>
          <a:stretch>
            <a:fillRect/>
          </a:stretch>
        </p:blipFill>
        <p:spPr>
          <a:xfrm>
            <a:off x="4838382" y="2523490"/>
            <a:ext cx="1753235" cy="1485900"/>
          </a:xfrm>
          <a:prstGeom prst="ellipse">
            <a:avLst/>
          </a:prstGeom>
          <a:ln>
            <a:noFill/>
          </a:ln>
          <a:effectLst>
            <a:softEdge rad="112500"/>
          </a:effectLst>
        </p:spPr>
      </p:pic>
      <p:pic>
        <p:nvPicPr>
          <p:cNvPr id="4" name="Imagen 3">
            <a:extLst>
              <a:ext uri="{FF2B5EF4-FFF2-40B4-BE49-F238E27FC236}">
                <a16:creationId xmlns:a16="http://schemas.microsoft.com/office/drawing/2014/main" id="{CBA3141D-63F2-701F-5966-2B29E085681D}"/>
              </a:ext>
            </a:extLst>
          </p:cNvPr>
          <p:cNvPicPr>
            <a:picLocks noChangeAspect="1"/>
          </p:cNvPicPr>
          <p:nvPr/>
        </p:nvPicPr>
        <p:blipFill>
          <a:blip r:embed="rId4"/>
          <a:stretch>
            <a:fillRect/>
          </a:stretch>
        </p:blipFill>
        <p:spPr>
          <a:xfrm>
            <a:off x="10283825" y="1223328"/>
            <a:ext cx="1367790" cy="1292225"/>
          </a:xfrm>
          <a:prstGeom prst="rect">
            <a:avLst/>
          </a:prstGeom>
        </p:spPr>
      </p:pic>
    </p:spTree>
    <p:extLst>
      <p:ext uri="{BB962C8B-B14F-4D97-AF65-F5344CB8AC3E}">
        <p14:creationId xmlns:p14="http://schemas.microsoft.com/office/powerpoint/2010/main" val="384231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0B7B7-1592-A995-C0C5-78A8E3AD634A}"/>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99380BD-1E2B-D64C-BDE4-543E90853AEC}"/>
              </a:ext>
            </a:extLst>
          </p:cNvPr>
          <p:cNvSpPr>
            <a:spLocks noGrp="1"/>
          </p:cNvSpPr>
          <p:nvPr>
            <p:ph type="ftr" sz="quarter" idx="52"/>
          </p:nvPr>
        </p:nvSpPr>
        <p:spPr>
          <a:xfrm>
            <a:off x="358695" y="6548581"/>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9951D37B-1C37-0B86-59BD-077EBD4FDEEE}"/>
              </a:ext>
            </a:extLst>
          </p:cNvPr>
          <p:cNvSpPr>
            <a:spLocks noGrp="1"/>
          </p:cNvSpPr>
          <p:nvPr>
            <p:ph type="sldNum" sz="quarter" idx="53"/>
          </p:nvPr>
        </p:nvSpPr>
        <p:spPr>
          <a:xfrm>
            <a:off x="11706433" y="6481216"/>
            <a:ext cx="458592" cy="365125"/>
          </a:xfrm>
        </p:spPr>
        <p:txBody>
          <a:bodyPr/>
          <a:lstStyle/>
          <a:p>
            <a:fld id="{47FEACEE-25B4-4A2D-B147-27296E36371D}" type="slidenum">
              <a:rPr lang="es-CO" noProof="0" smtClean="0"/>
              <a:pPr/>
              <a:t>7</a:t>
            </a:fld>
            <a:endParaRPr lang="es-CO" noProof="0"/>
          </a:p>
        </p:txBody>
      </p:sp>
      <p:pic>
        <p:nvPicPr>
          <p:cNvPr id="3" name="Imagen 2">
            <a:extLst>
              <a:ext uri="{FF2B5EF4-FFF2-40B4-BE49-F238E27FC236}">
                <a16:creationId xmlns:a16="http://schemas.microsoft.com/office/drawing/2014/main" id="{63F07DB3-CCEC-E783-7F27-EFC75C00E8EE}"/>
              </a:ext>
            </a:extLst>
          </p:cNvPr>
          <p:cNvPicPr>
            <a:picLocks noChangeAspect="1"/>
          </p:cNvPicPr>
          <p:nvPr/>
        </p:nvPicPr>
        <p:blipFill>
          <a:blip r:embed="rId3"/>
          <a:stretch>
            <a:fillRect/>
          </a:stretch>
        </p:blipFill>
        <p:spPr>
          <a:xfrm>
            <a:off x="51696" y="115643"/>
            <a:ext cx="814191" cy="727542"/>
          </a:xfrm>
          <a:prstGeom prst="rect">
            <a:avLst/>
          </a:prstGeom>
        </p:spPr>
      </p:pic>
      <p:pic>
        <p:nvPicPr>
          <p:cNvPr id="6" name="Imagen 5">
            <a:extLst>
              <a:ext uri="{FF2B5EF4-FFF2-40B4-BE49-F238E27FC236}">
                <a16:creationId xmlns:a16="http://schemas.microsoft.com/office/drawing/2014/main" id="{5CE2D161-47F5-E05C-1188-7A156CA52D08}"/>
              </a:ext>
            </a:extLst>
          </p:cNvPr>
          <p:cNvPicPr>
            <a:picLocks noChangeAspect="1"/>
          </p:cNvPicPr>
          <p:nvPr/>
        </p:nvPicPr>
        <p:blipFill>
          <a:blip r:embed="rId4"/>
          <a:stretch>
            <a:fillRect/>
          </a:stretch>
        </p:blipFill>
        <p:spPr>
          <a:xfrm>
            <a:off x="489848" y="2034499"/>
            <a:ext cx="2682635" cy="2265119"/>
          </a:xfrm>
          <a:prstGeom prst="rect">
            <a:avLst/>
          </a:prstGeom>
        </p:spPr>
      </p:pic>
      <p:sp>
        <p:nvSpPr>
          <p:cNvPr id="9" name="CuadroTexto 8">
            <a:extLst>
              <a:ext uri="{FF2B5EF4-FFF2-40B4-BE49-F238E27FC236}">
                <a16:creationId xmlns:a16="http://schemas.microsoft.com/office/drawing/2014/main" id="{D053589F-C703-9D2D-1816-8BBEE1A17455}"/>
              </a:ext>
            </a:extLst>
          </p:cNvPr>
          <p:cNvSpPr txBox="1"/>
          <p:nvPr/>
        </p:nvSpPr>
        <p:spPr>
          <a:xfrm>
            <a:off x="487163" y="1654362"/>
            <a:ext cx="2685320" cy="380137"/>
          </a:xfrm>
          <a:prstGeom prst="rect">
            <a:avLst/>
          </a:prstGeom>
          <a:solidFill>
            <a:srgbClr val="00B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b="1" noProof="0">
                <a:solidFill>
                  <a:prstClr val="white"/>
                </a:solidFill>
                <a:latin typeface="Posterama"/>
                <a:ea typeface="微软雅黑"/>
                <a:cs typeface="Posterama"/>
              </a:rPr>
              <a:t>SEDE CENTRAL</a:t>
            </a:r>
            <a:endParaRPr lang="es-CO" sz="1800" b="1" noProof="0">
              <a:solidFill>
                <a:prstClr val="white"/>
              </a:solidFill>
              <a:latin typeface="Posterama" panose="020B0504020200020000" pitchFamily="34" charset="0"/>
              <a:ea typeface="微软雅黑"/>
              <a:cs typeface="Posterama" panose="020B0504020200020000" pitchFamily="34" charset="0"/>
            </a:endParaRPr>
          </a:p>
        </p:txBody>
      </p:sp>
      <p:sp>
        <p:nvSpPr>
          <p:cNvPr id="11" name="CuadroTexto 10">
            <a:extLst>
              <a:ext uri="{FF2B5EF4-FFF2-40B4-BE49-F238E27FC236}">
                <a16:creationId xmlns:a16="http://schemas.microsoft.com/office/drawing/2014/main" id="{A85A1C1A-CFCC-55B2-ABB1-2E234DECE26D}"/>
              </a:ext>
            </a:extLst>
          </p:cNvPr>
          <p:cNvSpPr txBox="1"/>
          <p:nvPr/>
        </p:nvSpPr>
        <p:spPr>
          <a:xfrm>
            <a:off x="4233869" y="1251622"/>
            <a:ext cx="4266975"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lnSpc>
                <a:spcPct val="100000"/>
              </a:lnSpc>
              <a:spcBef>
                <a:spcPts val="0"/>
              </a:spcBef>
              <a:buFont typeface="Wingdings" panose="05000000000000000000" pitchFamily="2" charset="2"/>
              <a:buChar char="v"/>
            </a:pPr>
            <a:r>
              <a:rPr lang="es-CO" sz="2000" b="1" i="0" u="none" strike="noStrike" baseline="0" noProof="0">
                <a:solidFill>
                  <a:srgbClr val="0E3B05"/>
                </a:solidFill>
                <a:ea typeface="Roboto Italics"/>
                <a:cs typeface="Roboto Italics"/>
              </a:rPr>
              <a:t>CALLE 13 No. 23-60 </a:t>
            </a:r>
            <a:endParaRPr lang="es-CO" sz="2000" b="1" noProof="0">
              <a:solidFill>
                <a:srgbClr val="0E3B05"/>
              </a:solidFill>
              <a:ea typeface="Roboto Italics"/>
              <a:cs typeface="Roboto Italics"/>
            </a:endParaRPr>
          </a:p>
          <a:p>
            <a:pPr marL="285750" indent="-285750">
              <a:buFont typeface="Wingdings" panose="05000000000000000000" pitchFamily="2" charset="2"/>
              <a:buChar char="v"/>
            </a:pPr>
            <a:r>
              <a:rPr lang="es-CO" sz="2000" b="1" noProof="0">
                <a:solidFill>
                  <a:schemeClr val="accent2">
                    <a:lumMod val="50000"/>
                  </a:schemeClr>
                </a:solidFill>
                <a:ea typeface="微软雅黑"/>
                <a:cs typeface="Posterama"/>
              </a:rPr>
              <a:t>ATENCION A 900 ESTUDIANTES.</a:t>
            </a:r>
          </a:p>
          <a:p>
            <a:pPr marL="285750" indent="-285750">
              <a:buFont typeface="Wingdings" panose="05000000000000000000" pitchFamily="2" charset="2"/>
              <a:buChar char="v"/>
            </a:pPr>
            <a:r>
              <a:rPr lang="es-CO" sz="2000" b="1" noProof="0">
                <a:solidFill>
                  <a:srgbClr val="0E3B05"/>
                </a:solidFill>
                <a:ea typeface="微软雅黑"/>
                <a:cs typeface="Posterama"/>
              </a:rPr>
              <a:t>4 SERVICIOS GENERALES</a:t>
            </a:r>
          </a:p>
          <a:p>
            <a:pPr marL="285750" indent="-285750">
              <a:buFont typeface="Wingdings" panose="05000000000000000000" pitchFamily="2" charset="2"/>
              <a:buChar char="v"/>
            </a:pPr>
            <a:r>
              <a:rPr lang="es-CO" sz="2000" b="1" noProof="0">
                <a:solidFill>
                  <a:srgbClr val="0E3B05"/>
                </a:solidFill>
                <a:ea typeface="微软雅黑"/>
                <a:cs typeface="Posterama"/>
              </a:rPr>
              <a:t>2 ADMINISTRATIVOS</a:t>
            </a:r>
          </a:p>
          <a:p>
            <a:pPr marL="285750" indent="-285750">
              <a:buFont typeface="Wingdings" panose="05000000000000000000" pitchFamily="2" charset="2"/>
              <a:buChar char="v"/>
            </a:pPr>
            <a:r>
              <a:rPr lang="es-CO" sz="2000" b="1" noProof="0">
                <a:solidFill>
                  <a:srgbClr val="0E3B05"/>
                </a:solidFill>
                <a:ea typeface="微软雅黑"/>
                <a:cs typeface="Posterama"/>
              </a:rPr>
              <a:t>4 AUXILIARES DE SEÑAS</a:t>
            </a:r>
          </a:p>
          <a:p>
            <a:pPr marL="285750" indent="-285750">
              <a:buFont typeface="Wingdings" panose="05000000000000000000" pitchFamily="2" charset="2"/>
              <a:buChar char="v"/>
            </a:pPr>
            <a:r>
              <a:rPr lang="es-CO" sz="2000" b="1" noProof="0">
                <a:solidFill>
                  <a:srgbClr val="0E3B05"/>
                </a:solidFill>
                <a:ea typeface="微软雅黑"/>
                <a:cs typeface="Posterama"/>
              </a:rPr>
              <a:t>2 AUXILIARES ADM.</a:t>
            </a:r>
          </a:p>
          <a:p>
            <a:pPr marL="285750" indent="-285750">
              <a:buFont typeface="Wingdings" panose="05000000000000000000" pitchFamily="2" charset="2"/>
              <a:buChar char="v"/>
            </a:pPr>
            <a:r>
              <a:rPr lang="es-CO" sz="2000" b="1" noProof="0">
                <a:solidFill>
                  <a:srgbClr val="0E3B05"/>
                </a:solidFill>
                <a:ea typeface="微软雅黑"/>
                <a:cs typeface="Posterama"/>
              </a:rPr>
              <a:t>36 DOCENTES</a:t>
            </a:r>
          </a:p>
          <a:p>
            <a:pPr marL="285750" indent="-285750">
              <a:buFont typeface="Wingdings" panose="05000000000000000000" pitchFamily="2" charset="2"/>
              <a:buChar char="v"/>
            </a:pPr>
            <a:r>
              <a:rPr lang="es-CO" sz="2000" b="1" noProof="0">
                <a:solidFill>
                  <a:srgbClr val="0E3B05"/>
                </a:solidFill>
                <a:ea typeface="微软雅黑"/>
                <a:cs typeface="Posterama"/>
              </a:rPr>
              <a:t>1 SICORIENTADORA</a:t>
            </a:r>
            <a:endParaRPr lang="es-CO" sz="2000" b="1" noProof="0">
              <a:solidFill>
                <a:srgbClr val="0E3B05"/>
              </a:solidFill>
              <a:ea typeface="微软雅黑"/>
              <a:cs typeface="Posterama" panose="020B0504020200020000" pitchFamily="34" charset="0"/>
            </a:endParaRPr>
          </a:p>
          <a:p>
            <a:pPr marL="285750" indent="-285750">
              <a:buFont typeface="Wingdings" panose="05000000000000000000" pitchFamily="2" charset="2"/>
              <a:buChar char="v"/>
            </a:pPr>
            <a:r>
              <a:rPr lang="es-CO" sz="2000" b="1" noProof="0">
                <a:solidFill>
                  <a:srgbClr val="0E3B05"/>
                </a:solidFill>
                <a:ea typeface="微软雅黑"/>
                <a:cs typeface="Posterama"/>
              </a:rPr>
              <a:t>1 PROFESIONAL DE INCLUSION</a:t>
            </a:r>
          </a:p>
          <a:p>
            <a:pPr marL="285750" indent="-285750">
              <a:buFont typeface="Wingdings" panose="05000000000000000000" pitchFamily="2" charset="2"/>
              <a:buChar char="v"/>
            </a:pPr>
            <a:r>
              <a:rPr lang="es-CO" sz="2000" b="1" noProof="0">
                <a:solidFill>
                  <a:srgbClr val="0E3B05"/>
                </a:solidFill>
                <a:ea typeface="微软雅黑"/>
                <a:cs typeface="Posterama"/>
              </a:rPr>
              <a:t>1 COORDINADORA DE GESTION</a:t>
            </a:r>
            <a:endParaRPr lang="es-CO" sz="2000" b="1" noProof="0">
              <a:solidFill>
                <a:srgbClr val="0E3B05"/>
              </a:solidFill>
              <a:ea typeface="微软雅黑"/>
              <a:cs typeface="Posterama" panose="020B0504020200020000" pitchFamily="34" charset="0"/>
            </a:endParaRPr>
          </a:p>
          <a:p>
            <a:endParaRPr lang="es-CO" sz="1200" b="1" noProof="0">
              <a:solidFill>
                <a:srgbClr val="004C50"/>
              </a:solidFill>
              <a:latin typeface="Roboto Italics"/>
              <a:ea typeface="微软雅黑"/>
              <a:cs typeface="Posterama" panose="020B0504020200020000" pitchFamily="34" charset="0"/>
            </a:endParaRPr>
          </a:p>
        </p:txBody>
      </p:sp>
      <p:sp>
        <p:nvSpPr>
          <p:cNvPr id="12" name="CuadroTexto 11">
            <a:extLst>
              <a:ext uri="{FF2B5EF4-FFF2-40B4-BE49-F238E27FC236}">
                <a16:creationId xmlns:a16="http://schemas.microsoft.com/office/drawing/2014/main" id="{C365303C-012F-F089-15D1-0571EDBC759B}"/>
              </a:ext>
            </a:extLst>
          </p:cNvPr>
          <p:cNvSpPr txBox="1"/>
          <p:nvPr/>
        </p:nvSpPr>
        <p:spPr>
          <a:xfrm>
            <a:off x="600204" y="764085"/>
            <a:ext cx="1148923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3200" noProof="0">
                <a:solidFill>
                  <a:schemeClr val="accent2">
                    <a:lumMod val="75000"/>
                  </a:schemeClr>
                </a:solidFill>
                <a:latin typeface="Abadi"/>
                <a:ea typeface="微软雅黑"/>
                <a:cs typeface="Posterama"/>
              </a:rPr>
              <a:t>La Institución Educativa</a:t>
            </a:r>
            <a:r>
              <a:rPr lang="es-CO" sz="3200" noProof="0">
                <a:solidFill>
                  <a:schemeClr val="accent2">
                    <a:lumMod val="75000"/>
                  </a:schemeClr>
                </a:solidFill>
                <a:ea typeface="+mn-lt"/>
                <a:cs typeface="+mn-lt"/>
              </a:rPr>
              <a:t> Braulio González cuenta con tres sedes:</a:t>
            </a:r>
            <a:endParaRPr lang="es-CO" sz="3200" noProof="0">
              <a:solidFill>
                <a:schemeClr val="accent2">
                  <a:lumMod val="75000"/>
                </a:schemeClr>
              </a:solidFill>
              <a:latin typeface="Posterama" panose="020B0504020200020000" pitchFamily="34" charset="0"/>
              <a:ea typeface="微软雅黑"/>
              <a:cs typeface="Posterama" panose="020B0504020200020000" pitchFamily="34" charset="0"/>
            </a:endParaRPr>
          </a:p>
        </p:txBody>
      </p:sp>
      <p:pic>
        <p:nvPicPr>
          <p:cNvPr id="8" name="Imagen 7">
            <a:extLst>
              <a:ext uri="{FF2B5EF4-FFF2-40B4-BE49-F238E27FC236}">
                <a16:creationId xmlns:a16="http://schemas.microsoft.com/office/drawing/2014/main" id="{2467F14E-06A9-7D8C-C9D6-F63C2480891A}"/>
              </a:ext>
            </a:extLst>
          </p:cNvPr>
          <p:cNvPicPr>
            <a:picLocks noChangeAspect="1"/>
          </p:cNvPicPr>
          <p:nvPr/>
        </p:nvPicPr>
        <p:blipFill>
          <a:blip r:embed="rId5"/>
          <a:srcRect l="23805" r="23805"/>
          <a:stretch/>
        </p:blipFill>
        <p:spPr>
          <a:xfrm>
            <a:off x="8101539" y="4573749"/>
            <a:ext cx="1819235" cy="1958063"/>
          </a:xfrm>
          <a:prstGeom prst="rect">
            <a:avLst/>
          </a:prstGeom>
        </p:spPr>
      </p:pic>
      <p:sp>
        <p:nvSpPr>
          <p:cNvPr id="10" name="CuadroTexto 9">
            <a:extLst>
              <a:ext uri="{FF2B5EF4-FFF2-40B4-BE49-F238E27FC236}">
                <a16:creationId xmlns:a16="http://schemas.microsoft.com/office/drawing/2014/main" id="{5EA2520B-07C3-F6D4-5EC8-0FC0E6C67393}"/>
              </a:ext>
            </a:extLst>
          </p:cNvPr>
          <p:cNvSpPr txBox="1"/>
          <p:nvPr/>
        </p:nvSpPr>
        <p:spPr>
          <a:xfrm>
            <a:off x="8101540" y="4218140"/>
            <a:ext cx="3834189" cy="369332"/>
          </a:xfrm>
          <a:prstGeom prst="rect">
            <a:avLst/>
          </a:prstGeom>
          <a:solidFill>
            <a:srgbClr val="00B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b="1" noProof="0">
                <a:solidFill>
                  <a:prstClr val="white"/>
                </a:solidFill>
                <a:latin typeface="Posterama"/>
                <a:ea typeface="微软雅黑"/>
                <a:cs typeface="Posterama"/>
              </a:rPr>
              <a:t>SEDE SIMÓN BOLÍVAR</a:t>
            </a:r>
            <a:endParaRPr lang="es-CO" sz="1800" b="1" noProof="0">
              <a:solidFill>
                <a:prstClr val="white"/>
              </a:solidFill>
              <a:latin typeface="Posterama" panose="020B0504020200020000" pitchFamily="34" charset="0"/>
              <a:ea typeface="微软雅黑"/>
              <a:cs typeface="Posterama" panose="020B0504020200020000" pitchFamily="34" charset="0"/>
            </a:endParaRPr>
          </a:p>
        </p:txBody>
      </p:sp>
      <p:sp>
        <p:nvSpPr>
          <p:cNvPr id="13" name="CuadroTexto 12">
            <a:extLst>
              <a:ext uri="{FF2B5EF4-FFF2-40B4-BE49-F238E27FC236}">
                <a16:creationId xmlns:a16="http://schemas.microsoft.com/office/drawing/2014/main" id="{9C296F48-F447-7353-2148-CD44FC67C952}"/>
              </a:ext>
            </a:extLst>
          </p:cNvPr>
          <p:cNvSpPr txBox="1"/>
          <p:nvPr/>
        </p:nvSpPr>
        <p:spPr>
          <a:xfrm>
            <a:off x="358694" y="4494961"/>
            <a:ext cx="567762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panose="05000000000000000000" pitchFamily="2" charset="2"/>
              <a:buChar char="v"/>
            </a:pPr>
            <a:r>
              <a:rPr lang="es-CO" sz="2000" b="1" noProof="0">
                <a:solidFill>
                  <a:srgbClr val="0E3B05"/>
                </a:solidFill>
                <a:ea typeface="+mn-lt"/>
                <a:cs typeface="+mn-lt"/>
              </a:rPr>
              <a:t>CALLE 21 No. 25-40  BARRIO BICENTENARIO.</a:t>
            </a:r>
          </a:p>
          <a:p>
            <a:pPr marL="285750" indent="-285750" algn="just">
              <a:buFont typeface="Wingdings" panose="05000000000000000000" pitchFamily="2" charset="2"/>
              <a:buChar char="v"/>
            </a:pPr>
            <a:r>
              <a:rPr lang="es-CO" sz="2000" b="1" i="1" noProof="0">
                <a:solidFill>
                  <a:schemeClr val="accent2">
                    <a:lumMod val="50000"/>
                  </a:schemeClr>
                </a:solidFill>
              </a:rPr>
              <a:t>ATENCION A </a:t>
            </a:r>
            <a:r>
              <a:rPr lang="es-CO" sz="2000" b="1" i="1">
                <a:solidFill>
                  <a:schemeClr val="accent2">
                    <a:lumMod val="50000"/>
                  </a:schemeClr>
                </a:solidFill>
              </a:rPr>
              <a:t>510</a:t>
            </a:r>
            <a:r>
              <a:rPr lang="es-CO" sz="2000" b="1" i="1" noProof="0">
                <a:solidFill>
                  <a:schemeClr val="accent2">
                    <a:lumMod val="50000"/>
                  </a:schemeClr>
                </a:solidFill>
              </a:rPr>
              <a:t> ESTUDIANTES</a:t>
            </a:r>
            <a:r>
              <a:rPr lang="es-CO" sz="2000" b="1" noProof="0">
                <a:solidFill>
                  <a:schemeClr val="accent2">
                    <a:lumMod val="50000"/>
                  </a:schemeClr>
                </a:solidFill>
              </a:rPr>
              <a:t>.</a:t>
            </a:r>
          </a:p>
          <a:p>
            <a:pPr marL="285750" indent="-285750" algn="just">
              <a:buFont typeface="Wingdings" panose="05000000000000000000" pitchFamily="2" charset="2"/>
              <a:buChar char="v"/>
            </a:pPr>
            <a:r>
              <a:rPr lang="es-CO" sz="2000" b="1" noProof="0">
                <a:solidFill>
                  <a:srgbClr val="0E3B05"/>
                </a:solidFill>
              </a:rPr>
              <a:t>2 SERVICIOS GENERALES</a:t>
            </a:r>
          </a:p>
          <a:p>
            <a:pPr marL="285750" indent="-285750" algn="just">
              <a:buFont typeface="Wingdings" panose="05000000000000000000" pitchFamily="2" charset="2"/>
              <a:buChar char="v"/>
            </a:pPr>
            <a:r>
              <a:rPr lang="es-CO" sz="2000" b="1" noProof="0">
                <a:solidFill>
                  <a:srgbClr val="0E3B05"/>
                </a:solidFill>
              </a:rPr>
              <a:t>1 AUXILIAR ADMINISTRATIVO</a:t>
            </a:r>
          </a:p>
          <a:p>
            <a:pPr marL="285750" indent="-285750" algn="just">
              <a:buFont typeface="Wingdings" panose="05000000000000000000" pitchFamily="2" charset="2"/>
              <a:buChar char="v"/>
            </a:pPr>
            <a:r>
              <a:rPr lang="es-CO" sz="2000" b="1" noProof="0">
                <a:solidFill>
                  <a:srgbClr val="0E3B05"/>
                </a:solidFill>
              </a:rPr>
              <a:t>18 DOCENTES</a:t>
            </a:r>
          </a:p>
          <a:p>
            <a:pPr marL="285750" indent="-285750" algn="just">
              <a:buFont typeface="Wingdings" panose="05000000000000000000" pitchFamily="2" charset="2"/>
              <a:buChar char="v"/>
            </a:pPr>
            <a:r>
              <a:rPr lang="es-CO" sz="2000" b="1" noProof="0">
                <a:solidFill>
                  <a:srgbClr val="0E3B05"/>
                </a:solidFill>
              </a:rPr>
              <a:t>1 COORDINADORA DE GESTION</a:t>
            </a:r>
            <a:r>
              <a:rPr lang="es-CO" sz="1600" b="1" noProof="0">
                <a:solidFill>
                  <a:srgbClr val="0E3B05"/>
                </a:solidFill>
              </a:rPr>
              <a:t>.</a:t>
            </a:r>
          </a:p>
        </p:txBody>
      </p:sp>
      <p:sp>
        <p:nvSpPr>
          <p:cNvPr id="2" name="Flecha: a la derecha con bandas 1">
            <a:extLst>
              <a:ext uri="{FF2B5EF4-FFF2-40B4-BE49-F238E27FC236}">
                <a16:creationId xmlns:a16="http://schemas.microsoft.com/office/drawing/2014/main" id="{F92634DD-D213-FE40-D05E-0C0A46CFD77E}"/>
              </a:ext>
            </a:extLst>
          </p:cNvPr>
          <p:cNvSpPr/>
          <p:nvPr/>
        </p:nvSpPr>
        <p:spPr>
          <a:xfrm>
            <a:off x="3303608" y="2686689"/>
            <a:ext cx="978408" cy="484632"/>
          </a:xfrm>
          <a:prstGeom prst="stripedRigh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noProof="0"/>
          </a:p>
        </p:txBody>
      </p:sp>
      <p:pic>
        <p:nvPicPr>
          <p:cNvPr id="22" name="Imagen 21" descr="Un jardín de una casa&#10;&#10;El contenido generado por IA puede ser incorrecto.">
            <a:extLst>
              <a:ext uri="{FF2B5EF4-FFF2-40B4-BE49-F238E27FC236}">
                <a16:creationId xmlns:a16="http://schemas.microsoft.com/office/drawing/2014/main" id="{6EC251DC-4FEA-2537-0723-9E19939B986C}"/>
              </a:ext>
            </a:extLst>
          </p:cNvPr>
          <p:cNvPicPr>
            <a:picLocks noChangeAspect="1"/>
          </p:cNvPicPr>
          <p:nvPr/>
        </p:nvPicPr>
        <p:blipFill>
          <a:blip r:embed="rId6"/>
          <a:stretch>
            <a:fillRect/>
          </a:stretch>
        </p:blipFill>
        <p:spPr>
          <a:xfrm>
            <a:off x="9920774" y="4573749"/>
            <a:ext cx="2014955" cy="1958063"/>
          </a:xfrm>
          <a:prstGeom prst="rect">
            <a:avLst/>
          </a:prstGeom>
        </p:spPr>
      </p:pic>
      <p:sp>
        <p:nvSpPr>
          <p:cNvPr id="23" name="Flecha: a la derecha con bandas 22">
            <a:extLst>
              <a:ext uri="{FF2B5EF4-FFF2-40B4-BE49-F238E27FC236}">
                <a16:creationId xmlns:a16="http://schemas.microsoft.com/office/drawing/2014/main" id="{DBAF4C61-DD29-9836-5ED3-95977968DC47}"/>
              </a:ext>
            </a:extLst>
          </p:cNvPr>
          <p:cNvSpPr/>
          <p:nvPr/>
        </p:nvSpPr>
        <p:spPr>
          <a:xfrm rot="10800000">
            <a:off x="6176699" y="5488174"/>
            <a:ext cx="978408" cy="484632"/>
          </a:xfrm>
          <a:prstGeom prst="stripedRight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noProof="0"/>
          </a:p>
        </p:txBody>
      </p:sp>
      <p:sp>
        <p:nvSpPr>
          <p:cNvPr id="16" name="Rectángulo: esquinas redondeadas 15">
            <a:extLst>
              <a:ext uri="{FF2B5EF4-FFF2-40B4-BE49-F238E27FC236}">
                <a16:creationId xmlns:a16="http://schemas.microsoft.com/office/drawing/2014/main" id="{564CD83C-25CB-387E-CA43-78C8D05BA882}"/>
              </a:ext>
            </a:extLst>
          </p:cNvPr>
          <p:cNvSpPr/>
          <p:nvPr/>
        </p:nvSpPr>
        <p:spPr>
          <a:xfrm>
            <a:off x="4468471" y="111891"/>
            <a:ext cx="5996651" cy="575250"/>
          </a:xfrm>
          <a:prstGeom prst="roundRect">
            <a:avLst/>
          </a:prstGeom>
          <a:solidFill>
            <a:srgbClr val="0E3B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s-CO" sz="4400" b="1" i="0" u="none" strike="noStrike" kern="1200" cap="none" spc="0" normalizeH="0" baseline="0" noProof="0">
                <a:ln>
                  <a:noFill/>
                </a:ln>
                <a:solidFill>
                  <a:srgbClr val="FFFFFF"/>
                </a:solidFill>
                <a:effectLst/>
                <a:uLnTx/>
                <a:uFillTx/>
                <a:latin typeface="Posterama Text Black"/>
                <a:ea typeface="+mj-ea"/>
                <a:cs typeface="+mj-cs"/>
              </a:rPr>
              <a:t>CARACTERIZACIÓN</a:t>
            </a:r>
            <a:endParaRPr lang="es-CO"/>
          </a:p>
        </p:txBody>
      </p:sp>
    </p:spTree>
    <p:extLst>
      <p:ext uri="{BB962C8B-B14F-4D97-AF65-F5344CB8AC3E}">
        <p14:creationId xmlns:p14="http://schemas.microsoft.com/office/powerpoint/2010/main" val="9545084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51293-BF4E-A82A-FFD2-B35B0E7BB2D1}"/>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004CF2AA-B25E-5715-D8B2-362EF49E6D3E}"/>
              </a:ext>
            </a:extLst>
          </p:cNvPr>
          <p:cNvSpPr>
            <a:spLocks noGrp="1"/>
          </p:cNvSpPr>
          <p:nvPr>
            <p:ph type="body" sz="quarter" idx="28"/>
          </p:nvPr>
        </p:nvSpPr>
        <p:spPr>
          <a:xfrm>
            <a:off x="666696" y="2397567"/>
            <a:ext cx="11093753" cy="5052420"/>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3604E5A7-3677-BAB0-2B57-E0DFF5CD5206}"/>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19700C89-18CC-B737-34D1-5338E33B72C4}"/>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70</a:t>
            </a:fld>
            <a:endParaRPr lang="es-CO" noProof="0"/>
          </a:p>
        </p:txBody>
      </p:sp>
      <p:pic>
        <p:nvPicPr>
          <p:cNvPr id="2" name="Imagen 1">
            <a:extLst>
              <a:ext uri="{FF2B5EF4-FFF2-40B4-BE49-F238E27FC236}">
                <a16:creationId xmlns:a16="http://schemas.microsoft.com/office/drawing/2014/main" id="{9B3B1EA3-7CC1-8606-7E9F-9DFA9EDD3201}"/>
              </a:ext>
            </a:extLst>
          </p:cNvPr>
          <p:cNvPicPr>
            <a:picLocks noChangeAspect="1"/>
          </p:cNvPicPr>
          <p:nvPr/>
        </p:nvPicPr>
        <p:blipFill>
          <a:blip r:embed="rId3"/>
          <a:stretch>
            <a:fillRect/>
          </a:stretch>
        </p:blipFill>
        <p:spPr>
          <a:xfrm>
            <a:off x="86627" y="101881"/>
            <a:ext cx="1008020" cy="1061899"/>
          </a:xfrm>
          <a:prstGeom prst="rect">
            <a:avLst/>
          </a:prstGeom>
          <a:ln>
            <a:noFill/>
          </a:ln>
        </p:spPr>
      </p:pic>
      <p:sp>
        <p:nvSpPr>
          <p:cNvPr id="12" name="CuadroTexto 11">
            <a:extLst>
              <a:ext uri="{FF2B5EF4-FFF2-40B4-BE49-F238E27FC236}">
                <a16:creationId xmlns:a16="http://schemas.microsoft.com/office/drawing/2014/main" id="{94D0CE40-542F-D253-EE05-5E8431B5D079}"/>
              </a:ext>
            </a:extLst>
          </p:cNvPr>
          <p:cNvSpPr txBox="1"/>
          <p:nvPr/>
        </p:nvSpPr>
        <p:spPr>
          <a:xfrm>
            <a:off x="333396" y="1961917"/>
            <a:ext cx="8739864" cy="4307562"/>
          </a:xfrm>
          <a:prstGeom prst="flowChartAlternateProcess">
            <a:avLst/>
          </a:prstGeom>
          <a:solidFill>
            <a:srgbClr val="FFEDB3"/>
          </a:solidFill>
          <a:ln w="57150">
            <a:solidFill>
              <a:srgbClr val="00B05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just">
              <a:buFont typeface="Wingdings"/>
              <a:buChar char="Ø"/>
            </a:pPr>
            <a:r>
              <a:rPr lang="es-CO" sz="1900" noProof="0">
                <a:solidFill>
                  <a:srgbClr val="002060"/>
                </a:solidFill>
                <a:latin typeface="Comic Sans MS"/>
                <a:ea typeface="+mn-lt"/>
                <a:cs typeface="Arial"/>
              </a:rPr>
              <a:t>Se realizaron</a:t>
            </a:r>
            <a:r>
              <a:rPr lang="es-CO" sz="1900">
                <a:solidFill>
                  <a:srgbClr val="002060"/>
                </a:solidFill>
                <a:latin typeface="Comic Sans MS"/>
                <a:ea typeface="+mn-lt"/>
                <a:cs typeface="Arial"/>
              </a:rPr>
              <a:t> 6</a:t>
            </a:r>
            <a:r>
              <a:rPr lang="es-CO" sz="1900" noProof="0">
                <a:solidFill>
                  <a:srgbClr val="002060"/>
                </a:solidFill>
                <a:latin typeface="Comic Sans MS"/>
                <a:ea typeface="+mn-lt"/>
                <a:cs typeface="Arial"/>
              </a:rPr>
              <a:t> reuniones del comité de convivencia de sede y</a:t>
            </a:r>
            <a:r>
              <a:rPr lang="es-CO" sz="1900">
                <a:solidFill>
                  <a:srgbClr val="002060"/>
                </a:solidFill>
                <a:latin typeface="Comic Sans MS"/>
                <a:ea typeface="+mn-lt"/>
                <a:cs typeface="Arial"/>
              </a:rPr>
              <a:t> 1</a:t>
            </a:r>
            <a:r>
              <a:rPr lang="es-CO" sz="1900" noProof="0">
                <a:solidFill>
                  <a:srgbClr val="002060"/>
                </a:solidFill>
                <a:latin typeface="Comic Sans MS"/>
                <a:ea typeface="+mn-lt"/>
                <a:cs typeface="Arial"/>
              </a:rPr>
              <a:t>  </a:t>
            </a:r>
            <a:r>
              <a:rPr lang="es-CO" sz="1900">
                <a:solidFill>
                  <a:srgbClr val="002060"/>
                </a:solidFill>
                <a:latin typeface="Comic Sans MS"/>
                <a:ea typeface="+mn-lt"/>
                <a:cs typeface="Arial"/>
              </a:rPr>
              <a:t>reunión </a:t>
            </a:r>
            <a:r>
              <a:rPr lang="es-CO" sz="1900" noProof="0">
                <a:solidFill>
                  <a:srgbClr val="002060"/>
                </a:solidFill>
                <a:latin typeface="Comic Sans MS"/>
                <a:ea typeface="+mn-lt"/>
                <a:cs typeface="Arial"/>
              </a:rPr>
              <a:t> </a:t>
            </a:r>
            <a:r>
              <a:rPr lang="es-CO" sz="1900">
                <a:solidFill>
                  <a:srgbClr val="002060"/>
                </a:solidFill>
                <a:latin typeface="Comic Sans MS"/>
                <a:ea typeface="+mn-lt"/>
                <a:cs typeface="Arial"/>
              </a:rPr>
              <a:t>del</a:t>
            </a:r>
            <a:r>
              <a:rPr lang="es-CO" sz="1900" noProof="0">
                <a:solidFill>
                  <a:srgbClr val="002060"/>
                </a:solidFill>
                <a:latin typeface="Comic Sans MS"/>
                <a:ea typeface="+mn-lt"/>
                <a:cs typeface="Arial"/>
              </a:rPr>
              <a:t> comité institucional.</a:t>
            </a:r>
            <a:endParaRPr lang="es-CO" noProof="0">
              <a:solidFill>
                <a:srgbClr val="002060"/>
              </a:solidFill>
            </a:endParaRPr>
          </a:p>
          <a:p>
            <a:pPr marL="342900" indent="-342900" algn="just">
              <a:buFont typeface="Wingdings"/>
              <a:buChar char="Ø"/>
            </a:pPr>
            <a:r>
              <a:rPr lang="es-CO" sz="1900" noProof="0">
                <a:solidFill>
                  <a:srgbClr val="002060"/>
                </a:solidFill>
                <a:latin typeface="Comic Sans MS"/>
                <a:ea typeface="+mn-lt"/>
                <a:cs typeface="Arial"/>
              </a:rPr>
              <a:t>Se llevaron a cabo encuentros con estudiantes </a:t>
            </a:r>
            <a:r>
              <a:rPr lang="es-CO" sz="1900">
                <a:solidFill>
                  <a:srgbClr val="002060"/>
                </a:solidFill>
                <a:latin typeface="Comic Sans MS"/>
                <a:ea typeface="+mn-lt"/>
                <a:cs typeface="Arial"/>
              </a:rPr>
              <a:t>y padres de familia </a:t>
            </a:r>
            <a:r>
              <a:rPr lang="es-CO" sz="1900" noProof="0">
                <a:solidFill>
                  <a:srgbClr val="002060"/>
                </a:solidFill>
                <a:latin typeface="Comic Sans MS"/>
                <a:ea typeface="+mn-lt"/>
                <a:cs typeface="Arial"/>
              </a:rPr>
              <a:t>en casos de atención y seguimiento a la convivencia escolar</a:t>
            </a:r>
            <a:r>
              <a:rPr lang="es-CO" sz="1900">
                <a:solidFill>
                  <a:srgbClr val="002060"/>
                </a:solidFill>
                <a:latin typeface="Comic Sans MS"/>
                <a:ea typeface="+mn-lt"/>
                <a:cs typeface="Arial"/>
              </a:rPr>
              <a:t> en cada sede. </a:t>
            </a:r>
          </a:p>
          <a:p>
            <a:pPr marL="342900" indent="-342900" algn="just">
              <a:buFont typeface="Wingdings"/>
              <a:buChar char="Ø"/>
            </a:pPr>
            <a:r>
              <a:rPr lang="es-CO" sz="1900" noProof="0">
                <a:solidFill>
                  <a:srgbClr val="002060"/>
                </a:solidFill>
                <a:latin typeface="Comic Sans MS"/>
                <a:ea typeface="+mn-lt"/>
                <a:cs typeface="Arial"/>
              </a:rPr>
              <a:t>Se  participó en las capacitaciones de orden municipal y se siguieron las directrices dadas por este organismo y el MEN.</a:t>
            </a:r>
            <a:endParaRPr lang="es-CO">
              <a:solidFill>
                <a:srgbClr val="002060"/>
              </a:solidFill>
            </a:endParaRPr>
          </a:p>
          <a:p>
            <a:pPr marL="342900" indent="-342900" algn="just">
              <a:buFont typeface="Wingdings"/>
              <a:buChar char="Ø"/>
            </a:pPr>
            <a:r>
              <a:rPr lang="es-CO" sz="1900" noProof="0">
                <a:solidFill>
                  <a:srgbClr val="002060"/>
                </a:solidFill>
                <a:latin typeface="Comic Sans MS"/>
                <a:ea typeface="+mn-lt"/>
                <a:cs typeface="Arial"/>
              </a:rPr>
              <a:t>Se reportaron</a:t>
            </a:r>
            <a:r>
              <a:rPr lang="es-CO" sz="1900">
                <a:solidFill>
                  <a:srgbClr val="002060"/>
                </a:solidFill>
                <a:latin typeface="Comic Sans MS"/>
                <a:ea typeface="+mn-lt"/>
                <a:cs typeface="Arial"/>
              </a:rPr>
              <a:t> 3</a:t>
            </a:r>
            <a:r>
              <a:rPr lang="es-CO" sz="1900" noProof="0">
                <a:solidFill>
                  <a:srgbClr val="002060"/>
                </a:solidFill>
                <a:latin typeface="Comic Sans MS"/>
                <a:ea typeface="+mn-lt"/>
                <a:cs typeface="Arial"/>
              </a:rPr>
              <a:t> casos</a:t>
            </a:r>
            <a:r>
              <a:rPr lang="es-CO" sz="1900">
                <a:solidFill>
                  <a:srgbClr val="002060"/>
                </a:solidFill>
                <a:latin typeface="Comic Sans MS"/>
                <a:ea typeface="+mn-lt"/>
                <a:cs typeface="Arial"/>
              </a:rPr>
              <a:t> </a:t>
            </a:r>
            <a:r>
              <a:rPr lang="es-CO" sz="1900" noProof="0">
                <a:solidFill>
                  <a:srgbClr val="002060"/>
                </a:solidFill>
                <a:latin typeface="Comic Sans MS"/>
                <a:ea typeface="+mn-lt"/>
                <a:cs typeface="Arial"/>
              </a:rPr>
              <a:t> a la plataforma SIUCE los cuales fueron cerrados </a:t>
            </a:r>
            <a:r>
              <a:rPr lang="es-CO" sz="1900">
                <a:solidFill>
                  <a:srgbClr val="002060"/>
                </a:solidFill>
                <a:latin typeface="Comic Sans MS"/>
                <a:ea typeface="+mn-lt"/>
                <a:cs typeface="Arial"/>
              </a:rPr>
              <a:t>al completar 3 actividades de seguimiento. </a:t>
            </a:r>
            <a:endParaRPr lang="es-CO" sz="1900" noProof="0">
              <a:solidFill>
                <a:srgbClr val="002060"/>
              </a:solidFill>
              <a:latin typeface="Comic Sans MS"/>
              <a:ea typeface="+mn-lt"/>
              <a:cs typeface="Arial"/>
            </a:endParaRPr>
          </a:p>
          <a:p>
            <a:pPr marL="342900" indent="-342900" algn="just">
              <a:buFont typeface="Wingdings"/>
              <a:buChar char="Ø"/>
            </a:pPr>
            <a:r>
              <a:rPr lang="es-CO" sz="1900" noProof="0">
                <a:solidFill>
                  <a:srgbClr val="002060"/>
                </a:solidFill>
                <a:latin typeface="Comic Sans MS"/>
                <a:ea typeface="+mn-lt"/>
                <a:cs typeface="Arial"/>
              </a:rPr>
              <a:t>Los lineamientos en que se trabaja la convivencia escolar son desde la justicia restaurativa. </a:t>
            </a:r>
            <a:r>
              <a:rPr lang="es-CO" sz="1900">
                <a:solidFill>
                  <a:srgbClr val="002060"/>
                </a:solidFill>
                <a:latin typeface="Comic Sans MS"/>
                <a:ea typeface="+mn-lt"/>
                <a:cs typeface="Arial"/>
              </a:rPr>
              <a:t>Por ello, una estrategia que se implementó este año al dar cierre a los eventos atendidos fueron los </a:t>
            </a:r>
            <a:r>
              <a:rPr lang="es-CO" sz="1900" b="1" i="1">
                <a:solidFill>
                  <a:srgbClr val="002060"/>
                </a:solidFill>
                <a:latin typeface="Comic Sans MS"/>
                <a:ea typeface="+mn-lt"/>
                <a:cs typeface="Arial"/>
              </a:rPr>
              <a:t>CIRCULOS DE DIALOGO</a:t>
            </a:r>
            <a:r>
              <a:rPr lang="es-CO" sz="1900">
                <a:solidFill>
                  <a:srgbClr val="002060"/>
                </a:solidFill>
                <a:latin typeface="Comic Sans MS"/>
                <a:ea typeface="+mn-lt"/>
                <a:cs typeface="Arial"/>
              </a:rPr>
              <a:t>. Se obtuvieron excelentes resultados.</a:t>
            </a:r>
          </a:p>
        </p:txBody>
      </p:sp>
      <p:sp>
        <p:nvSpPr>
          <p:cNvPr id="8" name="Diagrama de flujo: cinta perforada 7">
            <a:extLst>
              <a:ext uri="{FF2B5EF4-FFF2-40B4-BE49-F238E27FC236}">
                <a16:creationId xmlns:a16="http://schemas.microsoft.com/office/drawing/2014/main" id="{A24B1E4A-2448-647A-7CE1-4CF78178181B}"/>
              </a:ext>
            </a:extLst>
          </p:cNvPr>
          <p:cNvSpPr/>
          <p:nvPr/>
        </p:nvSpPr>
        <p:spPr>
          <a:xfrm>
            <a:off x="2771481" y="297890"/>
            <a:ext cx="6884181" cy="1171214"/>
          </a:xfrm>
          <a:prstGeom prst="wedgeRoundRectCallou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CO" sz="3600" b="1" noProof="0">
                <a:solidFill>
                  <a:schemeClr val="bg1"/>
                </a:solidFill>
                <a:latin typeface="Comic Sans MS"/>
              </a:rPr>
              <a:t>CONVIVENCIA ESCOLAR</a:t>
            </a:r>
          </a:p>
        </p:txBody>
      </p:sp>
      <p:pic>
        <p:nvPicPr>
          <p:cNvPr id="5" name="Imagen 4" descr="La Convivencia Escolar es corresponsabilidad de todos/as | Escuela Canaria">
            <a:extLst>
              <a:ext uri="{FF2B5EF4-FFF2-40B4-BE49-F238E27FC236}">
                <a16:creationId xmlns:a16="http://schemas.microsoft.com/office/drawing/2014/main" id="{86DF9031-80ED-2282-EC8F-3D8E8DB73307}"/>
              </a:ext>
            </a:extLst>
          </p:cNvPr>
          <p:cNvPicPr>
            <a:picLocks noChangeAspect="1"/>
          </p:cNvPicPr>
          <p:nvPr/>
        </p:nvPicPr>
        <p:blipFill>
          <a:blip r:embed="rId4"/>
          <a:stretch>
            <a:fillRect/>
          </a:stretch>
        </p:blipFill>
        <p:spPr>
          <a:xfrm>
            <a:off x="9107132" y="2400353"/>
            <a:ext cx="2986617" cy="3079604"/>
          </a:xfrm>
          <a:prstGeom prst="ellipse">
            <a:avLst/>
          </a:prstGeom>
          <a:ln>
            <a:noFill/>
          </a:ln>
          <a:effectLst>
            <a:softEdge rad="112500"/>
          </a:effectLst>
        </p:spPr>
      </p:pic>
    </p:spTree>
    <p:extLst>
      <p:ext uri="{BB962C8B-B14F-4D97-AF65-F5344CB8AC3E}">
        <p14:creationId xmlns:p14="http://schemas.microsoft.com/office/powerpoint/2010/main" val="26706645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3FB2E-8CAE-7645-9CC9-D21F8FC49B40}"/>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AE83814F-4711-D40A-D246-D68232910CD8}"/>
              </a:ext>
            </a:extLst>
          </p:cNvPr>
          <p:cNvSpPr>
            <a:spLocks noGrp="1"/>
          </p:cNvSpPr>
          <p:nvPr>
            <p:ph type="body" sz="quarter" idx="28"/>
          </p:nvPr>
        </p:nvSpPr>
        <p:spPr>
          <a:xfrm>
            <a:off x="272089" y="2711"/>
            <a:ext cx="11501967" cy="6521991"/>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639A94F3-71DE-29CC-8EB3-5C57A3C6BC14}"/>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73B4FF09-BF43-E6AB-07B5-98214321E98A}"/>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71</a:t>
            </a:fld>
            <a:endParaRPr lang="es-CO" noProof="0"/>
          </a:p>
        </p:txBody>
      </p:sp>
      <p:pic>
        <p:nvPicPr>
          <p:cNvPr id="2" name="Imagen 1">
            <a:extLst>
              <a:ext uri="{FF2B5EF4-FFF2-40B4-BE49-F238E27FC236}">
                <a16:creationId xmlns:a16="http://schemas.microsoft.com/office/drawing/2014/main" id="{8F46C4B0-83F2-0576-C676-59AE32E39AC8}"/>
              </a:ext>
            </a:extLst>
          </p:cNvPr>
          <p:cNvPicPr>
            <a:picLocks noChangeAspect="1"/>
          </p:cNvPicPr>
          <p:nvPr/>
        </p:nvPicPr>
        <p:blipFill>
          <a:blip r:embed="rId3"/>
          <a:stretch>
            <a:fillRect/>
          </a:stretch>
        </p:blipFill>
        <p:spPr>
          <a:xfrm>
            <a:off x="379704" y="189804"/>
            <a:ext cx="1008020" cy="1061899"/>
          </a:xfrm>
          <a:prstGeom prst="rect">
            <a:avLst/>
          </a:prstGeom>
          <a:ln>
            <a:solidFill>
              <a:srgbClr val="4472C4"/>
            </a:solidFill>
          </a:ln>
        </p:spPr>
      </p:pic>
      <p:sp>
        <p:nvSpPr>
          <p:cNvPr id="5" name="CuadroTexto 4">
            <a:extLst>
              <a:ext uri="{FF2B5EF4-FFF2-40B4-BE49-F238E27FC236}">
                <a16:creationId xmlns:a16="http://schemas.microsoft.com/office/drawing/2014/main" id="{AC5E73BB-CA73-414C-52B5-CD82F2C0FB91}"/>
              </a:ext>
            </a:extLst>
          </p:cNvPr>
          <p:cNvSpPr txBox="1"/>
          <p:nvPr/>
        </p:nvSpPr>
        <p:spPr>
          <a:xfrm>
            <a:off x="276825" y="1648247"/>
            <a:ext cx="4374121" cy="4897537"/>
          </a:xfrm>
          <a:prstGeom prst="rect">
            <a:avLst/>
          </a:prstGeom>
          <a:solidFill>
            <a:srgbClr val="90DE95"/>
          </a:solidFill>
          <a:ln>
            <a:solidFill>
              <a:srgbClr val="153D07"/>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O" sz="1600" b="1" noProof="0">
                <a:solidFill>
                  <a:srgbClr val="0E3B05"/>
                </a:solidFill>
                <a:latin typeface="Comic Sans MS"/>
                <a:ea typeface="+mn-lt"/>
                <a:cs typeface="Arial"/>
              </a:rPr>
              <a:t>El servicio de alimentación escolar en la Institución Educativa Braulio González inicia el día con el año académico  en las tres sedes de la institución.</a:t>
            </a:r>
            <a:endParaRPr lang="es-CO" sz="1600" noProof="0">
              <a:solidFill>
                <a:srgbClr val="0E3B05"/>
              </a:solidFill>
              <a:latin typeface="Comic Sans MS"/>
              <a:ea typeface="+mn-lt"/>
              <a:cs typeface="Arial"/>
            </a:endParaRPr>
          </a:p>
          <a:p>
            <a:pPr algn="just"/>
            <a:endParaRPr lang="es-CO" sz="1600" b="1" noProof="0">
              <a:solidFill>
                <a:srgbClr val="0E3B05"/>
              </a:solidFill>
              <a:latin typeface="Comic Sans MS"/>
              <a:ea typeface="+mn-lt"/>
              <a:cs typeface="Arial"/>
            </a:endParaRPr>
          </a:p>
          <a:p>
            <a:pPr algn="just">
              <a:buFont typeface="Arial"/>
              <a:buChar char="•"/>
            </a:pPr>
            <a:r>
              <a:rPr lang="es-CO" sz="1600" b="1" noProof="0">
                <a:solidFill>
                  <a:srgbClr val="0E3B05"/>
                </a:solidFill>
                <a:latin typeface="Comic Sans MS"/>
                <a:ea typeface="+mn-lt"/>
                <a:cs typeface="Arial"/>
              </a:rPr>
              <a:t>El Programa de Alimentación  escolar para la vigencia </a:t>
            </a:r>
            <a:r>
              <a:rPr lang="es-CO" sz="1600" b="1">
                <a:solidFill>
                  <a:srgbClr val="0E3B05"/>
                </a:solidFill>
                <a:latin typeface="Comic Sans MS"/>
                <a:ea typeface="+mn-lt"/>
                <a:cs typeface="Arial"/>
              </a:rPr>
              <a:t>2025</a:t>
            </a:r>
            <a:r>
              <a:rPr lang="es-CO" sz="1600" b="1" noProof="0">
                <a:solidFill>
                  <a:srgbClr val="0E3B05"/>
                </a:solidFill>
                <a:latin typeface="Comic Sans MS"/>
                <a:ea typeface="+mn-lt"/>
                <a:cs typeface="Arial"/>
              </a:rPr>
              <a:t>, beneficia al 100% de los estudiantes  que demandan el servicio de alimentación escolar y que hacen parte de la Jornada única en las tres sedes de la Institución: Sede Central, Sede Campestre, Sede Simón Bolívar.</a:t>
            </a:r>
            <a:endParaRPr lang="es-CO" sz="1600" noProof="0">
              <a:solidFill>
                <a:srgbClr val="0E3B05"/>
              </a:solidFill>
              <a:latin typeface="Comic Sans MS"/>
              <a:cs typeface="Arial"/>
            </a:endParaRPr>
          </a:p>
          <a:p>
            <a:pPr algn="just">
              <a:buFont typeface="Arial"/>
              <a:buChar char="•"/>
            </a:pPr>
            <a:endParaRPr lang="es-CO" sz="1600" b="1" noProof="0">
              <a:solidFill>
                <a:srgbClr val="0E3B05"/>
              </a:solidFill>
              <a:latin typeface="Comic Sans MS"/>
              <a:ea typeface="+mn-lt"/>
              <a:cs typeface="Arial"/>
            </a:endParaRPr>
          </a:p>
          <a:p>
            <a:pPr algn="just">
              <a:buFont typeface="Arial"/>
              <a:buChar char="•"/>
            </a:pPr>
            <a:r>
              <a:rPr lang="es-CO" sz="1600" b="1" noProof="0">
                <a:solidFill>
                  <a:srgbClr val="0E3B05"/>
                </a:solidFill>
                <a:latin typeface="Comic Sans MS"/>
                <a:ea typeface="+mn-lt"/>
                <a:cs typeface="Arial"/>
              </a:rPr>
              <a:t>Para la correcta aplicación del programa se tiene en cuenta lo contemplado en la resolución No. 335 de 2021, y la circular No 070 de la SEM Yopal que en sus apartes detalla:</a:t>
            </a:r>
            <a:endParaRPr lang="es-CO" sz="1600" noProof="0">
              <a:solidFill>
                <a:srgbClr val="0E3B05"/>
              </a:solidFill>
              <a:latin typeface="Comic Sans MS"/>
            </a:endParaRPr>
          </a:p>
        </p:txBody>
      </p:sp>
      <p:sp>
        <p:nvSpPr>
          <p:cNvPr id="11" name="CuadroTexto 10">
            <a:extLst>
              <a:ext uri="{FF2B5EF4-FFF2-40B4-BE49-F238E27FC236}">
                <a16:creationId xmlns:a16="http://schemas.microsoft.com/office/drawing/2014/main" id="{A686D6A6-A324-B6C6-79AE-D16FA7A0177B}"/>
              </a:ext>
            </a:extLst>
          </p:cNvPr>
          <p:cNvSpPr txBox="1"/>
          <p:nvPr/>
        </p:nvSpPr>
        <p:spPr>
          <a:xfrm>
            <a:off x="1674445" y="325455"/>
            <a:ext cx="10085052" cy="107721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s-CO" sz="3200" b="1" noProof="0">
                <a:solidFill>
                  <a:srgbClr val="032B0C"/>
                </a:solidFill>
                <a:latin typeface="Comic Sans MS"/>
              </a:rPr>
              <a:t>SERVICIO DE ALIMENTACIÓN ESCOLAR    PAE </a:t>
            </a:r>
            <a:r>
              <a:rPr lang="es-CO" sz="3200" b="1">
                <a:solidFill>
                  <a:srgbClr val="032B0C"/>
                </a:solidFill>
                <a:latin typeface="Comic Sans MS"/>
              </a:rPr>
              <a:t>1</a:t>
            </a:r>
            <a:r>
              <a:rPr lang="es-CO" sz="3200" b="1" noProof="0">
                <a:solidFill>
                  <a:srgbClr val="032B0C"/>
                </a:solidFill>
                <a:latin typeface="Comic Sans MS"/>
              </a:rPr>
              <a:t>°SEMESTRE </a:t>
            </a:r>
            <a:r>
              <a:rPr lang="es-CO" sz="3200" b="1">
                <a:solidFill>
                  <a:srgbClr val="032B0C"/>
                </a:solidFill>
                <a:latin typeface="Comic Sans MS"/>
              </a:rPr>
              <a:t>2025</a:t>
            </a:r>
            <a:endParaRPr lang="es-CO" sz="3200" b="1" noProof="0">
              <a:solidFill>
                <a:srgbClr val="032B0C"/>
              </a:solidFill>
              <a:latin typeface="Comic Sans MS"/>
            </a:endParaRPr>
          </a:p>
        </p:txBody>
      </p:sp>
      <p:sp>
        <p:nvSpPr>
          <p:cNvPr id="6" name="CuadroTexto 5">
            <a:extLst>
              <a:ext uri="{FF2B5EF4-FFF2-40B4-BE49-F238E27FC236}">
                <a16:creationId xmlns:a16="http://schemas.microsoft.com/office/drawing/2014/main" id="{108359BB-0153-82EF-665F-7E4277DF6D4C}"/>
              </a:ext>
            </a:extLst>
          </p:cNvPr>
          <p:cNvSpPr txBox="1"/>
          <p:nvPr/>
        </p:nvSpPr>
        <p:spPr>
          <a:xfrm>
            <a:off x="6098785" y="1643432"/>
            <a:ext cx="5670248" cy="5016758"/>
          </a:xfrm>
          <a:prstGeom prst="rect">
            <a:avLst/>
          </a:prstGeom>
          <a:solidFill>
            <a:schemeClr val="accent4">
              <a:lumMod val="40000"/>
              <a:lumOff val="60000"/>
            </a:schemeClr>
          </a:solidFill>
          <a:ln>
            <a:solidFill>
              <a:schemeClr val="accent4">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just">
              <a:buAutoNum type="arabicPeriod"/>
            </a:pPr>
            <a:r>
              <a:rPr lang="es-CO" sz="1600" b="1" noProof="0">
                <a:solidFill>
                  <a:srgbClr val="006600"/>
                </a:solidFill>
                <a:latin typeface="Comic Sans MS"/>
                <a:ea typeface="微软雅黑"/>
                <a:cs typeface="Arial"/>
              </a:rPr>
              <a:t>PRIORIZACIÓN Y FOCALIZACIÓN DE ESTUDIANTES BENEFICIARIOS DEL PROGRAMA</a:t>
            </a:r>
            <a:r>
              <a:rPr lang="es-CO" sz="1600" b="1" noProof="0">
                <a:solidFill>
                  <a:srgbClr val="00B050"/>
                </a:solidFill>
                <a:latin typeface="Comic Sans MS"/>
                <a:ea typeface="微软雅黑"/>
                <a:cs typeface="Arial"/>
              </a:rPr>
              <a:t>:</a:t>
            </a:r>
            <a:endParaRPr lang="es-CO" sz="1600" b="1" noProof="0">
              <a:solidFill>
                <a:srgbClr val="00B050"/>
              </a:solidFill>
              <a:latin typeface="Comic Sans MS"/>
            </a:endParaRPr>
          </a:p>
          <a:p>
            <a:pPr algn="just"/>
            <a:r>
              <a:rPr lang="es-CO" sz="1600" noProof="0">
                <a:solidFill>
                  <a:srgbClr val="000000"/>
                </a:solidFill>
                <a:latin typeface="Comic Sans MS"/>
                <a:ea typeface="微软雅黑"/>
                <a:cs typeface="Arial"/>
              </a:rPr>
              <a:t>●Primero: Priorizar todos los grados de las sedes educativas que tengan jornada única, los cuales deben ser cubiertos al 100%.</a:t>
            </a:r>
            <a:endParaRPr lang="es-CO" sz="1600" noProof="0">
              <a:latin typeface="Comic Sans MS"/>
            </a:endParaRPr>
          </a:p>
          <a:p>
            <a:pPr algn="just"/>
            <a:r>
              <a:rPr lang="es-CO" sz="1600" noProof="0">
                <a:solidFill>
                  <a:srgbClr val="000000"/>
                </a:solidFill>
                <a:latin typeface="Comic Sans MS"/>
                <a:ea typeface="微软雅黑"/>
                <a:cs typeface="Arial"/>
              </a:rPr>
              <a:t>● Segundo: Para las demás jornadas se prioriza el nivel preescolar que deben ser cubiertas al 100%.</a:t>
            </a:r>
            <a:endParaRPr lang="es-CO" sz="1600" noProof="0">
              <a:latin typeface="Comic Sans MS"/>
            </a:endParaRPr>
          </a:p>
          <a:p>
            <a:pPr algn="just"/>
            <a:r>
              <a:rPr lang="es-CO" sz="1600" noProof="0">
                <a:solidFill>
                  <a:srgbClr val="000000"/>
                </a:solidFill>
                <a:latin typeface="Comic Sans MS"/>
                <a:ea typeface="微软雅黑"/>
                <a:cs typeface="Arial"/>
              </a:rPr>
              <a:t>●Tercero: Priorizar las sedes educativas del área rural y las sedes educativas urbanas con población étnica, víctima de conflicto armado o en condición de discapacidad.</a:t>
            </a:r>
            <a:endParaRPr lang="es-CO" sz="1600" noProof="0">
              <a:latin typeface="Comic Sans MS"/>
            </a:endParaRPr>
          </a:p>
          <a:p>
            <a:pPr algn="just"/>
            <a:r>
              <a:rPr lang="es-CO" sz="1600" noProof="0">
                <a:solidFill>
                  <a:srgbClr val="000000"/>
                </a:solidFill>
                <a:latin typeface="Comic Sans MS"/>
                <a:ea typeface="微软雅黑"/>
                <a:cs typeface="Arial"/>
              </a:rPr>
              <a:t>●Cuarto: Sedes educativas con alta participación de población con menores ingresos, determinado por el Sisbén.</a:t>
            </a:r>
            <a:endParaRPr lang="es-CO" sz="1600" noProof="0">
              <a:latin typeface="Comic Sans MS"/>
            </a:endParaRPr>
          </a:p>
          <a:p>
            <a:pPr algn="just"/>
            <a:r>
              <a:rPr lang="es-CO" sz="1600" b="1" noProof="0">
                <a:solidFill>
                  <a:srgbClr val="006600"/>
                </a:solidFill>
                <a:latin typeface="Comic Sans MS"/>
                <a:ea typeface="微软雅黑"/>
                <a:cs typeface="Arial"/>
              </a:rPr>
              <a:t>2.ORIENTACIONES FRENTE A LA CONFORMACIÓN DE COMITÉS DE ALIMENTACIÓN ESCOLAR</a:t>
            </a:r>
            <a:r>
              <a:rPr lang="es-CO" sz="1600" noProof="0">
                <a:solidFill>
                  <a:srgbClr val="006600"/>
                </a:solidFill>
                <a:latin typeface="Comic Sans MS"/>
                <a:ea typeface="微软雅黑"/>
                <a:cs typeface="Arial"/>
              </a:rPr>
              <a:t>:</a:t>
            </a:r>
            <a:endParaRPr lang="es-CO" sz="1600" noProof="0">
              <a:latin typeface="Comic Sans MS"/>
            </a:endParaRPr>
          </a:p>
          <a:p>
            <a:pPr algn="just"/>
            <a:r>
              <a:rPr lang="es-CO" sz="1600" noProof="0">
                <a:solidFill>
                  <a:srgbClr val="000000"/>
                </a:solidFill>
                <a:latin typeface="Comic Sans MS"/>
                <a:ea typeface="微软雅黑"/>
                <a:cs typeface="Arial"/>
              </a:rPr>
              <a:t>Sobre este aspecto es importante recordar que el CAE es un espacio de participación ciudadana, de control y vigilancia del programa de alimentación escolar y se debe conformar según lo contemplado por la resolución No. 335 del 2021.</a:t>
            </a:r>
            <a:endParaRPr lang="es-CO" sz="1600" noProof="0">
              <a:latin typeface="Comic Sans MS"/>
            </a:endParaRPr>
          </a:p>
        </p:txBody>
      </p:sp>
      <p:pic>
        <p:nvPicPr>
          <p:cNvPr id="8" name="Gráfico 7" descr="Atrás con relleno sólido">
            <a:extLst>
              <a:ext uri="{FF2B5EF4-FFF2-40B4-BE49-F238E27FC236}">
                <a16:creationId xmlns:a16="http://schemas.microsoft.com/office/drawing/2014/main" id="{92E933E1-A970-5DA9-15DA-374C17CFA8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3670" y="5269895"/>
            <a:ext cx="914400" cy="914400"/>
          </a:xfrm>
          <a:prstGeom prst="rect">
            <a:avLst/>
          </a:prstGeom>
        </p:spPr>
      </p:pic>
      <p:pic>
        <p:nvPicPr>
          <p:cNvPr id="9" name="Imagen 8" descr="INSTITUCION EDUCATIVA. SANTA MARIA GORETTI: HORARIO RESTAURANTE ESCOLAR">
            <a:extLst>
              <a:ext uri="{FF2B5EF4-FFF2-40B4-BE49-F238E27FC236}">
                <a16:creationId xmlns:a16="http://schemas.microsoft.com/office/drawing/2014/main" id="{133055F2-69AF-A780-741B-C86B96844BDA}"/>
              </a:ext>
            </a:extLst>
          </p:cNvPr>
          <p:cNvPicPr>
            <a:picLocks noChangeAspect="1"/>
          </p:cNvPicPr>
          <p:nvPr/>
        </p:nvPicPr>
        <p:blipFill>
          <a:blip r:embed="rId6"/>
          <a:stretch>
            <a:fillRect/>
          </a:stretch>
        </p:blipFill>
        <p:spPr>
          <a:xfrm>
            <a:off x="4553631" y="2841852"/>
            <a:ext cx="1669596" cy="1432831"/>
          </a:xfrm>
          <a:prstGeom prst="ellipse">
            <a:avLst/>
          </a:prstGeom>
          <a:ln>
            <a:noFill/>
          </a:ln>
          <a:effectLst>
            <a:softEdge rad="112500"/>
          </a:effectLst>
        </p:spPr>
      </p:pic>
    </p:spTree>
    <p:extLst>
      <p:ext uri="{BB962C8B-B14F-4D97-AF65-F5344CB8AC3E}">
        <p14:creationId xmlns:p14="http://schemas.microsoft.com/office/powerpoint/2010/main" val="32593835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829C8-6169-E98D-4D9D-EDEA6D2A2697}"/>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EE75EF80-ACFA-3193-C582-BD55EA36412C}"/>
              </a:ext>
            </a:extLst>
          </p:cNvPr>
          <p:cNvSpPr>
            <a:spLocks noGrp="1"/>
          </p:cNvSpPr>
          <p:nvPr>
            <p:ph type="body" sz="quarter" idx="28"/>
          </p:nvPr>
        </p:nvSpPr>
        <p:spPr>
          <a:xfrm>
            <a:off x="272089" y="2711"/>
            <a:ext cx="11501967" cy="6521991"/>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r>
              <a:rPr lang="es-CO" sz="1000" noProof="0"/>
              <a:t> </a:t>
            </a:r>
          </a:p>
        </p:txBody>
      </p:sp>
      <p:sp>
        <p:nvSpPr>
          <p:cNvPr id="4" name="Footer Placeholder 3">
            <a:extLst>
              <a:ext uri="{FF2B5EF4-FFF2-40B4-BE49-F238E27FC236}">
                <a16:creationId xmlns:a16="http://schemas.microsoft.com/office/drawing/2014/main" id="{5A4A7BAA-94DE-48BD-EBC3-94758559CA8E}"/>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10F910E8-6591-8201-E1B2-EDA13B97E500}"/>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72</a:t>
            </a:fld>
            <a:endParaRPr lang="es-CO" noProof="0"/>
          </a:p>
        </p:txBody>
      </p:sp>
      <p:pic>
        <p:nvPicPr>
          <p:cNvPr id="2" name="Imagen 1">
            <a:extLst>
              <a:ext uri="{FF2B5EF4-FFF2-40B4-BE49-F238E27FC236}">
                <a16:creationId xmlns:a16="http://schemas.microsoft.com/office/drawing/2014/main" id="{A61F5DAD-BB34-5CA8-2846-62F13E7790A0}"/>
              </a:ext>
            </a:extLst>
          </p:cNvPr>
          <p:cNvPicPr>
            <a:picLocks noChangeAspect="1"/>
          </p:cNvPicPr>
          <p:nvPr/>
        </p:nvPicPr>
        <p:blipFill>
          <a:blip r:embed="rId3"/>
          <a:stretch>
            <a:fillRect/>
          </a:stretch>
        </p:blipFill>
        <p:spPr>
          <a:xfrm>
            <a:off x="175597" y="176197"/>
            <a:ext cx="1008020" cy="1061899"/>
          </a:xfrm>
          <a:prstGeom prst="ellipse">
            <a:avLst/>
          </a:prstGeom>
          <a:ln>
            <a:noFill/>
          </a:ln>
          <a:effectLst>
            <a:softEdge rad="112500"/>
          </a:effectLst>
        </p:spPr>
      </p:pic>
      <p:sp>
        <p:nvSpPr>
          <p:cNvPr id="5" name="CuadroTexto 4">
            <a:extLst>
              <a:ext uri="{FF2B5EF4-FFF2-40B4-BE49-F238E27FC236}">
                <a16:creationId xmlns:a16="http://schemas.microsoft.com/office/drawing/2014/main" id="{09711821-A77E-E75F-1E7C-08164726F709}"/>
              </a:ext>
            </a:extLst>
          </p:cNvPr>
          <p:cNvSpPr txBox="1"/>
          <p:nvPr/>
        </p:nvSpPr>
        <p:spPr>
          <a:xfrm>
            <a:off x="375099" y="1505896"/>
            <a:ext cx="8303561" cy="2862322"/>
          </a:xfrm>
          <a:prstGeom prst="rect">
            <a:avLst/>
          </a:prstGeom>
          <a:solidFill>
            <a:schemeClr val="accent4">
              <a:lumMod val="20000"/>
              <a:lumOff val="80000"/>
            </a:schemeClr>
          </a:solidFill>
          <a:ln>
            <a:solidFill>
              <a:srgbClr val="FFFFFF"/>
            </a:solidFill>
          </a:ln>
          <a:effectLst>
            <a:outerShdw blurRad="63500" dist="38100" dir="2700000">
              <a:srgbClr val="5C1B01">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O" noProof="0">
                <a:solidFill>
                  <a:srgbClr val="000000"/>
                </a:solidFill>
                <a:latin typeface="Comic Sans MS"/>
                <a:ea typeface="+mn-lt"/>
                <a:cs typeface="Arial"/>
              </a:rPr>
              <a:t>Se implementa el protocolo por parte de la Institución, para garantizar la entrega de las raciones y evitar la pérdida de alimentos, ante ausencia o renuncia del titular y el registro de control diario de ausencia para soporte de la entrega del servicio. </a:t>
            </a:r>
          </a:p>
          <a:p>
            <a:pPr algn="just"/>
            <a:endParaRPr lang="es-CO" noProof="0">
              <a:solidFill>
                <a:srgbClr val="000000"/>
              </a:solidFill>
              <a:latin typeface="Comic Sans MS"/>
              <a:ea typeface="+mn-lt"/>
              <a:cs typeface="Arial"/>
            </a:endParaRPr>
          </a:p>
          <a:p>
            <a:pPr algn="just"/>
            <a:r>
              <a:rPr lang="es-CO" b="1" noProof="0">
                <a:solidFill>
                  <a:srgbClr val="0E3B05"/>
                </a:solidFill>
                <a:latin typeface="Comic Sans MS"/>
                <a:ea typeface="+mn-lt"/>
                <a:cs typeface="Arial"/>
              </a:rPr>
              <a:t>PREAVISO CUANDO SE PROGRAMEN ACTIVIDADES QUE IMPLIQUEN PAUSA TEMPORAL DEL SERVICIO.</a:t>
            </a:r>
          </a:p>
          <a:p>
            <a:pPr algn="just"/>
            <a:endParaRPr lang="es-CO" b="1" noProof="0">
              <a:solidFill>
                <a:srgbClr val="000000"/>
              </a:solidFill>
              <a:latin typeface="Comic Sans MS"/>
              <a:ea typeface="+mn-lt"/>
              <a:cs typeface="Arial"/>
            </a:endParaRPr>
          </a:p>
          <a:p>
            <a:pPr algn="just"/>
            <a:r>
              <a:rPr lang="es-CO" noProof="0">
                <a:solidFill>
                  <a:srgbClr val="000000"/>
                </a:solidFill>
                <a:latin typeface="Comic Sans MS"/>
                <a:ea typeface="+mn-lt"/>
                <a:cs typeface="Arial"/>
              </a:rPr>
              <a:t>Con respecto a la prestación del servicio se destaca que la Institución recibió la atención y el beneficio de todos los estudiantes que hacían parte</a:t>
            </a:r>
            <a:endParaRPr lang="es-CO" noProof="0">
              <a:latin typeface="Comic Sans MS"/>
              <a:cs typeface="Arial"/>
            </a:endParaRPr>
          </a:p>
        </p:txBody>
      </p:sp>
      <p:sp>
        <p:nvSpPr>
          <p:cNvPr id="11" name="CuadroTexto 10">
            <a:extLst>
              <a:ext uri="{FF2B5EF4-FFF2-40B4-BE49-F238E27FC236}">
                <a16:creationId xmlns:a16="http://schemas.microsoft.com/office/drawing/2014/main" id="{09EA0900-903B-BF79-CF82-AB32E638B418}"/>
              </a:ext>
            </a:extLst>
          </p:cNvPr>
          <p:cNvSpPr txBox="1"/>
          <p:nvPr/>
        </p:nvSpPr>
        <p:spPr>
          <a:xfrm>
            <a:off x="1415910" y="284956"/>
            <a:ext cx="10602123" cy="95410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s-CO" sz="2800" b="1" noProof="0">
                <a:solidFill>
                  <a:srgbClr val="244411"/>
                </a:solidFill>
                <a:latin typeface="Comic Sans MS"/>
                <a:cs typeface="Arial"/>
              </a:rPr>
              <a:t>PROCEDIMIENTOS A ADELANTAR EN CASO DE AUSENCIA O RENUNCIA DEL TITULAR DEL PROGRAMA.</a:t>
            </a:r>
            <a:endParaRPr lang="es-CO" sz="2800" b="1" noProof="0">
              <a:latin typeface="Comic Sans MS"/>
            </a:endParaRPr>
          </a:p>
        </p:txBody>
      </p:sp>
      <p:pic>
        <p:nvPicPr>
          <p:cNvPr id="3" name="Imagen 2" descr="COMEDOR ESCOLAR 2024-2025 - Noticias - Sistema Educativo Digital">
            <a:extLst>
              <a:ext uri="{FF2B5EF4-FFF2-40B4-BE49-F238E27FC236}">
                <a16:creationId xmlns:a16="http://schemas.microsoft.com/office/drawing/2014/main" id="{52371F2F-4940-CE36-815E-ED93F24A31EC}"/>
              </a:ext>
            </a:extLst>
          </p:cNvPr>
          <p:cNvPicPr>
            <a:picLocks noChangeAspect="1"/>
          </p:cNvPicPr>
          <p:nvPr/>
        </p:nvPicPr>
        <p:blipFill>
          <a:blip r:embed="rId4"/>
          <a:stretch>
            <a:fillRect/>
          </a:stretch>
        </p:blipFill>
        <p:spPr>
          <a:xfrm>
            <a:off x="8964505" y="1828520"/>
            <a:ext cx="2730742" cy="22083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CuadroTexto 9">
            <a:extLst>
              <a:ext uri="{FF2B5EF4-FFF2-40B4-BE49-F238E27FC236}">
                <a16:creationId xmlns:a16="http://schemas.microsoft.com/office/drawing/2014/main" id="{1B259819-DDDB-C809-29BA-981882940C0A}"/>
              </a:ext>
            </a:extLst>
          </p:cNvPr>
          <p:cNvSpPr txBox="1"/>
          <p:nvPr/>
        </p:nvSpPr>
        <p:spPr>
          <a:xfrm>
            <a:off x="377726" y="4372333"/>
            <a:ext cx="11043555" cy="2031325"/>
          </a:xfrm>
          <a:prstGeom prst="rect">
            <a:avLst/>
          </a:prstGeom>
          <a:solidFill>
            <a:schemeClr val="accent4">
              <a:lumMod val="20000"/>
              <a:lumOff val="80000"/>
            </a:schemeClr>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CO" noProof="0">
                <a:solidFill>
                  <a:srgbClr val="000000"/>
                </a:solidFill>
                <a:latin typeface="Comic Sans MS"/>
                <a:ea typeface="微软雅黑"/>
                <a:cs typeface="Posterama"/>
              </a:rPr>
              <a:t>del protocolo de focalización y que el número de raciones varía de acuerdo al ausentismo, retiro o matrículas nuevas, de manera general podemos decir que los suministros aproximados eran de:</a:t>
            </a:r>
          </a:p>
          <a:p>
            <a:pPr algn="just"/>
            <a:endParaRPr lang="es-CO" noProof="0">
              <a:solidFill>
                <a:srgbClr val="000000"/>
              </a:solidFill>
              <a:latin typeface="Comic Sans MS"/>
              <a:ea typeface="微软雅黑"/>
              <a:cs typeface="Posterama"/>
            </a:endParaRPr>
          </a:p>
          <a:p>
            <a:pPr algn="ctr"/>
            <a:r>
              <a:rPr lang="es-CO" noProof="0">
                <a:solidFill>
                  <a:srgbClr val="000000"/>
                </a:solidFill>
                <a:latin typeface="Comic Sans MS"/>
                <a:ea typeface="微软雅黑"/>
                <a:cs typeface="Posterama"/>
              </a:rPr>
              <a:t>●   </a:t>
            </a:r>
            <a:r>
              <a:rPr lang="es-CO" b="1" noProof="0">
                <a:solidFill>
                  <a:srgbClr val="000000"/>
                </a:solidFill>
                <a:latin typeface="Comic Sans MS"/>
                <a:ea typeface="微软雅黑"/>
                <a:cs typeface="Posterama"/>
              </a:rPr>
              <a:t>SEDE CENTRAL: </a:t>
            </a:r>
            <a:r>
              <a:rPr lang="es-CO" b="1">
                <a:solidFill>
                  <a:srgbClr val="000000"/>
                </a:solidFill>
                <a:latin typeface="Comic Sans MS"/>
                <a:ea typeface="微软雅黑"/>
                <a:cs typeface="Posterama"/>
              </a:rPr>
              <a:t>676</a:t>
            </a:r>
            <a:endParaRPr lang="es-CO" b="1" noProof="0">
              <a:solidFill>
                <a:srgbClr val="000000"/>
              </a:solidFill>
              <a:latin typeface="Comic Sans MS"/>
              <a:ea typeface="微软雅黑"/>
              <a:cs typeface="Posterama"/>
            </a:endParaRPr>
          </a:p>
          <a:p>
            <a:pPr algn="ctr"/>
            <a:r>
              <a:rPr lang="es-CO" b="1" noProof="0">
                <a:solidFill>
                  <a:srgbClr val="000000"/>
                </a:solidFill>
                <a:latin typeface="Comic Sans MS"/>
                <a:ea typeface="微软雅黑"/>
                <a:cs typeface="Posterama"/>
              </a:rPr>
              <a:t>●   SEDE CAMPESTRE: </a:t>
            </a:r>
            <a:r>
              <a:rPr lang="es-CO" b="1">
                <a:solidFill>
                  <a:srgbClr val="000000"/>
                </a:solidFill>
                <a:latin typeface="Comic Sans MS"/>
                <a:ea typeface="微软雅黑"/>
                <a:cs typeface="Posterama"/>
              </a:rPr>
              <a:t>879</a:t>
            </a:r>
            <a:endParaRPr lang="es-CO" b="1" noProof="0">
              <a:solidFill>
                <a:srgbClr val="000000"/>
              </a:solidFill>
              <a:latin typeface="Comic Sans MS"/>
              <a:ea typeface="微软雅黑"/>
              <a:cs typeface="Posterama"/>
            </a:endParaRPr>
          </a:p>
          <a:p>
            <a:pPr algn="ctr"/>
            <a:r>
              <a:rPr lang="es-CO" b="1" noProof="0">
                <a:solidFill>
                  <a:srgbClr val="000000"/>
                </a:solidFill>
                <a:latin typeface="Comic Sans MS"/>
                <a:ea typeface="微软雅黑"/>
                <a:cs typeface="Posterama"/>
              </a:rPr>
              <a:t>●   SEDE SIMON BOLIVAR: </a:t>
            </a:r>
            <a:r>
              <a:rPr lang="es-CO" b="1">
                <a:solidFill>
                  <a:srgbClr val="000000"/>
                </a:solidFill>
                <a:latin typeface="Comic Sans MS"/>
                <a:ea typeface="微软雅黑"/>
                <a:cs typeface="Posterama"/>
              </a:rPr>
              <a:t>475</a:t>
            </a:r>
            <a:endParaRPr lang="es-CO" b="1" noProof="0">
              <a:solidFill>
                <a:srgbClr val="000000"/>
              </a:solidFill>
              <a:latin typeface="Comic Sans MS"/>
              <a:ea typeface="微软雅黑"/>
              <a:cs typeface="Posterama"/>
            </a:endParaRPr>
          </a:p>
          <a:p>
            <a:pPr marL="0" indent="0" algn="ctr">
              <a:lnSpc>
                <a:spcPct val="100000"/>
              </a:lnSpc>
              <a:spcBef>
                <a:spcPts val="0"/>
              </a:spcBef>
              <a:buFontTx/>
              <a:buNone/>
            </a:pPr>
            <a:endParaRPr lang="es-CO" sz="1800" noProof="0">
              <a:solidFill>
                <a:prstClr val="white"/>
              </a:solidFill>
              <a:latin typeface="Posterama" panose="020B0504020200020000" pitchFamily="34" charset="0"/>
              <a:ea typeface="微软雅黑"/>
              <a:cs typeface="Posterama" panose="020B0504020200020000" pitchFamily="34" charset="0"/>
            </a:endParaRPr>
          </a:p>
        </p:txBody>
      </p:sp>
    </p:spTree>
    <p:extLst>
      <p:ext uri="{BB962C8B-B14F-4D97-AF65-F5344CB8AC3E}">
        <p14:creationId xmlns:p14="http://schemas.microsoft.com/office/powerpoint/2010/main" val="6804255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AF7E8"/>
        </a:solidFill>
        <a:effectLst/>
      </p:bgPr>
    </p:bg>
    <p:spTree>
      <p:nvGrpSpPr>
        <p:cNvPr id="1" name="">
          <a:extLst>
            <a:ext uri="{FF2B5EF4-FFF2-40B4-BE49-F238E27FC236}">
              <a16:creationId xmlns:a16="http://schemas.microsoft.com/office/drawing/2014/main" id="{4BD0A988-9D8F-B442-DF27-0A28FED889F0}"/>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7A910061-8B54-26C6-EECA-339719F59E1A}"/>
              </a:ext>
            </a:extLst>
          </p:cNvPr>
          <p:cNvSpPr>
            <a:spLocks noGrp="1"/>
          </p:cNvSpPr>
          <p:nvPr>
            <p:ph type="body" sz="quarter" idx="28"/>
          </p:nvPr>
        </p:nvSpPr>
        <p:spPr>
          <a:xfrm>
            <a:off x="176839" y="179603"/>
            <a:ext cx="11597217" cy="6222636"/>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r>
              <a:rPr lang="es-CO" sz="1000" noProof="0"/>
              <a:t> </a:t>
            </a:r>
          </a:p>
        </p:txBody>
      </p:sp>
      <p:sp>
        <p:nvSpPr>
          <p:cNvPr id="4" name="Footer Placeholder 3">
            <a:extLst>
              <a:ext uri="{FF2B5EF4-FFF2-40B4-BE49-F238E27FC236}">
                <a16:creationId xmlns:a16="http://schemas.microsoft.com/office/drawing/2014/main" id="{013720BC-1429-B327-D544-AF0FD10F035A}"/>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B5BC906D-B040-D584-1888-7A3CA5103697}"/>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73</a:t>
            </a:fld>
            <a:endParaRPr lang="es-CO" noProof="0"/>
          </a:p>
        </p:txBody>
      </p:sp>
      <p:pic>
        <p:nvPicPr>
          <p:cNvPr id="2" name="Imagen 1">
            <a:extLst>
              <a:ext uri="{FF2B5EF4-FFF2-40B4-BE49-F238E27FC236}">
                <a16:creationId xmlns:a16="http://schemas.microsoft.com/office/drawing/2014/main" id="{23C9ED11-2981-8F92-B9BD-06AC6C9471D9}"/>
              </a:ext>
            </a:extLst>
          </p:cNvPr>
          <p:cNvPicPr>
            <a:picLocks noChangeAspect="1"/>
          </p:cNvPicPr>
          <p:nvPr/>
        </p:nvPicPr>
        <p:blipFill>
          <a:blip r:embed="rId3"/>
          <a:stretch>
            <a:fillRect/>
          </a:stretch>
        </p:blipFill>
        <p:spPr>
          <a:xfrm>
            <a:off x="175597" y="176197"/>
            <a:ext cx="776699" cy="816971"/>
          </a:xfrm>
          <a:prstGeom prst="rect">
            <a:avLst/>
          </a:prstGeom>
          <a:ln>
            <a:noFill/>
          </a:ln>
        </p:spPr>
      </p:pic>
      <p:sp>
        <p:nvSpPr>
          <p:cNvPr id="5" name="CuadroTexto 4">
            <a:extLst>
              <a:ext uri="{FF2B5EF4-FFF2-40B4-BE49-F238E27FC236}">
                <a16:creationId xmlns:a16="http://schemas.microsoft.com/office/drawing/2014/main" id="{A606EF9E-D9B2-7637-F16A-82C3E808BD25}"/>
              </a:ext>
            </a:extLst>
          </p:cNvPr>
          <p:cNvSpPr txBox="1"/>
          <p:nvPr/>
        </p:nvSpPr>
        <p:spPr>
          <a:xfrm>
            <a:off x="477677" y="2210286"/>
            <a:ext cx="11425410" cy="427351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b="1" noProof="0">
                <a:solidFill>
                  <a:schemeClr val="accent3">
                    <a:lumMod val="10000"/>
                  </a:schemeClr>
                </a:solidFill>
                <a:latin typeface="Comic Sans MS"/>
                <a:ea typeface="+mn-lt"/>
                <a:cs typeface="Arial"/>
              </a:rPr>
              <a:t>ASPECTOS POSITIVOS</a:t>
            </a:r>
            <a:endParaRPr lang="es-CO" b="1" noProof="0">
              <a:solidFill>
                <a:schemeClr val="accent3">
                  <a:lumMod val="10000"/>
                </a:schemeClr>
              </a:solidFill>
              <a:latin typeface="Comic Sans MS"/>
              <a:cs typeface="Arial"/>
            </a:endParaRPr>
          </a:p>
          <a:p>
            <a:endParaRPr lang="es-CO" sz="1100" noProof="0">
              <a:solidFill>
                <a:schemeClr val="accent3">
                  <a:lumMod val="10000"/>
                </a:schemeClr>
              </a:solidFill>
              <a:latin typeface="Comic Sans MS"/>
              <a:ea typeface="+mn-lt"/>
              <a:cs typeface="Arial"/>
            </a:endParaRPr>
          </a:p>
          <a:p>
            <a:pPr marL="285750" indent="-285750">
              <a:buFont typeface="Arial"/>
              <a:buChar char="•"/>
            </a:pPr>
            <a:r>
              <a:rPr lang="es-CO" noProof="0">
                <a:solidFill>
                  <a:schemeClr val="accent3">
                    <a:lumMod val="10000"/>
                  </a:schemeClr>
                </a:solidFill>
                <a:latin typeface="Comic Sans MS"/>
                <a:ea typeface="+mn-lt"/>
                <a:cs typeface="Arial"/>
              </a:rPr>
              <a:t>El servicio se presta de manera continua desde el inicio de clases, brindando la cobertura de los usuarios focalizados.</a:t>
            </a:r>
            <a:endParaRPr lang="es-CO" noProof="0">
              <a:solidFill>
                <a:schemeClr val="accent3">
                  <a:lumMod val="10000"/>
                </a:schemeClr>
              </a:solidFill>
              <a:latin typeface="Comic Sans MS"/>
            </a:endParaRPr>
          </a:p>
          <a:p>
            <a:pPr marL="285750" indent="-285750">
              <a:buFont typeface="Arial"/>
              <a:buChar char="•"/>
            </a:pPr>
            <a:r>
              <a:rPr lang="es-CO" noProof="0">
                <a:solidFill>
                  <a:schemeClr val="accent3">
                    <a:lumMod val="10000"/>
                  </a:schemeClr>
                </a:solidFill>
                <a:latin typeface="Comic Sans MS"/>
                <a:ea typeface="+mn-lt"/>
                <a:cs typeface="Arial"/>
              </a:rPr>
              <a:t>Se cuenta con el acompañamiento permanente de los delegados de la secretaría de educación municipal y del operador.</a:t>
            </a:r>
            <a:endParaRPr lang="es-CO" noProof="0">
              <a:solidFill>
                <a:schemeClr val="accent3">
                  <a:lumMod val="10000"/>
                </a:schemeClr>
              </a:solidFill>
              <a:latin typeface="Comic Sans MS"/>
              <a:cs typeface="Arial"/>
            </a:endParaRPr>
          </a:p>
          <a:p>
            <a:pPr marL="285750" indent="-285750">
              <a:buFont typeface="Arial"/>
              <a:buChar char="•"/>
            </a:pPr>
            <a:r>
              <a:rPr lang="es-CO" noProof="0">
                <a:solidFill>
                  <a:schemeClr val="accent3">
                    <a:lumMod val="10000"/>
                  </a:schemeClr>
                </a:solidFill>
                <a:latin typeface="Comic Sans MS"/>
                <a:ea typeface="+mn-lt"/>
                <a:cs typeface="Arial"/>
              </a:rPr>
              <a:t>Los estudiantes que no requieran el servicio, sus padres deberán renunciar por escrito al programa.</a:t>
            </a:r>
            <a:endParaRPr lang="es-CO" noProof="0">
              <a:solidFill>
                <a:schemeClr val="accent3">
                  <a:lumMod val="10000"/>
                </a:schemeClr>
              </a:solidFill>
              <a:latin typeface="Comic Sans MS"/>
              <a:cs typeface="Arial"/>
            </a:endParaRPr>
          </a:p>
          <a:p>
            <a:pPr marL="285750" indent="-285750">
              <a:buFont typeface="Arial"/>
              <a:buChar char="•"/>
            </a:pPr>
            <a:r>
              <a:rPr lang="es-CO" noProof="0">
                <a:solidFill>
                  <a:schemeClr val="accent3">
                    <a:lumMod val="10000"/>
                  </a:schemeClr>
                </a:solidFill>
                <a:latin typeface="Comic Sans MS"/>
                <a:ea typeface="+mn-lt"/>
                <a:cs typeface="Arial"/>
              </a:rPr>
              <a:t>El operador del programa viene cumpliendo satisfactoriamente con los menús establecidos en el programa.</a:t>
            </a:r>
          </a:p>
          <a:p>
            <a:pPr marL="285750" indent="-285750">
              <a:buFont typeface="Arial"/>
              <a:buChar char="•"/>
            </a:pPr>
            <a:r>
              <a:rPr lang="es-CO" noProof="0">
                <a:solidFill>
                  <a:schemeClr val="accent3">
                    <a:lumMod val="10000"/>
                  </a:schemeClr>
                </a:solidFill>
                <a:latin typeface="Comic Sans MS"/>
                <a:ea typeface="+mn-lt"/>
                <a:cs typeface="Arial"/>
              </a:rPr>
              <a:t>Los restaurantes escolares de la institución se han adecuado mejorando continuamente el servicio especialmente en infraestructura, mesas y sillas.  </a:t>
            </a:r>
            <a:endParaRPr lang="es-CO" noProof="0">
              <a:solidFill>
                <a:schemeClr val="accent3">
                  <a:lumMod val="10000"/>
                </a:schemeClr>
              </a:solidFill>
            </a:endParaRPr>
          </a:p>
          <a:p>
            <a:pPr marL="285750" indent="-285750">
              <a:buFont typeface="Arial"/>
              <a:buChar char="•"/>
            </a:pPr>
            <a:r>
              <a:rPr lang="es-CO" noProof="0">
                <a:solidFill>
                  <a:schemeClr val="accent3">
                    <a:lumMod val="10000"/>
                  </a:schemeClr>
                </a:solidFill>
                <a:latin typeface="Comic Sans MS"/>
                <a:ea typeface="+mn-lt"/>
                <a:cs typeface="Arial"/>
              </a:rPr>
              <a:t>El comité d</a:t>
            </a:r>
            <a:r>
              <a:rPr lang="es-CO" noProof="0">
                <a:solidFill>
                  <a:schemeClr val="accent6"/>
                </a:solidFill>
                <a:latin typeface="Comic Sans MS"/>
                <a:ea typeface="+mn-lt"/>
                <a:cs typeface="Arial"/>
              </a:rPr>
              <a:t>e</a:t>
            </a:r>
            <a:r>
              <a:rPr lang="es-CO" noProof="0">
                <a:solidFill>
                  <a:schemeClr val="accent3">
                    <a:lumMod val="10000"/>
                  </a:schemeClr>
                </a:solidFill>
                <a:latin typeface="Comic Sans MS"/>
                <a:ea typeface="+mn-lt"/>
                <a:cs typeface="Arial"/>
              </a:rPr>
              <a:t> alimentación escolar establecido se reunió y actúo  según los lineamientos de la SEM Yopal.</a:t>
            </a:r>
          </a:p>
          <a:p>
            <a:pPr marL="285750" indent="-285750">
              <a:buFont typeface="Arial"/>
              <a:buChar char="•"/>
            </a:pPr>
            <a:r>
              <a:rPr lang="es-CO" noProof="0">
                <a:solidFill>
                  <a:schemeClr val="accent3">
                    <a:lumMod val="10000"/>
                  </a:schemeClr>
                </a:solidFill>
                <a:latin typeface="Comic Sans MS"/>
                <a:cs typeface="Arial"/>
              </a:rPr>
              <a:t>El suministro del PAE a la institución </a:t>
            </a:r>
            <a:r>
              <a:rPr lang="es-CO">
                <a:solidFill>
                  <a:schemeClr val="accent3">
                    <a:lumMod val="10000"/>
                  </a:schemeClr>
                </a:solidFill>
                <a:latin typeface="Comic Sans MS"/>
                <a:cs typeface="Arial"/>
              </a:rPr>
              <a:t>se inicia comenzando</a:t>
            </a:r>
            <a:r>
              <a:rPr lang="es-CO" noProof="0">
                <a:solidFill>
                  <a:schemeClr val="accent3">
                    <a:lumMod val="10000"/>
                  </a:schemeClr>
                </a:solidFill>
                <a:latin typeface="Comic Sans MS"/>
                <a:cs typeface="Arial"/>
              </a:rPr>
              <a:t> </a:t>
            </a:r>
            <a:r>
              <a:rPr lang="es-CO">
                <a:solidFill>
                  <a:schemeClr val="accent3">
                    <a:lumMod val="10000"/>
                  </a:schemeClr>
                </a:solidFill>
                <a:latin typeface="Comic Sans MS"/>
                <a:cs typeface="Arial"/>
              </a:rPr>
              <a:t>el </a:t>
            </a:r>
            <a:r>
              <a:rPr lang="es-CO" noProof="0">
                <a:solidFill>
                  <a:schemeClr val="accent3">
                    <a:lumMod val="10000"/>
                  </a:schemeClr>
                </a:solidFill>
                <a:latin typeface="Comic Sans MS"/>
                <a:cs typeface="Arial"/>
              </a:rPr>
              <a:t>año escolar.</a:t>
            </a:r>
          </a:p>
        </p:txBody>
      </p:sp>
      <p:pic>
        <p:nvPicPr>
          <p:cNvPr id="8" name="Imagen 7" descr="Actas Comité Copasst – Comfamiliar">
            <a:extLst>
              <a:ext uri="{FF2B5EF4-FFF2-40B4-BE49-F238E27FC236}">
                <a16:creationId xmlns:a16="http://schemas.microsoft.com/office/drawing/2014/main" id="{6C53EEC9-A4A8-A12F-E8E7-9DA45C121419}"/>
              </a:ext>
            </a:extLst>
          </p:cNvPr>
          <p:cNvPicPr>
            <a:picLocks noChangeAspect="1"/>
          </p:cNvPicPr>
          <p:nvPr/>
        </p:nvPicPr>
        <p:blipFill>
          <a:blip r:embed="rId4"/>
          <a:stretch>
            <a:fillRect/>
          </a:stretch>
        </p:blipFill>
        <p:spPr>
          <a:xfrm>
            <a:off x="1091886" y="175549"/>
            <a:ext cx="2495550" cy="1930434"/>
          </a:xfrm>
          <a:prstGeom prst="ellipse">
            <a:avLst/>
          </a:prstGeom>
          <a:ln>
            <a:noFill/>
          </a:ln>
          <a:effectLst>
            <a:softEdge rad="112500"/>
          </a:effectLst>
        </p:spPr>
      </p:pic>
      <p:sp>
        <p:nvSpPr>
          <p:cNvPr id="9" name="CuadroTexto 8">
            <a:extLst>
              <a:ext uri="{FF2B5EF4-FFF2-40B4-BE49-F238E27FC236}">
                <a16:creationId xmlns:a16="http://schemas.microsoft.com/office/drawing/2014/main" id="{5DC85F60-708D-5D10-427C-5372206E9FBA}"/>
              </a:ext>
            </a:extLst>
          </p:cNvPr>
          <p:cNvSpPr txBox="1"/>
          <p:nvPr/>
        </p:nvSpPr>
        <p:spPr>
          <a:xfrm>
            <a:off x="4027457" y="286945"/>
            <a:ext cx="7626651" cy="163449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just">
              <a:lnSpc>
                <a:spcPct val="100000"/>
              </a:lnSpc>
              <a:spcBef>
                <a:spcPts val="0"/>
              </a:spcBef>
              <a:buFontTx/>
              <a:buNone/>
            </a:pPr>
            <a:r>
              <a:rPr lang="es-CO" sz="1800" b="0" i="0" u="none" strike="noStrike" baseline="0" noProof="0">
                <a:solidFill>
                  <a:schemeClr val="accent3">
                    <a:lumMod val="10000"/>
                  </a:schemeClr>
                </a:solidFill>
                <a:latin typeface="Comic Sans MS"/>
                <a:ea typeface="Comic Sans MS"/>
                <a:cs typeface="Comic Sans MS"/>
              </a:rPr>
              <a:t>El Comité de alimentación escolar, se reúne bimestralmente y permanentemente está haciendo control y seguimiento del programa. Por medio del grupo de WhatsApp se maneja la información y se socializa requerimientos y novedades que presente el proyecto y en el año lectivo se pueden destacar los siguientes aspectos:</a:t>
            </a:r>
            <a:r>
              <a:rPr lang="es-CO" sz="1800" b="0" i="0" noProof="0">
                <a:solidFill>
                  <a:schemeClr val="accent3">
                    <a:lumMod val="10000"/>
                  </a:schemeClr>
                </a:solidFill>
                <a:latin typeface="Comic Sans MS"/>
                <a:ea typeface="Comic Sans MS"/>
                <a:cs typeface="Comic Sans MS"/>
              </a:rPr>
              <a:t>​</a:t>
            </a:r>
            <a:endParaRPr lang="es-CO" sz="1800" noProof="0">
              <a:solidFill>
                <a:schemeClr val="accent3">
                  <a:lumMod val="10000"/>
                </a:schemeClr>
              </a:solidFill>
              <a:latin typeface="Posterama" panose="020B0504020200020000" pitchFamily="34" charset="0"/>
              <a:ea typeface="微软雅黑"/>
              <a:cs typeface="Posterama" panose="020B0504020200020000" pitchFamily="34" charset="0"/>
            </a:endParaRPr>
          </a:p>
        </p:txBody>
      </p:sp>
    </p:spTree>
    <p:extLst>
      <p:ext uri="{BB962C8B-B14F-4D97-AF65-F5344CB8AC3E}">
        <p14:creationId xmlns:p14="http://schemas.microsoft.com/office/powerpoint/2010/main" val="5631948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AC766-BEE8-2471-4158-528CC851701B}"/>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E678264C-6456-4216-45BA-F25AF7C6B2D6}"/>
              </a:ext>
            </a:extLst>
          </p:cNvPr>
          <p:cNvSpPr>
            <a:spLocks noGrp="1"/>
          </p:cNvSpPr>
          <p:nvPr>
            <p:ph type="body" sz="quarter" idx="28"/>
          </p:nvPr>
        </p:nvSpPr>
        <p:spPr>
          <a:xfrm>
            <a:off x="346172" y="2711"/>
            <a:ext cx="11501967" cy="6521991"/>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r>
              <a:rPr lang="es-CO" sz="1000" noProof="0"/>
              <a:t> </a:t>
            </a:r>
          </a:p>
        </p:txBody>
      </p:sp>
      <p:sp>
        <p:nvSpPr>
          <p:cNvPr id="4" name="Footer Placeholder 3">
            <a:extLst>
              <a:ext uri="{FF2B5EF4-FFF2-40B4-BE49-F238E27FC236}">
                <a16:creationId xmlns:a16="http://schemas.microsoft.com/office/drawing/2014/main" id="{01760733-EE4D-30C2-3619-97A9D413FE89}"/>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9DC1C334-34B3-08DB-834D-2F2F8B0C9CD6}"/>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74</a:t>
            </a:fld>
            <a:endParaRPr lang="es-CO" noProof="0"/>
          </a:p>
        </p:txBody>
      </p:sp>
      <p:pic>
        <p:nvPicPr>
          <p:cNvPr id="2" name="Imagen 1">
            <a:extLst>
              <a:ext uri="{FF2B5EF4-FFF2-40B4-BE49-F238E27FC236}">
                <a16:creationId xmlns:a16="http://schemas.microsoft.com/office/drawing/2014/main" id="{B7B7DA88-C520-BB31-D858-954C4DF05A3B}"/>
              </a:ext>
            </a:extLst>
          </p:cNvPr>
          <p:cNvPicPr>
            <a:picLocks noChangeAspect="1"/>
          </p:cNvPicPr>
          <p:nvPr/>
        </p:nvPicPr>
        <p:blipFill>
          <a:blip r:embed="rId3"/>
          <a:stretch>
            <a:fillRect/>
          </a:stretch>
        </p:blipFill>
        <p:spPr>
          <a:xfrm>
            <a:off x="175597" y="176197"/>
            <a:ext cx="776699" cy="816971"/>
          </a:xfrm>
          <a:prstGeom prst="rect">
            <a:avLst/>
          </a:prstGeom>
          <a:ln>
            <a:noFill/>
          </a:ln>
        </p:spPr>
      </p:pic>
      <p:sp>
        <p:nvSpPr>
          <p:cNvPr id="6" name="CuadroTexto 5">
            <a:extLst>
              <a:ext uri="{FF2B5EF4-FFF2-40B4-BE49-F238E27FC236}">
                <a16:creationId xmlns:a16="http://schemas.microsoft.com/office/drawing/2014/main" id="{DFC06473-25E6-AF18-3BF8-DED5B949634C}"/>
              </a:ext>
            </a:extLst>
          </p:cNvPr>
          <p:cNvSpPr txBox="1"/>
          <p:nvPr/>
        </p:nvSpPr>
        <p:spPr>
          <a:xfrm>
            <a:off x="356639" y="1908002"/>
            <a:ext cx="11511141" cy="4656594"/>
          </a:xfrm>
          <a:prstGeom prst="roundRect">
            <a:avLst/>
          </a:prstGeom>
          <a:solidFill>
            <a:schemeClr val="bg2">
              <a:lumMod val="90000"/>
            </a:schemeClr>
          </a:solid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s-CO" sz="1600" noProof="0">
              <a:latin typeface="Comic Sans MS"/>
              <a:cs typeface="Segoe UI"/>
            </a:endParaRPr>
          </a:p>
          <a:p>
            <a:pPr marL="285750" indent="-285750" algn="just">
              <a:buFont typeface="Wingdings"/>
              <a:buChar char="q"/>
            </a:pPr>
            <a:r>
              <a:rPr lang="es-CO" b="1" i="0" u="none" strike="noStrike" baseline="0" noProof="0">
                <a:solidFill>
                  <a:schemeClr val="accent6"/>
                </a:solidFill>
                <a:latin typeface="Comic Sans MS"/>
                <a:ea typeface="Segoe UI"/>
                <a:cs typeface="Segoe UI"/>
              </a:rPr>
              <a:t>El menaje</a:t>
            </a:r>
            <a:r>
              <a:rPr lang="es-CO" b="1" noProof="0">
                <a:solidFill>
                  <a:schemeClr val="accent6"/>
                </a:solidFill>
                <a:latin typeface="Comic Sans MS"/>
                <a:ea typeface="Segoe UI"/>
                <a:cs typeface="Segoe UI"/>
              </a:rPr>
              <a:t>,</a:t>
            </a:r>
            <a:r>
              <a:rPr lang="es-CO" b="1" i="0" u="none" strike="noStrike" baseline="0" noProof="0">
                <a:solidFill>
                  <a:schemeClr val="accent6"/>
                </a:solidFill>
                <a:latin typeface="Comic Sans MS"/>
                <a:ea typeface="Segoe UI"/>
                <a:cs typeface="Segoe UI"/>
              </a:rPr>
              <a:t> especialmente en la sede Simón Bolívar fue insuficiente para la cantidad de usuarios, lo que incide en demoras en el servicio mientras se lavan cucharas, platos y </a:t>
            </a:r>
            <a:r>
              <a:rPr lang="es-CO" b="1" noProof="0">
                <a:solidFill>
                  <a:schemeClr val="accent6"/>
                </a:solidFill>
                <a:latin typeface="Comic Sans MS"/>
                <a:ea typeface="Segoe UI"/>
                <a:cs typeface="Segoe UI"/>
              </a:rPr>
              <a:t>vasos que</a:t>
            </a:r>
            <a:r>
              <a:rPr lang="es-CO" b="1" i="0" u="none" strike="noStrike" baseline="0" noProof="0">
                <a:solidFill>
                  <a:schemeClr val="accent6"/>
                </a:solidFill>
                <a:latin typeface="Comic Sans MS"/>
                <a:ea typeface="Segoe UI"/>
                <a:cs typeface="Segoe UI"/>
              </a:rPr>
              <a:t> algunas veces quedaban sucios o sin secar.</a:t>
            </a:r>
            <a:r>
              <a:rPr lang="es-CO" b="0" i="0" noProof="0">
                <a:solidFill>
                  <a:schemeClr val="accent6"/>
                </a:solidFill>
                <a:latin typeface="Comic Sans MS"/>
                <a:ea typeface="Segoe UI"/>
                <a:cs typeface="Segoe UI"/>
              </a:rPr>
              <a:t>​</a:t>
            </a:r>
          </a:p>
          <a:p>
            <a:pPr algn="just"/>
            <a:endParaRPr lang="es-CO" sz="1100" noProof="0">
              <a:solidFill>
                <a:schemeClr val="accent6"/>
              </a:solidFill>
              <a:latin typeface="Comic Sans MS"/>
              <a:ea typeface="Segoe UI"/>
              <a:cs typeface="Segoe UI"/>
            </a:endParaRPr>
          </a:p>
          <a:p>
            <a:pPr marL="285750" indent="-285750" algn="just">
              <a:buFont typeface="Wingdings"/>
              <a:buChar char="q"/>
            </a:pPr>
            <a:r>
              <a:rPr lang="es-CO" b="1" noProof="0">
                <a:solidFill>
                  <a:schemeClr val="accent6"/>
                </a:solidFill>
                <a:latin typeface="Comic Sans MS"/>
                <a:ea typeface="Segoe UI"/>
                <a:cs typeface="Segoe UI"/>
              </a:rPr>
              <a:t>Se reciben quejas por algunos alimentos duros, especialmente la carne y algunos granos como el garbanzo.</a:t>
            </a:r>
          </a:p>
          <a:p>
            <a:pPr marL="285750" indent="-285750" algn="just">
              <a:buFont typeface="Wingdings"/>
              <a:buChar char="q"/>
            </a:pPr>
            <a:endParaRPr lang="es-CO" sz="1400" noProof="0">
              <a:solidFill>
                <a:schemeClr val="accent6"/>
              </a:solidFill>
              <a:latin typeface="Comic Sans MS"/>
              <a:ea typeface="Segoe UI"/>
              <a:cs typeface="Segoe UI"/>
            </a:endParaRPr>
          </a:p>
          <a:p>
            <a:pPr marL="285750" indent="-285750" algn="just">
              <a:buFont typeface="Wingdings"/>
              <a:buChar char="q"/>
            </a:pPr>
            <a:r>
              <a:rPr lang="es-CO" b="1" i="0" u="none" strike="noStrike" baseline="0" noProof="0">
                <a:solidFill>
                  <a:schemeClr val="accent6"/>
                </a:solidFill>
                <a:latin typeface="Comic Sans MS"/>
                <a:ea typeface="Segoe UI"/>
                <a:cs typeface="Segoe UI"/>
              </a:rPr>
              <a:t>El número de manipuladoras ha sido insuficiente para la cantidad de </a:t>
            </a:r>
            <a:r>
              <a:rPr lang="es-CO" b="1" noProof="0">
                <a:solidFill>
                  <a:schemeClr val="accent6"/>
                </a:solidFill>
                <a:latin typeface="Comic Sans MS"/>
                <a:ea typeface="Segoe UI"/>
                <a:cs typeface="Segoe UI"/>
              </a:rPr>
              <a:t>beneficiarios, razón</a:t>
            </a:r>
            <a:r>
              <a:rPr lang="es-CO" b="1" i="0" u="none" strike="noStrike" baseline="0" noProof="0">
                <a:solidFill>
                  <a:schemeClr val="accent6"/>
                </a:solidFill>
                <a:latin typeface="Comic Sans MS"/>
                <a:ea typeface="Segoe UI"/>
                <a:cs typeface="Segoe UI"/>
              </a:rPr>
              <a:t> por la que los docentes acompañantes, alcanzan los alimentos y ayudan a limpiar las mesas.</a:t>
            </a:r>
            <a:r>
              <a:rPr lang="es-CO" b="0" i="0" noProof="0">
                <a:solidFill>
                  <a:schemeClr val="accent6"/>
                </a:solidFill>
                <a:latin typeface="Comic Sans MS"/>
                <a:ea typeface="Segoe UI"/>
                <a:cs typeface="Segoe UI"/>
              </a:rPr>
              <a:t>​</a:t>
            </a:r>
          </a:p>
          <a:p>
            <a:pPr marL="285750" indent="-285750" algn="just">
              <a:buFont typeface="Wingdings"/>
              <a:buChar char="q"/>
            </a:pPr>
            <a:endParaRPr lang="es-CO" sz="1050" noProof="0">
              <a:solidFill>
                <a:schemeClr val="accent6"/>
              </a:solidFill>
              <a:latin typeface="Comic Sans MS"/>
              <a:ea typeface="Segoe UI"/>
              <a:cs typeface="Segoe UI"/>
            </a:endParaRPr>
          </a:p>
          <a:p>
            <a:pPr marL="285750" indent="-285750" algn="just" rtl="0">
              <a:buFont typeface="Wingdings"/>
              <a:buChar char="q"/>
            </a:pPr>
            <a:r>
              <a:rPr lang="es-CO" b="1" i="0" u="none" strike="noStrike" baseline="0" noProof="0">
                <a:solidFill>
                  <a:schemeClr val="accent6"/>
                </a:solidFill>
                <a:latin typeface="Comic Sans MS"/>
                <a:ea typeface="Segoe UI"/>
                <a:cs typeface="Segoe UI"/>
              </a:rPr>
              <a:t>Hay que destacar de manera especial el acompañamiento de los directores de grado que mediante la hora de nutrición están atentos al buen funcionamiento del programa y que desde la cátedra enseñan el buen comportamiento en la mesa y no permiten el desperdicio de los alimentos, de igual manera la diligencia de los directivos de la Institución y el comité de alimentación escolar que velan permanentemente por el mejoramiento del servicio</a:t>
            </a:r>
            <a:r>
              <a:rPr lang="es-CO" b="0" i="0" noProof="0">
                <a:solidFill>
                  <a:schemeClr val="accent6"/>
                </a:solidFill>
                <a:latin typeface="Comic Sans MS"/>
                <a:ea typeface="Segoe UI"/>
                <a:cs typeface="Segoe UI"/>
              </a:rPr>
              <a:t>​</a:t>
            </a:r>
            <a:r>
              <a:rPr lang="es-CO" noProof="0">
                <a:solidFill>
                  <a:schemeClr val="accent6"/>
                </a:solidFill>
                <a:latin typeface="Comic Sans MS"/>
                <a:ea typeface="Segoe UI"/>
                <a:cs typeface="Segoe UI"/>
              </a:rPr>
              <a:t>.</a:t>
            </a:r>
            <a:endParaRPr lang="es-CO" noProof="0">
              <a:solidFill>
                <a:schemeClr val="accent6"/>
              </a:solidFill>
              <a:latin typeface="Posterama" panose="020B0504020200020000" pitchFamily="34" charset="0"/>
              <a:ea typeface="微软雅黑"/>
              <a:cs typeface="Posterama" panose="020B0504020200020000" pitchFamily="34" charset="0"/>
            </a:endParaRPr>
          </a:p>
        </p:txBody>
      </p:sp>
      <p:pic>
        <p:nvPicPr>
          <p:cNvPr id="3" name="Gráfico 2" descr="Person with idea con relleno sólido">
            <a:extLst>
              <a:ext uri="{FF2B5EF4-FFF2-40B4-BE49-F238E27FC236}">
                <a16:creationId xmlns:a16="http://schemas.microsoft.com/office/drawing/2014/main" id="{7D424791-CE5A-70B9-C072-2C5A8861CE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5983" y="993774"/>
            <a:ext cx="914400" cy="914400"/>
          </a:xfrm>
          <a:prstGeom prst="rect">
            <a:avLst/>
          </a:prstGeom>
        </p:spPr>
      </p:pic>
      <p:sp>
        <p:nvSpPr>
          <p:cNvPr id="9" name="CuadroTexto 8">
            <a:extLst>
              <a:ext uri="{FF2B5EF4-FFF2-40B4-BE49-F238E27FC236}">
                <a16:creationId xmlns:a16="http://schemas.microsoft.com/office/drawing/2014/main" id="{4D67A5D4-7ACC-39CA-5754-93420B03D52B}"/>
              </a:ext>
            </a:extLst>
          </p:cNvPr>
          <p:cNvSpPr txBox="1"/>
          <p:nvPr/>
        </p:nvSpPr>
        <p:spPr>
          <a:xfrm>
            <a:off x="3757084" y="93134"/>
            <a:ext cx="4976283" cy="1452384"/>
          </a:xfrm>
          <a:prstGeom prst="cloudCallout">
            <a:avLst/>
          </a:prstGeom>
          <a:solidFill>
            <a:schemeClr val="accent1">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a:lnSpc>
                <a:spcPct val="100000"/>
              </a:lnSpc>
              <a:spcBef>
                <a:spcPts val="0"/>
              </a:spcBef>
              <a:buFontTx/>
              <a:buNone/>
            </a:pPr>
            <a:r>
              <a:rPr lang="es-CO" sz="2800" b="1" i="0" u="none" strike="noStrike" baseline="0" noProof="0">
                <a:solidFill>
                  <a:schemeClr val="bg1"/>
                </a:solidFill>
                <a:latin typeface="Comic Sans MS"/>
                <a:ea typeface="Comic Sans MS"/>
                <a:cs typeface="Comic Sans MS"/>
              </a:rPr>
              <a:t>ASPECTOS DE REFLEXIÓN</a:t>
            </a:r>
            <a:r>
              <a:rPr lang="es-CO" sz="2800" b="0" i="0" u="none" strike="noStrike" baseline="0" noProof="0">
                <a:solidFill>
                  <a:schemeClr val="bg1"/>
                </a:solidFill>
                <a:latin typeface="Comic Sans MS"/>
                <a:ea typeface="Comic Sans MS"/>
                <a:cs typeface="Comic Sans MS"/>
              </a:rPr>
              <a:t>​</a:t>
            </a:r>
            <a:endParaRPr lang="es-CO" sz="2800" noProof="0">
              <a:solidFill>
                <a:schemeClr val="bg1"/>
              </a:solidFill>
              <a:latin typeface="Posterama" panose="020B0504020200020000" pitchFamily="34" charset="0"/>
              <a:ea typeface="微软雅黑"/>
              <a:cs typeface="Posterama" panose="020B0504020200020000" pitchFamily="34" charset="0"/>
            </a:endParaRPr>
          </a:p>
        </p:txBody>
      </p:sp>
      <p:pic>
        <p:nvPicPr>
          <p:cNvPr id="10" name="Gráfico 9" descr="Table setting con relleno sólido">
            <a:extLst>
              <a:ext uri="{FF2B5EF4-FFF2-40B4-BE49-F238E27FC236}">
                <a16:creationId xmlns:a16="http://schemas.microsoft.com/office/drawing/2014/main" id="{AADD0335-99A3-0210-1801-04442C166C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25173" y="1090383"/>
            <a:ext cx="914400" cy="914400"/>
          </a:xfrm>
          <a:prstGeom prst="rect">
            <a:avLst/>
          </a:prstGeom>
        </p:spPr>
      </p:pic>
    </p:spTree>
    <p:extLst>
      <p:ext uri="{BB962C8B-B14F-4D97-AF65-F5344CB8AC3E}">
        <p14:creationId xmlns:p14="http://schemas.microsoft.com/office/powerpoint/2010/main" val="2842828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08F5E-AAC2-9432-3F24-1669BD13BEBB}"/>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3D6C167F-EC3C-698D-1F48-1FDD2DEC0664}"/>
              </a:ext>
            </a:extLst>
          </p:cNvPr>
          <p:cNvSpPr>
            <a:spLocks noGrp="1"/>
          </p:cNvSpPr>
          <p:nvPr>
            <p:ph type="body" sz="quarter" idx="28"/>
          </p:nvPr>
        </p:nvSpPr>
        <p:spPr>
          <a:xfrm>
            <a:off x="346172" y="2711"/>
            <a:ext cx="11501967" cy="6521991"/>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r>
              <a:rPr lang="es-CO" sz="1000" noProof="0"/>
              <a:t> </a:t>
            </a:r>
          </a:p>
        </p:txBody>
      </p:sp>
      <p:sp>
        <p:nvSpPr>
          <p:cNvPr id="4" name="Footer Placeholder 3">
            <a:extLst>
              <a:ext uri="{FF2B5EF4-FFF2-40B4-BE49-F238E27FC236}">
                <a16:creationId xmlns:a16="http://schemas.microsoft.com/office/drawing/2014/main" id="{ECE92C16-87A6-E18E-9BC3-971A38B28F7F}"/>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3E377359-206C-C4CB-C484-C06A3B8015C4}"/>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75</a:t>
            </a:fld>
            <a:endParaRPr lang="es-CO" noProof="0"/>
          </a:p>
        </p:txBody>
      </p:sp>
      <p:pic>
        <p:nvPicPr>
          <p:cNvPr id="2" name="Imagen 1">
            <a:extLst>
              <a:ext uri="{FF2B5EF4-FFF2-40B4-BE49-F238E27FC236}">
                <a16:creationId xmlns:a16="http://schemas.microsoft.com/office/drawing/2014/main" id="{DC458334-C316-B84E-0C56-B11CCA75B979}"/>
              </a:ext>
            </a:extLst>
          </p:cNvPr>
          <p:cNvPicPr>
            <a:picLocks noChangeAspect="1"/>
          </p:cNvPicPr>
          <p:nvPr/>
        </p:nvPicPr>
        <p:blipFill>
          <a:blip r:embed="rId3"/>
          <a:stretch>
            <a:fillRect/>
          </a:stretch>
        </p:blipFill>
        <p:spPr>
          <a:xfrm>
            <a:off x="4804" y="-7734"/>
            <a:ext cx="935449" cy="1018054"/>
          </a:xfrm>
          <a:prstGeom prst="ellipse">
            <a:avLst/>
          </a:prstGeom>
          <a:ln>
            <a:noFill/>
          </a:ln>
          <a:effectLst>
            <a:softEdge rad="112500"/>
          </a:effectLst>
        </p:spPr>
      </p:pic>
      <p:sp>
        <p:nvSpPr>
          <p:cNvPr id="6" name="CuadroTexto 5">
            <a:extLst>
              <a:ext uri="{FF2B5EF4-FFF2-40B4-BE49-F238E27FC236}">
                <a16:creationId xmlns:a16="http://schemas.microsoft.com/office/drawing/2014/main" id="{D0DF02F6-FD44-A6E8-8ABE-DD3AAE051BBB}"/>
              </a:ext>
            </a:extLst>
          </p:cNvPr>
          <p:cNvSpPr txBox="1"/>
          <p:nvPr/>
        </p:nvSpPr>
        <p:spPr>
          <a:xfrm>
            <a:off x="175553" y="959262"/>
            <a:ext cx="4655756" cy="5637431"/>
          </a:xfrm>
          <a:prstGeom prst="roundRect">
            <a:avLst/>
          </a:prstGeom>
          <a:solidFill>
            <a:srgbClr val="ED7D31"/>
          </a:solidFill>
          <a:ln>
            <a:solidFill>
              <a:schemeClr val="accent5">
                <a:lumMod val="20000"/>
                <a:lumOff val="8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a:buChar char="ü"/>
            </a:pPr>
            <a:r>
              <a:rPr lang="es-CO" sz="1600" noProof="0">
                <a:solidFill>
                  <a:srgbClr val="0E3B05"/>
                </a:solidFill>
                <a:latin typeface="Comic Sans MS"/>
                <a:ea typeface="Segoe UI"/>
                <a:cs typeface="Arial"/>
              </a:rPr>
              <a:t>La emisora institucional “Colbraulio </a:t>
            </a:r>
            <a:r>
              <a:rPr lang="es-CO" sz="1600" noProof="0" err="1">
                <a:solidFill>
                  <a:srgbClr val="0E3B05"/>
                </a:solidFill>
                <a:latin typeface="Comic Sans MS"/>
                <a:ea typeface="Segoe UI"/>
                <a:cs typeface="Arial"/>
              </a:rPr>
              <a:t>Stereo</a:t>
            </a:r>
            <a:r>
              <a:rPr lang="es-CO" sz="1600" noProof="0">
                <a:solidFill>
                  <a:srgbClr val="0E3B05"/>
                </a:solidFill>
                <a:latin typeface="Comic Sans MS"/>
                <a:ea typeface="Segoe UI"/>
                <a:cs typeface="Arial"/>
              </a:rPr>
              <a:t> 89.2FM” continúa al aire, convirtiéndose </a:t>
            </a:r>
            <a:r>
              <a:rPr lang="es-CO" sz="1600" i="0" u="none" strike="noStrike" baseline="0" noProof="0">
                <a:solidFill>
                  <a:srgbClr val="0E3B05"/>
                </a:solidFill>
                <a:latin typeface="Comic Sans MS"/>
                <a:ea typeface="Segoe UI"/>
                <a:cs typeface="Arial"/>
              </a:rPr>
              <a:t>en </a:t>
            </a:r>
            <a:r>
              <a:rPr lang="es-CO" sz="1600" noProof="0">
                <a:solidFill>
                  <a:srgbClr val="0E3B05"/>
                </a:solidFill>
                <a:latin typeface="Comic Sans MS"/>
                <a:ea typeface="Segoe UI"/>
                <a:cs typeface="Arial"/>
              </a:rPr>
              <a:t>una de las mejores estaciones radiales de Yopal y una </a:t>
            </a:r>
            <a:r>
              <a:rPr lang="es-CO" sz="1600" i="0" u="none" strike="noStrike" baseline="0" noProof="0">
                <a:solidFill>
                  <a:srgbClr val="0E3B05"/>
                </a:solidFill>
                <a:latin typeface="Comic Sans MS"/>
                <a:ea typeface="Segoe UI"/>
                <a:cs typeface="Arial"/>
              </a:rPr>
              <a:t>de </a:t>
            </a:r>
            <a:r>
              <a:rPr lang="es-CO" sz="1600" noProof="0">
                <a:solidFill>
                  <a:srgbClr val="0E3B05"/>
                </a:solidFill>
                <a:latin typeface="Comic Sans MS"/>
                <a:ea typeface="Segoe UI"/>
                <a:cs typeface="Arial"/>
              </a:rPr>
              <a:t>las pocas </a:t>
            </a:r>
            <a:r>
              <a:rPr lang="es-CO" sz="1600" i="0" u="none" strike="noStrike" baseline="0" noProof="0">
                <a:solidFill>
                  <a:srgbClr val="0E3B05"/>
                </a:solidFill>
                <a:latin typeface="Comic Sans MS"/>
                <a:ea typeface="Segoe UI"/>
                <a:cs typeface="Arial"/>
              </a:rPr>
              <a:t>en el </a:t>
            </a:r>
            <a:r>
              <a:rPr lang="es-CO" sz="1600" noProof="0">
                <a:solidFill>
                  <a:srgbClr val="0E3B05"/>
                </a:solidFill>
                <a:latin typeface="Comic Sans MS"/>
                <a:ea typeface="Segoe UI"/>
                <a:cs typeface="Arial"/>
              </a:rPr>
              <a:t>país que hace parte de una Institución Educativa</a:t>
            </a:r>
            <a:r>
              <a:rPr lang="es-CO" sz="1600" i="0" u="none" strike="noStrike" baseline="0" noProof="0">
                <a:solidFill>
                  <a:srgbClr val="0E3B05"/>
                </a:solidFill>
                <a:latin typeface="Comic Sans MS"/>
                <a:ea typeface="Segoe UI"/>
                <a:cs typeface="Arial"/>
              </a:rPr>
              <a:t>, </a:t>
            </a:r>
            <a:r>
              <a:rPr lang="es-CO" sz="1400" noProof="0">
                <a:solidFill>
                  <a:srgbClr val="0E3B05"/>
                </a:solidFill>
                <a:latin typeface="Comic Sans MS"/>
                <a:ea typeface="Segoe UI"/>
                <a:cs typeface="Arial"/>
              </a:rPr>
              <a:t>garantizando</a:t>
            </a:r>
            <a:r>
              <a:rPr lang="es-CO" sz="1600" noProof="0">
                <a:solidFill>
                  <a:srgbClr val="0E3B05"/>
                </a:solidFill>
                <a:latin typeface="Comic Sans MS"/>
                <a:ea typeface="Segoe UI"/>
                <a:cs typeface="Arial"/>
              </a:rPr>
              <a:t> así canales de comunicación </a:t>
            </a:r>
            <a:r>
              <a:rPr lang="es-CO" sz="1600" i="0" u="none" strike="noStrike" baseline="0" noProof="0">
                <a:solidFill>
                  <a:srgbClr val="0E3B05"/>
                </a:solidFill>
                <a:latin typeface="Comic Sans MS"/>
                <a:ea typeface="Segoe UI"/>
                <a:cs typeface="Arial"/>
              </a:rPr>
              <a:t>que </a:t>
            </a:r>
            <a:r>
              <a:rPr lang="es-CO" sz="1500" noProof="0">
                <a:solidFill>
                  <a:srgbClr val="0E3B05"/>
                </a:solidFill>
                <a:latin typeface="Comic Sans MS"/>
                <a:ea typeface="Segoe UI"/>
                <a:cs typeface="Arial"/>
              </a:rPr>
              <a:t>promuevan</a:t>
            </a:r>
            <a:r>
              <a:rPr lang="es-CO" sz="1600" noProof="0">
                <a:solidFill>
                  <a:srgbClr val="0E3B05"/>
                </a:solidFill>
                <a:latin typeface="Comic Sans MS"/>
                <a:ea typeface="Segoe UI"/>
                <a:cs typeface="Arial"/>
              </a:rPr>
              <a:t> la difusión de contenidos educativos, culturales, recreativos, promoviendo a su vez el respeto por los derechos humanos y el cuidado del medio ambiente</a:t>
            </a:r>
            <a:r>
              <a:rPr lang="es-CO" sz="1600" i="0" u="none" strike="noStrike" baseline="0" noProof="0">
                <a:solidFill>
                  <a:srgbClr val="0E3B05"/>
                </a:solidFill>
                <a:latin typeface="Comic Sans MS"/>
                <a:ea typeface="Segoe UI"/>
                <a:cs typeface="Arial"/>
              </a:rPr>
              <a:t>.</a:t>
            </a:r>
            <a:endParaRPr lang="es-CO" sz="1600" noProof="0">
              <a:solidFill>
                <a:srgbClr val="0E3B05"/>
              </a:solidFill>
              <a:latin typeface="Comic Sans MS"/>
              <a:cs typeface="Arial"/>
            </a:endParaRPr>
          </a:p>
          <a:p>
            <a:pPr algn="just"/>
            <a:endParaRPr lang="es-CO" sz="1100" noProof="0">
              <a:solidFill>
                <a:srgbClr val="0E3B05"/>
              </a:solidFill>
              <a:latin typeface="Comic Sans MS"/>
              <a:ea typeface="Segoe UI"/>
              <a:cs typeface="Arial"/>
            </a:endParaRPr>
          </a:p>
          <a:p>
            <a:pPr marL="285750" indent="-285750" algn="just">
              <a:buFont typeface="Wingdings"/>
              <a:buChar char="ü"/>
            </a:pPr>
            <a:r>
              <a:rPr lang="es-CO" sz="1600" noProof="0">
                <a:solidFill>
                  <a:srgbClr val="0E3B05"/>
                </a:solidFill>
                <a:latin typeface="Comic Sans MS"/>
                <a:ea typeface="Segoe UI"/>
                <a:cs typeface="Arial"/>
              </a:rPr>
              <a:t>En nuestra emisora “Colbraulio </a:t>
            </a:r>
            <a:r>
              <a:rPr lang="es-CO" sz="1600" noProof="0" err="1">
                <a:solidFill>
                  <a:srgbClr val="0E3B05"/>
                </a:solidFill>
                <a:latin typeface="Comic Sans MS"/>
                <a:ea typeface="Segoe UI"/>
                <a:cs typeface="Arial"/>
              </a:rPr>
              <a:t>Stereo</a:t>
            </a:r>
            <a:r>
              <a:rPr lang="es-CO" sz="1600" noProof="0">
                <a:solidFill>
                  <a:srgbClr val="0E3B05"/>
                </a:solidFill>
                <a:latin typeface="Comic Sans MS"/>
                <a:ea typeface="Segoe UI"/>
                <a:cs typeface="Arial"/>
              </a:rPr>
              <a:t> 89.2FM”, desde el inicio del 2023 hemos concentrado los esfuerzos en mantenernos como la emisora de mayor difusión de contenidos pedagógicos en el municipio </a:t>
            </a:r>
            <a:r>
              <a:rPr lang="es-CO" sz="1600" i="0" u="none" strike="noStrike" baseline="0" noProof="0">
                <a:solidFill>
                  <a:srgbClr val="0E3B05"/>
                </a:solidFill>
                <a:latin typeface="Comic Sans MS"/>
                <a:ea typeface="Segoe UI"/>
                <a:cs typeface="Arial"/>
              </a:rPr>
              <a:t>de </a:t>
            </a:r>
            <a:r>
              <a:rPr lang="es-CO" sz="1600" noProof="0">
                <a:solidFill>
                  <a:srgbClr val="0E3B05"/>
                </a:solidFill>
                <a:latin typeface="Comic Sans MS"/>
                <a:ea typeface="Segoe UI"/>
                <a:cs typeface="Arial"/>
              </a:rPr>
              <a:t>Yopal, </a:t>
            </a:r>
            <a:r>
              <a:rPr lang="es-CO" sz="1600" i="0" u="none" strike="noStrike" baseline="0" noProof="0">
                <a:solidFill>
                  <a:srgbClr val="0E3B05"/>
                </a:solidFill>
                <a:latin typeface="Comic Sans MS"/>
                <a:ea typeface="Segoe UI"/>
                <a:cs typeface="Arial"/>
              </a:rPr>
              <a:t>para </a:t>
            </a:r>
            <a:r>
              <a:rPr lang="es-CO" sz="1600" noProof="0">
                <a:solidFill>
                  <a:srgbClr val="0E3B05"/>
                </a:solidFill>
                <a:latin typeface="Comic Sans MS"/>
                <a:ea typeface="Segoe UI"/>
                <a:cs typeface="Arial"/>
              </a:rPr>
              <a:t>todos los miembros </a:t>
            </a:r>
            <a:r>
              <a:rPr lang="es-CO" sz="1600" i="0" u="none" strike="noStrike" baseline="0" noProof="0">
                <a:solidFill>
                  <a:srgbClr val="0E3B05"/>
                </a:solidFill>
                <a:latin typeface="Comic Sans MS"/>
                <a:ea typeface="Segoe UI"/>
                <a:cs typeface="Arial"/>
              </a:rPr>
              <a:t>de la </a:t>
            </a:r>
            <a:r>
              <a:rPr lang="es-CO" sz="1600" noProof="0">
                <a:solidFill>
                  <a:srgbClr val="0E3B05"/>
                </a:solidFill>
                <a:latin typeface="Comic Sans MS"/>
                <a:ea typeface="Segoe UI"/>
                <a:cs typeface="Arial"/>
              </a:rPr>
              <a:t>comunidad educativa </a:t>
            </a:r>
            <a:r>
              <a:rPr lang="es-CO" sz="1600" i="0" u="none" strike="noStrike" baseline="0" noProof="0">
                <a:solidFill>
                  <a:srgbClr val="0E3B05"/>
                </a:solidFill>
                <a:latin typeface="Comic Sans MS"/>
                <a:ea typeface="Segoe UI"/>
                <a:cs typeface="Arial"/>
              </a:rPr>
              <a:t>y </a:t>
            </a:r>
            <a:r>
              <a:rPr lang="es-CO" sz="1600" noProof="0">
                <a:solidFill>
                  <a:srgbClr val="0E3B05"/>
                </a:solidFill>
                <a:latin typeface="Comic Sans MS"/>
                <a:ea typeface="Segoe UI"/>
                <a:cs typeface="Arial"/>
              </a:rPr>
              <a:t>en general</a:t>
            </a:r>
            <a:r>
              <a:rPr lang="es-CO" sz="1600" i="0" u="none" strike="noStrike" baseline="0" noProof="0">
                <a:solidFill>
                  <a:srgbClr val="0E3B05"/>
                </a:solidFill>
                <a:latin typeface="Comic Sans MS"/>
                <a:ea typeface="Segoe UI"/>
                <a:cs typeface="Arial"/>
              </a:rPr>
              <a:t>.</a:t>
            </a:r>
            <a:endParaRPr lang="es-CO" sz="1500" noProof="0">
              <a:solidFill>
                <a:srgbClr val="0E3B05"/>
              </a:solidFill>
              <a:latin typeface="Comic Sans MS"/>
              <a:cs typeface="Arial"/>
            </a:endParaRPr>
          </a:p>
        </p:txBody>
      </p:sp>
      <p:sp>
        <p:nvSpPr>
          <p:cNvPr id="5" name="CuadroTexto 4">
            <a:extLst>
              <a:ext uri="{FF2B5EF4-FFF2-40B4-BE49-F238E27FC236}">
                <a16:creationId xmlns:a16="http://schemas.microsoft.com/office/drawing/2014/main" id="{85C4A805-1E38-5DF0-7D22-12822D25F026}"/>
              </a:ext>
            </a:extLst>
          </p:cNvPr>
          <p:cNvSpPr txBox="1"/>
          <p:nvPr/>
        </p:nvSpPr>
        <p:spPr>
          <a:xfrm>
            <a:off x="1110365" y="76422"/>
            <a:ext cx="1048415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rtl="0"/>
            <a:r>
              <a:rPr lang="es-CO" sz="2800" b="1" i="0" noProof="0">
                <a:solidFill>
                  <a:srgbClr val="104A4A"/>
                </a:solidFill>
                <a:latin typeface="Comic Sans MS"/>
                <a:ea typeface="Arial"/>
                <a:cs typeface="Arial"/>
              </a:rPr>
              <a:t>EMISORA DE INTERÉS PÚBLICO</a:t>
            </a:r>
          </a:p>
          <a:p>
            <a:pPr algn="ctr"/>
            <a:r>
              <a:rPr lang="es-CO" sz="2800" b="1" i="0" noProof="0">
                <a:solidFill>
                  <a:srgbClr val="104A4A"/>
                </a:solidFill>
                <a:latin typeface="Comic Sans MS"/>
                <a:ea typeface="Arial"/>
                <a:cs typeface="Arial"/>
              </a:rPr>
              <a:t>COLBRAULIO 89.2 FM.</a:t>
            </a:r>
            <a:endParaRPr lang="es-CO" sz="2800" b="1" noProof="0">
              <a:solidFill>
                <a:srgbClr val="104A4A"/>
              </a:solidFill>
              <a:latin typeface="Comic Sans MS"/>
              <a:ea typeface="微软雅黑"/>
              <a:cs typeface="Posterama" panose="020B0504020200020000" pitchFamily="34" charset="0"/>
            </a:endParaRPr>
          </a:p>
        </p:txBody>
      </p:sp>
      <p:pic>
        <p:nvPicPr>
          <p:cNvPr id="8" name="Imagen 7">
            <a:extLst>
              <a:ext uri="{FF2B5EF4-FFF2-40B4-BE49-F238E27FC236}">
                <a16:creationId xmlns:a16="http://schemas.microsoft.com/office/drawing/2014/main" id="{D744D21D-8B9D-77F6-D98C-3E553609014B}"/>
              </a:ext>
            </a:extLst>
          </p:cNvPr>
          <p:cNvPicPr>
            <a:picLocks noChangeAspect="1"/>
          </p:cNvPicPr>
          <p:nvPr/>
        </p:nvPicPr>
        <p:blipFill>
          <a:blip r:embed="rId4"/>
          <a:stretch>
            <a:fillRect/>
          </a:stretch>
        </p:blipFill>
        <p:spPr>
          <a:xfrm>
            <a:off x="10548434" y="-1"/>
            <a:ext cx="1294443" cy="1105204"/>
          </a:xfrm>
          <a:prstGeom prst="rect">
            <a:avLst/>
          </a:prstGeom>
        </p:spPr>
      </p:pic>
      <p:pic>
        <p:nvPicPr>
          <p:cNvPr id="11" name="Gráfico 10" descr="Music notes con relleno sólido">
            <a:extLst>
              <a:ext uri="{FF2B5EF4-FFF2-40B4-BE49-F238E27FC236}">
                <a16:creationId xmlns:a16="http://schemas.microsoft.com/office/drawing/2014/main" id="{4EBA07C2-84F4-14A3-A720-8366B44A95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03467" y="3892550"/>
            <a:ext cx="755650" cy="755650"/>
          </a:xfrm>
          <a:prstGeom prst="rect">
            <a:avLst/>
          </a:prstGeom>
        </p:spPr>
      </p:pic>
      <p:pic>
        <p:nvPicPr>
          <p:cNvPr id="12" name="Gráfico 11" descr="Music notation con relleno sólido">
            <a:extLst>
              <a:ext uri="{FF2B5EF4-FFF2-40B4-BE49-F238E27FC236}">
                <a16:creationId xmlns:a16="http://schemas.microsoft.com/office/drawing/2014/main" id="{E6FD1B8C-59DA-3170-B60A-AD4A8553A6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27179" y="652590"/>
            <a:ext cx="914400" cy="914400"/>
          </a:xfrm>
          <a:prstGeom prst="rect">
            <a:avLst/>
          </a:prstGeom>
        </p:spPr>
      </p:pic>
      <p:pic>
        <p:nvPicPr>
          <p:cNvPr id="13" name="Gráfico 12" descr="Music notes con relleno sólido">
            <a:extLst>
              <a:ext uri="{FF2B5EF4-FFF2-40B4-BE49-F238E27FC236}">
                <a16:creationId xmlns:a16="http://schemas.microsoft.com/office/drawing/2014/main" id="{8AF91FEC-5577-CE6A-20E9-7247C50FA0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799" y="3532717"/>
            <a:ext cx="649817" cy="670983"/>
          </a:xfrm>
          <a:prstGeom prst="rect">
            <a:avLst/>
          </a:prstGeom>
        </p:spPr>
      </p:pic>
      <p:sp>
        <p:nvSpPr>
          <p:cNvPr id="3" name="CuadroTexto 2">
            <a:extLst>
              <a:ext uri="{FF2B5EF4-FFF2-40B4-BE49-F238E27FC236}">
                <a16:creationId xmlns:a16="http://schemas.microsoft.com/office/drawing/2014/main" id="{523705C0-1D9E-47A8-D58B-35D2A5BAECB7}"/>
              </a:ext>
            </a:extLst>
          </p:cNvPr>
          <p:cNvSpPr txBox="1"/>
          <p:nvPr/>
        </p:nvSpPr>
        <p:spPr>
          <a:xfrm>
            <a:off x="4961774" y="1103777"/>
            <a:ext cx="7068757" cy="5346144"/>
          </a:xfrm>
          <a:prstGeom prst="roundRect">
            <a:avLst/>
          </a:prstGeom>
          <a:solidFill>
            <a:srgbClr val="249191"/>
          </a:solidFill>
          <a:ln>
            <a:solidFill>
              <a:schemeClr val="accent5">
                <a:lumMod val="20000"/>
                <a:lumOff val="8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a:buChar char="ü"/>
            </a:pPr>
            <a:r>
              <a:rPr lang="es-CO" sz="1400" noProof="0">
                <a:solidFill>
                  <a:schemeClr val="bg1"/>
                </a:solidFill>
                <a:latin typeface="Comic Sans MS"/>
                <a:ea typeface="Segoe UI"/>
                <a:cs typeface="Arial"/>
              </a:rPr>
              <a:t>Desde el inicio del año escolar se cumple con la importante tarea de difundir toda la información institucional, </a:t>
            </a:r>
            <a:r>
              <a:rPr lang="es-CO" sz="1400" i="0" u="none" strike="noStrike" baseline="0" noProof="0">
                <a:solidFill>
                  <a:schemeClr val="bg1"/>
                </a:solidFill>
                <a:latin typeface="Comic Sans MS"/>
                <a:ea typeface="Segoe UI"/>
                <a:cs typeface="Arial"/>
              </a:rPr>
              <a:t>de manera </a:t>
            </a:r>
            <a:r>
              <a:rPr lang="es-CO" sz="1400" noProof="0">
                <a:solidFill>
                  <a:schemeClr val="bg1"/>
                </a:solidFill>
                <a:latin typeface="Comic Sans MS"/>
                <a:ea typeface="Segoe UI"/>
                <a:cs typeface="Arial"/>
              </a:rPr>
              <a:t>que </a:t>
            </a:r>
            <a:r>
              <a:rPr lang="es-CO" sz="1400" i="0" u="none" strike="noStrike" baseline="0" noProof="0">
                <a:solidFill>
                  <a:schemeClr val="bg1"/>
                </a:solidFill>
                <a:latin typeface="Comic Sans MS"/>
                <a:ea typeface="Segoe UI"/>
                <a:cs typeface="Arial"/>
              </a:rPr>
              <a:t>los </a:t>
            </a:r>
            <a:r>
              <a:rPr lang="es-CO" sz="1400" noProof="0">
                <a:solidFill>
                  <a:schemeClr val="bg1"/>
                </a:solidFill>
                <a:latin typeface="Comic Sans MS"/>
                <a:ea typeface="Segoe UI"/>
                <a:cs typeface="Arial"/>
              </a:rPr>
              <a:t>padres de familia no contarán con un solo canal de información para enterarse </a:t>
            </a:r>
            <a:r>
              <a:rPr lang="es-CO" sz="1400" i="0" u="none" strike="noStrike" baseline="0" noProof="0">
                <a:solidFill>
                  <a:schemeClr val="bg1"/>
                </a:solidFill>
                <a:latin typeface="Comic Sans MS"/>
                <a:ea typeface="Segoe UI"/>
                <a:cs typeface="Arial"/>
              </a:rPr>
              <a:t>de </a:t>
            </a:r>
            <a:r>
              <a:rPr lang="es-CO" sz="1400" noProof="0">
                <a:solidFill>
                  <a:schemeClr val="bg1"/>
                </a:solidFill>
                <a:latin typeface="Comic Sans MS"/>
                <a:ea typeface="Segoe UI"/>
                <a:cs typeface="Arial"/>
              </a:rPr>
              <a:t>lo </a:t>
            </a:r>
            <a:r>
              <a:rPr lang="es-CO" sz="1400" i="0" u="none" strike="noStrike" baseline="0" noProof="0">
                <a:solidFill>
                  <a:schemeClr val="bg1"/>
                </a:solidFill>
                <a:latin typeface="Comic Sans MS"/>
                <a:ea typeface="Segoe UI"/>
                <a:cs typeface="Arial"/>
              </a:rPr>
              <a:t>que </a:t>
            </a:r>
            <a:r>
              <a:rPr lang="es-CO" sz="1400" noProof="0">
                <a:solidFill>
                  <a:schemeClr val="bg1"/>
                </a:solidFill>
                <a:latin typeface="Comic Sans MS"/>
                <a:ea typeface="Segoe UI"/>
                <a:cs typeface="Arial"/>
              </a:rPr>
              <a:t>está sucediendo en </a:t>
            </a:r>
            <a:r>
              <a:rPr lang="es-CO" sz="1400" i="0" u="none" strike="noStrike" baseline="0" noProof="0">
                <a:solidFill>
                  <a:schemeClr val="bg1"/>
                </a:solidFill>
                <a:latin typeface="Comic Sans MS"/>
                <a:ea typeface="Segoe UI"/>
                <a:cs typeface="Arial"/>
              </a:rPr>
              <a:t>la </a:t>
            </a:r>
            <a:r>
              <a:rPr lang="es-CO" sz="1400" noProof="0">
                <a:solidFill>
                  <a:schemeClr val="bg1"/>
                </a:solidFill>
                <a:latin typeface="Comic Sans MS"/>
                <a:ea typeface="Segoe UI"/>
                <a:cs typeface="Arial"/>
              </a:rPr>
              <a:t>institución y de los diferentes temas que son relevantes, ya que a través </a:t>
            </a:r>
            <a:r>
              <a:rPr lang="es-CO" sz="1400" i="0" u="none" strike="noStrike" baseline="0" noProof="0">
                <a:solidFill>
                  <a:schemeClr val="bg1"/>
                </a:solidFill>
                <a:latin typeface="Comic Sans MS"/>
                <a:ea typeface="Segoe UI"/>
                <a:cs typeface="Arial"/>
              </a:rPr>
              <a:t>de </a:t>
            </a:r>
            <a:r>
              <a:rPr lang="es-CO" sz="1400" noProof="0">
                <a:solidFill>
                  <a:schemeClr val="bg1"/>
                </a:solidFill>
                <a:latin typeface="Comic Sans MS"/>
                <a:ea typeface="Segoe UI"/>
                <a:cs typeface="Arial"/>
              </a:rPr>
              <a:t>la radio pueden estar </a:t>
            </a:r>
            <a:r>
              <a:rPr lang="es-CO" sz="1400" i="0" u="none" strike="noStrike" baseline="0" noProof="0">
                <a:solidFill>
                  <a:schemeClr val="bg1"/>
                </a:solidFill>
                <a:latin typeface="Comic Sans MS"/>
                <a:ea typeface="Segoe UI"/>
                <a:cs typeface="Arial"/>
              </a:rPr>
              <a:t>al </a:t>
            </a:r>
            <a:r>
              <a:rPr lang="es-CO" sz="1400" noProof="0">
                <a:solidFill>
                  <a:schemeClr val="bg1"/>
                </a:solidFill>
                <a:latin typeface="Comic Sans MS"/>
                <a:ea typeface="Segoe UI"/>
                <a:cs typeface="Arial"/>
              </a:rPr>
              <a:t>tanto de esa información, superando en muchos casos barreras ocasionadas por conectividad o dificultades de comunicación.</a:t>
            </a:r>
            <a:endParaRPr lang="es-CO" sz="1400" noProof="0">
              <a:solidFill>
                <a:schemeClr val="bg1"/>
              </a:solidFill>
              <a:latin typeface="Comic Sans MS"/>
            </a:endParaRPr>
          </a:p>
          <a:p>
            <a:pPr algn="just"/>
            <a:endParaRPr lang="es-CO" sz="1400" noProof="0">
              <a:solidFill>
                <a:schemeClr val="bg1"/>
              </a:solidFill>
              <a:latin typeface="Comic Sans MS"/>
              <a:ea typeface="Segoe UI"/>
              <a:cs typeface="Arial"/>
            </a:endParaRPr>
          </a:p>
          <a:p>
            <a:pPr marL="285750" indent="-285750" algn="just">
              <a:buFont typeface="Wingdings"/>
              <a:buChar char="ü"/>
            </a:pPr>
            <a:r>
              <a:rPr lang="es-CO" sz="1400" noProof="0">
                <a:solidFill>
                  <a:schemeClr val="bg1"/>
                </a:solidFill>
                <a:latin typeface="Comic Sans MS"/>
                <a:ea typeface="Segoe UI"/>
                <a:cs typeface="Arial"/>
              </a:rPr>
              <a:t>Por otra parte, la emisora “Colbraulio </a:t>
            </a:r>
            <a:r>
              <a:rPr lang="es-CO" sz="1400" noProof="0" err="1">
                <a:solidFill>
                  <a:schemeClr val="bg1"/>
                </a:solidFill>
                <a:latin typeface="Comic Sans MS"/>
                <a:ea typeface="Segoe UI"/>
                <a:cs typeface="Arial"/>
              </a:rPr>
              <a:t>Stereo</a:t>
            </a:r>
            <a:r>
              <a:rPr lang="es-CO" sz="1400" noProof="0">
                <a:solidFill>
                  <a:schemeClr val="bg1"/>
                </a:solidFill>
                <a:latin typeface="Comic Sans MS"/>
                <a:ea typeface="Segoe UI"/>
                <a:cs typeface="Arial"/>
              </a:rPr>
              <a:t> 89.2FM”, permite que muchos proyectos se difundan a través </a:t>
            </a:r>
            <a:r>
              <a:rPr lang="es-CO" sz="1400" i="0" u="none" strike="noStrike" baseline="0" noProof="0">
                <a:solidFill>
                  <a:schemeClr val="bg1"/>
                </a:solidFill>
                <a:latin typeface="Comic Sans MS"/>
                <a:ea typeface="Segoe UI"/>
                <a:cs typeface="Arial"/>
              </a:rPr>
              <a:t>del </a:t>
            </a:r>
            <a:r>
              <a:rPr lang="es-CO" sz="1400" noProof="0">
                <a:solidFill>
                  <a:schemeClr val="bg1"/>
                </a:solidFill>
                <a:latin typeface="Comic Sans MS"/>
                <a:ea typeface="Segoe UI"/>
                <a:cs typeface="Arial"/>
              </a:rPr>
              <a:t>medio radial, compartiendo con nuestros estudiantes </a:t>
            </a:r>
            <a:r>
              <a:rPr lang="es-CO" sz="1400" i="0" u="none" strike="noStrike" baseline="0" noProof="0">
                <a:solidFill>
                  <a:schemeClr val="bg1"/>
                </a:solidFill>
                <a:latin typeface="Comic Sans MS"/>
                <a:ea typeface="Segoe UI"/>
                <a:cs typeface="Arial"/>
              </a:rPr>
              <a:t>y </a:t>
            </a:r>
            <a:r>
              <a:rPr lang="es-CO" sz="1400" noProof="0">
                <a:solidFill>
                  <a:schemeClr val="bg1"/>
                </a:solidFill>
                <a:latin typeface="Comic Sans MS"/>
                <a:ea typeface="Segoe UI"/>
                <a:cs typeface="Arial"/>
              </a:rPr>
              <a:t>los de otras instituciones educativas, contenidos valiosos </a:t>
            </a:r>
            <a:r>
              <a:rPr lang="es-CO" sz="1400" i="0" u="none" strike="noStrike" baseline="0" noProof="0">
                <a:solidFill>
                  <a:schemeClr val="bg1"/>
                </a:solidFill>
                <a:latin typeface="Comic Sans MS"/>
                <a:ea typeface="Segoe UI"/>
                <a:cs typeface="Arial"/>
              </a:rPr>
              <a:t>en </a:t>
            </a:r>
            <a:r>
              <a:rPr lang="es-CO" sz="1400" noProof="0">
                <a:solidFill>
                  <a:schemeClr val="bg1"/>
                </a:solidFill>
                <a:latin typeface="Comic Sans MS"/>
                <a:ea typeface="Segoe UI"/>
                <a:cs typeface="Arial"/>
              </a:rPr>
              <a:t>diferentes áreas del saber cómo: lenguaje, ciencias, matemáticas, sociales, entre otras.</a:t>
            </a:r>
            <a:endParaRPr lang="es-CO" sz="1400" noProof="0">
              <a:solidFill>
                <a:schemeClr val="bg1"/>
              </a:solidFill>
              <a:latin typeface="Comic Sans MS"/>
            </a:endParaRPr>
          </a:p>
          <a:p>
            <a:pPr algn="just"/>
            <a:endParaRPr lang="es-CO" sz="1400" noProof="0">
              <a:solidFill>
                <a:schemeClr val="bg1"/>
              </a:solidFill>
              <a:latin typeface="Comic Sans MS"/>
              <a:ea typeface="Segoe UI"/>
              <a:cs typeface="Arial"/>
            </a:endParaRPr>
          </a:p>
          <a:p>
            <a:pPr marL="285750" indent="-285750" algn="just">
              <a:buFont typeface="Wingdings"/>
              <a:buChar char="ü"/>
            </a:pPr>
            <a:r>
              <a:rPr lang="es-CO" sz="1400" noProof="0">
                <a:solidFill>
                  <a:schemeClr val="bg1"/>
                </a:solidFill>
                <a:latin typeface="Comic Sans MS"/>
                <a:ea typeface="Segoe UI"/>
                <a:cs typeface="Arial"/>
              </a:rPr>
              <a:t>La emisora “Colbraulio </a:t>
            </a:r>
            <a:r>
              <a:rPr lang="es-CO" sz="1400" noProof="0" err="1">
                <a:solidFill>
                  <a:schemeClr val="bg1"/>
                </a:solidFill>
                <a:latin typeface="Comic Sans MS"/>
                <a:ea typeface="Segoe UI"/>
                <a:cs typeface="Arial"/>
              </a:rPr>
              <a:t>Stereo</a:t>
            </a:r>
            <a:r>
              <a:rPr lang="es-CO" sz="1400" noProof="0">
                <a:solidFill>
                  <a:schemeClr val="bg1"/>
                </a:solidFill>
                <a:latin typeface="Comic Sans MS"/>
                <a:ea typeface="Segoe UI"/>
                <a:cs typeface="Arial"/>
              </a:rPr>
              <a:t> 89.2FM”, juega un papel fundamental para </a:t>
            </a:r>
            <a:r>
              <a:rPr lang="es-CO" sz="1400" i="0" u="none" strike="noStrike" baseline="0" noProof="0">
                <a:solidFill>
                  <a:schemeClr val="bg1"/>
                </a:solidFill>
                <a:latin typeface="Comic Sans MS"/>
                <a:ea typeface="Segoe UI"/>
                <a:cs typeface="Arial"/>
              </a:rPr>
              <a:t>la </a:t>
            </a:r>
            <a:r>
              <a:rPr lang="es-CO" sz="1400" noProof="0">
                <a:solidFill>
                  <a:schemeClr val="bg1"/>
                </a:solidFill>
                <a:latin typeface="Comic Sans MS"/>
                <a:ea typeface="Segoe UI"/>
                <a:cs typeface="Arial"/>
              </a:rPr>
              <a:t>modalidad de comunicación </a:t>
            </a:r>
            <a:r>
              <a:rPr lang="es-CO" sz="1400" i="0" u="none" strike="noStrike" baseline="0" noProof="0">
                <a:solidFill>
                  <a:schemeClr val="bg1"/>
                </a:solidFill>
                <a:latin typeface="Comic Sans MS"/>
                <a:ea typeface="Segoe UI"/>
                <a:cs typeface="Arial"/>
              </a:rPr>
              <a:t>y </a:t>
            </a:r>
            <a:r>
              <a:rPr lang="es-CO" sz="1400" noProof="0">
                <a:solidFill>
                  <a:schemeClr val="bg1"/>
                </a:solidFill>
                <a:latin typeface="Comic Sans MS"/>
                <a:ea typeface="Segoe UI"/>
                <a:cs typeface="Arial"/>
              </a:rPr>
              <a:t>periodismo, hoy día conformada por más de 100 estudiantes </a:t>
            </a:r>
            <a:r>
              <a:rPr lang="es-CO" sz="1400" i="0" u="none" strike="noStrike" baseline="0" noProof="0">
                <a:solidFill>
                  <a:schemeClr val="bg1"/>
                </a:solidFill>
                <a:latin typeface="Comic Sans MS"/>
                <a:ea typeface="Segoe UI"/>
                <a:cs typeface="Arial"/>
              </a:rPr>
              <a:t>de </a:t>
            </a:r>
            <a:r>
              <a:rPr lang="es-CO" sz="1400" noProof="0">
                <a:solidFill>
                  <a:schemeClr val="bg1"/>
                </a:solidFill>
                <a:latin typeface="Comic Sans MS"/>
                <a:ea typeface="Segoe UI"/>
                <a:cs typeface="Arial"/>
              </a:rPr>
              <a:t>media vocacional, con </a:t>
            </a:r>
            <a:r>
              <a:rPr lang="es-CO" sz="1400" i="0" u="none" strike="noStrike" baseline="0" noProof="0">
                <a:solidFill>
                  <a:schemeClr val="bg1"/>
                </a:solidFill>
                <a:latin typeface="Comic Sans MS"/>
                <a:ea typeface="Segoe UI"/>
                <a:cs typeface="Arial"/>
              </a:rPr>
              <a:t>los </a:t>
            </a:r>
            <a:r>
              <a:rPr lang="es-CO" sz="1400" noProof="0">
                <a:solidFill>
                  <a:schemeClr val="bg1"/>
                </a:solidFill>
                <a:latin typeface="Comic Sans MS"/>
                <a:ea typeface="Segoe UI"/>
                <a:cs typeface="Arial"/>
              </a:rPr>
              <a:t>que se iniciaron importantes proyectos como: Tardeando Ando y  Colbraulio Noticias</a:t>
            </a:r>
            <a:r>
              <a:rPr lang="es-CO" sz="1400" i="0" u="none" strike="noStrike" baseline="0" noProof="0">
                <a:solidFill>
                  <a:schemeClr val="bg1"/>
                </a:solidFill>
                <a:latin typeface="Comic Sans MS"/>
                <a:ea typeface="Segoe UI"/>
                <a:cs typeface="Arial"/>
              </a:rPr>
              <a:t>, </a:t>
            </a:r>
            <a:r>
              <a:rPr lang="es-CO" sz="1400" noProof="0">
                <a:solidFill>
                  <a:schemeClr val="bg1"/>
                </a:solidFill>
                <a:latin typeface="Comic Sans MS"/>
                <a:ea typeface="Segoe UI"/>
                <a:cs typeface="Arial"/>
              </a:rPr>
              <a:t>espacios en los que los estudiantes </a:t>
            </a:r>
            <a:r>
              <a:rPr lang="es-CO" sz="1400" i="0" u="none" strike="noStrike" baseline="0" noProof="0">
                <a:solidFill>
                  <a:schemeClr val="bg1"/>
                </a:solidFill>
                <a:latin typeface="Comic Sans MS"/>
                <a:ea typeface="Segoe UI"/>
                <a:cs typeface="Arial"/>
              </a:rPr>
              <a:t>de la </a:t>
            </a:r>
            <a:r>
              <a:rPr lang="es-CO" sz="1400" noProof="0">
                <a:solidFill>
                  <a:schemeClr val="bg1"/>
                </a:solidFill>
                <a:latin typeface="Comic Sans MS"/>
                <a:ea typeface="Segoe UI"/>
                <a:cs typeface="Arial"/>
              </a:rPr>
              <a:t>modalidad hacen investigación periodística, redactan guiones y en horas </a:t>
            </a:r>
            <a:r>
              <a:rPr lang="es-CO" sz="1400" i="0" u="none" strike="noStrike" baseline="0" noProof="0">
                <a:solidFill>
                  <a:schemeClr val="bg1"/>
                </a:solidFill>
                <a:latin typeface="Comic Sans MS"/>
                <a:ea typeface="Segoe UI"/>
                <a:cs typeface="Arial"/>
              </a:rPr>
              <a:t>de la </a:t>
            </a:r>
            <a:r>
              <a:rPr lang="es-CO" sz="1400" noProof="0">
                <a:solidFill>
                  <a:schemeClr val="bg1"/>
                </a:solidFill>
                <a:latin typeface="Comic Sans MS"/>
                <a:ea typeface="Segoe UI"/>
                <a:cs typeface="Arial"/>
              </a:rPr>
              <a:t>tarde van al aire para presentar sus programas, incluyendo información pedagógica </a:t>
            </a:r>
            <a:r>
              <a:rPr lang="es-CO" sz="1400" i="0" u="none" strike="noStrike" baseline="0" noProof="0">
                <a:solidFill>
                  <a:schemeClr val="bg1"/>
                </a:solidFill>
                <a:latin typeface="Comic Sans MS"/>
                <a:ea typeface="Segoe UI"/>
                <a:cs typeface="Arial"/>
              </a:rPr>
              <a:t>y </a:t>
            </a:r>
            <a:r>
              <a:rPr lang="es-CO" sz="1400" noProof="0">
                <a:solidFill>
                  <a:schemeClr val="bg1"/>
                </a:solidFill>
                <a:latin typeface="Comic Sans MS"/>
                <a:ea typeface="Segoe UI"/>
                <a:cs typeface="Arial"/>
              </a:rPr>
              <a:t>privilegiando </a:t>
            </a:r>
            <a:r>
              <a:rPr lang="es-CO" sz="1400" i="0" u="none" strike="noStrike" baseline="0" noProof="0">
                <a:solidFill>
                  <a:schemeClr val="bg1"/>
                </a:solidFill>
                <a:latin typeface="Comic Sans MS"/>
                <a:ea typeface="Segoe UI"/>
                <a:cs typeface="Arial"/>
              </a:rPr>
              <a:t>el </a:t>
            </a:r>
            <a:r>
              <a:rPr lang="es-CO" sz="1400" noProof="0">
                <a:solidFill>
                  <a:schemeClr val="bg1"/>
                </a:solidFill>
                <a:latin typeface="Comic Sans MS"/>
                <a:ea typeface="Segoe UI"/>
                <a:cs typeface="Arial"/>
              </a:rPr>
              <a:t>contenido </a:t>
            </a:r>
            <a:r>
              <a:rPr lang="es-CO" sz="1400" i="0" u="none" strike="noStrike" baseline="0" noProof="0">
                <a:solidFill>
                  <a:schemeClr val="bg1"/>
                </a:solidFill>
                <a:latin typeface="Comic Sans MS"/>
                <a:ea typeface="Segoe UI"/>
                <a:cs typeface="Arial"/>
              </a:rPr>
              <a:t>de </a:t>
            </a:r>
            <a:r>
              <a:rPr lang="es-CO" sz="1400" noProof="0">
                <a:solidFill>
                  <a:schemeClr val="bg1"/>
                </a:solidFill>
                <a:latin typeface="Comic Sans MS"/>
                <a:ea typeface="Segoe UI"/>
                <a:cs typeface="Arial"/>
              </a:rPr>
              <a:t>nuestra institución. </a:t>
            </a:r>
            <a:endParaRPr lang="es-CO" sz="1400" noProof="0">
              <a:solidFill>
                <a:schemeClr val="bg1"/>
              </a:solidFill>
              <a:latin typeface="Comic Sans MS"/>
            </a:endParaRPr>
          </a:p>
        </p:txBody>
      </p:sp>
      <p:pic>
        <p:nvPicPr>
          <p:cNvPr id="9" name="Gráfico 8" descr="Music notes con relleno sólido">
            <a:extLst>
              <a:ext uri="{FF2B5EF4-FFF2-40B4-BE49-F238E27FC236}">
                <a16:creationId xmlns:a16="http://schemas.microsoft.com/office/drawing/2014/main" id="{80FFF0F0-0BAF-F564-C966-A37E117A98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14049" y="5744632"/>
            <a:ext cx="755650" cy="755650"/>
          </a:xfrm>
          <a:prstGeom prst="rect">
            <a:avLst/>
          </a:prstGeom>
        </p:spPr>
      </p:pic>
    </p:spTree>
    <p:extLst>
      <p:ext uri="{BB962C8B-B14F-4D97-AF65-F5344CB8AC3E}">
        <p14:creationId xmlns:p14="http://schemas.microsoft.com/office/powerpoint/2010/main" val="19668333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67E45-368F-B1C0-59A0-8A14746712DE}"/>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C092CC80-CAD0-B457-4F1B-79808BBA17BC}"/>
              </a:ext>
            </a:extLst>
          </p:cNvPr>
          <p:cNvSpPr>
            <a:spLocks noGrp="1"/>
          </p:cNvSpPr>
          <p:nvPr>
            <p:ph type="body" sz="quarter" idx="28"/>
          </p:nvPr>
        </p:nvSpPr>
        <p:spPr>
          <a:xfrm>
            <a:off x="346172" y="2711"/>
            <a:ext cx="11501967" cy="6521991"/>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r>
              <a:rPr lang="es-CO" sz="1000" noProof="0"/>
              <a:t> </a:t>
            </a:r>
          </a:p>
        </p:txBody>
      </p:sp>
      <p:sp>
        <p:nvSpPr>
          <p:cNvPr id="4" name="Footer Placeholder 3">
            <a:extLst>
              <a:ext uri="{FF2B5EF4-FFF2-40B4-BE49-F238E27FC236}">
                <a16:creationId xmlns:a16="http://schemas.microsoft.com/office/drawing/2014/main" id="{2C252F83-44BC-CDEB-CE1B-80F947FC1E94}"/>
              </a:ext>
            </a:extLst>
          </p:cNvPr>
          <p:cNvSpPr>
            <a:spLocks noGrp="1"/>
          </p:cNvSpPr>
          <p:nvPr>
            <p:ph type="ftr" sz="quarter" idx="52"/>
          </p:nvPr>
        </p:nvSpPr>
        <p:spPr>
          <a:xfrm>
            <a:off x="396709"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E7DC2AE3-24F4-47D1-C89C-46A73B6454D9}"/>
              </a:ext>
            </a:extLst>
          </p:cNvPr>
          <p:cNvSpPr>
            <a:spLocks noGrp="1"/>
          </p:cNvSpPr>
          <p:nvPr>
            <p:ph type="sldNum" sz="quarter" idx="53"/>
          </p:nvPr>
        </p:nvSpPr>
        <p:spPr>
          <a:xfrm>
            <a:off x="11317994" y="6408420"/>
            <a:ext cx="458592" cy="365125"/>
          </a:xfrm>
        </p:spPr>
        <p:txBody>
          <a:bodyPr/>
          <a:lstStyle/>
          <a:p>
            <a:fld id="{47FEACEE-25B4-4A2D-B147-27296E36371D}" type="slidenum">
              <a:rPr lang="es-CO" noProof="0" smtClean="0"/>
              <a:pPr/>
              <a:t>76</a:t>
            </a:fld>
            <a:endParaRPr lang="es-CO" noProof="0"/>
          </a:p>
        </p:txBody>
      </p:sp>
      <p:pic>
        <p:nvPicPr>
          <p:cNvPr id="2" name="Imagen 1">
            <a:extLst>
              <a:ext uri="{FF2B5EF4-FFF2-40B4-BE49-F238E27FC236}">
                <a16:creationId xmlns:a16="http://schemas.microsoft.com/office/drawing/2014/main" id="{B52F482F-50DE-7BEE-D9CF-A01178B6C989}"/>
              </a:ext>
            </a:extLst>
          </p:cNvPr>
          <p:cNvPicPr>
            <a:picLocks noChangeAspect="1"/>
          </p:cNvPicPr>
          <p:nvPr/>
        </p:nvPicPr>
        <p:blipFill>
          <a:blip r:embed="rId3"/>
          <a:stretch>
            <a:fillRect/>
          </a:stretch>
        </p:blipFill>
        <p:spPr>
          <a:xfrm>
            <a:off x="3632" y="79798"/>
            <a:ext cx="935449" cy="1018054"/>
          </a:xfrm>
          <a:prstGeom prst="ellipse">
            <a:avLst/>
          </a:prstGeom>
          <a:ln>
            <a:noFill/>
          </a:ln>
          <a:effectLst>
            <a:softEdge rad="112500"/>
          </a:effectLst>
        </p:spPr>
      </p:pic>
      <p:sp>
        <p:nvSpPr>
          <p:cNvPr id="5" name="CuadroTexto 4">
            <a:extLst>
              <a:ext uri="{FF2B5EF4-FFF2-40B4-BE49-F238E27FC236}">
                <a16:creationId xmlns:a16="http://schemas.microsoft.com/office/drawing/2014/main" id="{CFAF8264-D43A-75A7-1498-E61F77BED5FD}"/>
              </a:ext>
            </a:extLst>
          </p:cNvPr>
          <p:cNvSpPr txBox="1"/>
          <p:nvPr/>
        </p:nvSpPr>
        <p:spPr>
          <a:xfrm>
            <a:off x="1171325" y="330422"/>
            <a:ext cx="104841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sz="2800" b="1">
                <a:solidFill>
                  <a:srgbClr val="104A4A"/>
                </a:solidFill>
                <a:latin typeface="Comic Sans MS"/>
                <a:ea typeface="Arial"/>
                <a:cs typeface="Arial"/>
              </a:rPr>
              <a:t>OFICIOS INVITACIÓN RENDICIÓN DE CUENTAS</a:t>
            </a:r>
            <a:endParaRPr lang="es-CO" sz="2800" b="1" i="0" noProof="0">
              <a:solidFill>
                <a:srgbClr val="104A4A"/>
              </a:solidFill>
              <a:latin typeface="Comic Sans MS"/>
              <a:ea typeface="Arial"/>
              <a:cs typeface="Arial"/>
            </a:endParaRPr>
          </a:p>
        </p:txBody>
      </p:sp>
      <p:pic>
        <p:nvPicPr>
          <p:cNvPr id="10" name="Imagen 9" descr="Texto, Carta&#10;&#10;El contenido generado por IA puede ser incorrecto.">
            <a:extLst>
              <a:ext uri="{FF2B5EF4-FFF2-40B4-BE49-F238E27FC236}">
                <a16:creationId xmlns:a16="http://schemas.microsoft.com/office/drawing/2014/main" id="{1080961E-3BBF-0B66-7BD4-18E21490D37A}"/>
              </a:ext>
            </a:extLst>
          </p:cNvPr>
          <p:cNvPicPr>
            <a:picLocks noChangeAspect="1"/>
          </p:cNvPicPr>
          <p:nvPr/>
        </p:nvPicPr>
        <p:blipFill>
          <a:blip r:embed="rId4"/>
          <a:stretch>
            <a:fillRect/>
          </a:stretch>
        </p:blipFill>
        <p:spPr>
          <a:xfrm>
            <a:off x="195931" y="1426308"/>
            <a:ext cx="2929679" cy="4445001"/>
          </a:xfrm>
          <a:prstGeom prst="rect">
            <a:avLst/>
          </a:prstGeom>
        </p:spPr>
      </p:pic>
      <p:pic>
        <p:nvPicPr>
          <p:cNvPr id="14" name="Imagen 13" descr="Texto, Carta&#10;&#10;El contenido generado por IA puede ser incorrecto.">
            <a:extLst>
              <a:ext uri="{FF2B5EF4-FFF2-40B4-BE49-F238E27FC236}">
                <a16:creationId xmlns:a16="http://schemas.microsoft.com/office/drawing/2014/main" id="{5916361B-21B9-31CC-B955-7B1CA1436248}"/>
              </a:ext>
            </a:extLst>
          </p:cNvPr>
          <p:cNvPicPr>
            <a:picLocks noChangeAspect="1"/>
          </p:cNvPicPr>
          <p:nvPr/>
        </p:nvPicPr>
        <p:blipFill>
          <a:blip r:embed="rId5"/>
          <a:stretch>
            <a:fillRect/>
          </a:stretch>
        </p:blipFill>
        <p:spPr>
          <a:xfrm>
            <a:off x="3291221" y="1426308"/>
            <a:ext cx="2815563" cy="4445001"/>
          </a:xfrm>
          <a:prstGeom prst="rect">
            <a:avLst/>
          </a:prstGeom>
        </p:spPr>
      </p:pic>
      <p:pic>
        <p:nvPicPr>
          <p:cNvPr id="15" name="Imagen 14" descr="Texto, Carta&#10;&#10;El contenido generado por IA puede ser incorrecto.">
            <a:extLst>
              <a:ext uri="{FF2B5EF4-FFF2-40B4-BE49-F238E27FC236}">
                <a16:creationId xmlns:a16="http://schemas.microsoft.com/office/drawing/2014/main" id="{71A93A39-89A5-BC6B-5807-164EF7F98DB3}"/>
              </a:ext>
            </a:extLst>
          </p:cNvPr>
          <p:cNvPicPr>
            <a:picLocks noChangeAspect="1"/>
          </p:cNvPicPr>
          <p:nvPr/>
        </p:nvPicPr>
        <p:blipFill>
          <a:blip r:embed="rId6"/>
          <a:stretch>
            <a:fillRect/>
          </a:stretch>
        </p:blipFill>
        <p:spPr>
          <a:xfrm>
            <a:off x="6187338" y="1426308"/>
            <a:ext cx="2787173" cy="4445000"/>
          </a:xfrm>
          <a:prstGeom prst="rect">
            <a:avLst/>
          </a:prstGeom>
        </p:spPr>
      </p:pic>
      <p:pic>
        <p:nvPicPr>
          <p:cNvPr id="16" name="Imagen 15" descr="Texto, Carta&#10;&#10;El contenido generado por IA puede ser incorrecto.">
            <a:extLst>
              <a:ext uri="{FF2B5EF4-FFF2-40B4-BE49-F238E27FC236}">
                <a16:creationId xmlns:a16="http://schemas.microsoft.com/office/drawing/2014/main" id="{E05A076A-D4C1-4A45-5F1C-03DBE7A7EC7F}"/>
              </a:ext>
            </a:extLst>
          </p:cNvPr>
          <p:cNvPicPr>
            <a:picLocks noChangeAspect="1"/>
          </p:cNvPicPr>
          <p:nvPr/>
        </p:nvPicPr>
        <p:blipFill>
          <a:blip r:embed="rId7"/>
          <a:stretch>
            <a:fillRect/>
          </a:stretch>
        </p:blipFill>
        <p:spPr>
          <a:xfrm>
            <a:off x="9084356" y="1426307"/>
            <a:ext cx="2766750" cy="4445003"/>
          </a:xfrm>
          <a:prstGeom prst="rect">
            <a:avLst/>
          </a:prstGeom>
        </p:spPr>
      </p:pic>
    </p:spTree>
    <p:extLst>
      <p:ext uri="{BB962C8B-B14F-4D97-AF65-F5344CB8AC3E}">
        <p14:creationId xmlns:p14="http://schemas.microsoft.com/office/powerpoint/2010/main" val="2956785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2D137C-923B-BBB5-CFC7-A9AF4172BB8C}"/>
              </a:ext>
            </a:extLst>
          </p:cNvPr>
          <p:cNvSpPr>
            <a:spLocks noGrp="1"/>
          </p:cNvSpPr>
          <p:nvPr>
            <p:ph type="title"/>
          </p:nvPr>
        </p:nvSpPr>
        <p:spPr>
          <a:xfrm>
            <a:off x="480267" y="2096893"/>
            <a:ext cx="5263700" cy="2380639"/>
          </a:xfrm>
          <a:prstGeom prst="rightArrow">
            <a:avLst/>
          </a:prstGeom>
          <a:solidFill>
            <a:schemeClr val="tx2"/>
          </a:solidFill>
        </p:spPr>
        <p:txBody>
          <a:bodyPr/>
          <a:lstStyle/>
          <a:p>
            <a:pPr algn="ctr"/>
            <a:r>
              <a:rPr lang="es-CO">
                <a:solidFill>
                  <a:srgbClr val="FFFFFF"/>
                </a:solidFill>
              </a:rPr>
              <a:t>IE BOSQUES DE SIRIVANA</a:t>
            </a:r>
            <a:endParaRPr lang="es-CO" noProof="0">
              <a:solidFill>
                <a:srgbClr val="FFFFFF"/>
              </a:solidFill>
            </a:endParaRPr>
          </a:p>
        </p:txBody>
      </p:sp>
      <p:sp>
        <p:nvSpPr>
          <p:cNvPr id="5" name="Marcador de pie de página 4">
            <a:extLst>
              <a:ext uri="{FF2B5EF4-FFF2-40B4-BE49-F238E27FC236}">
                <a16:creationId xmlns:a16="http://schemas.microsoft.com/office/drawing/2014/main" id="{6F3A8175-170C-14CF-5299-B5E8F16F820D}"/>
              </a:ext>
            </a:extLst>
          </p:cNvPr>
          <p:cNvSpPr>
            <a:spLocks noGrp="1"/>
          </p:cNvSpPr>
          <p:nvPr>
            <p:ph type="ftr" sz="quarter" idx="52"/>
          </p:nvPr>
        </p:nvSpPr>
        <p:spPr/>
        <p:txBody>
          <a:bodyPr/>
          <a:lstStyle/>
          <a:p>
            <a:r>
              <a:rPr lang="es-CO" noProof="0"/>
              <a:t>RENDICIÓN DE CUENTAS 1°. SEMESTRE 2025</a:t>
            </a:r>
          </a:p>
        </p:txBody>
      </p:sp>
      <p:sp>
        <p:nvSpPr>
          <p:cNvPr id="6" name="Marcador de número de diapositiva 5">
            <a:extLst>
              <a:ext uri="{FF2B5EF4-FFF2-40B4-BE49-F238E27FC236}">
                <a16:creationId xmlns:a16="http://schemas.microsoft.com/office/drawing/2014/main" id="{B94F5655-3A8C-C860-94BF-917A8AF70C1B}"/>
              </a:ext>
            </a:extLst>
          </p:cNvPr>
          <p:cNvSpPr>
            <a:spLocks noGrp="1"/>
          </p:cNvSpPr>
          <p:nvPr>
            <p:ph type="sldNum" sz="quarter" idx="53"/>
          </p:nvPr>
        </p:nvSpPr>
        <p:spPr/>
        <p:txBody>
          <a:bodyPr/>
          <a:lstStyle/>
          <a:p>
            <a:fld id="{47FEACEE-25B4-4A2D-B147-27296E36371D}" type="slidenum">
              <a:rPr lang="es-CO" noProof="0" smtClean="0"/>
              <a:pPr/>
              <a:t>77</a:t>
            </a:fld>
            <a:endParaRPr lang="es-CO" noProof="0"/>
          </a:p>
        </p:txBody>
      </p:sp>
      <p:pic>
        <p:nvPicPr>
          <p:cNvPr id="4" name="Imagen 3">
            <a:extLst>
              <a:ext uri="{FF2B5EF4-FFF2-40B4-BE49-F238E27FC236}">
                <a16:creationId xmlns:a16="http://schemas.microsoft.com/office/drawing/2014/main" id="{B28F5B33-0150-509C-7DE8-78171E98C774}"/>
              </a:ext>
            </a:extLst>
          </p:cNvPr>
          <p:cNvPicPr>
            <a:picLocks noChangeAspect="1"/>
          </p:cNvPicPr>
          <p:nvPr/>
        </p:nvPicPr>
        <p:blipFill>
          <a:blip r:embed="rId2"/>
          <a:stretch>
            <a:fillRect/>
          </a:stretch>
        </p:blipFill>
        <p:spPr>
          <a:xfrm>
            <a:off x="24988" y="113511"/>
            <a:ext cx="935449" cy="1018054"/>
          </a:xfrm>
          <a:prstGeom prst="ellipse">
            <a:avLst/>
          </a:prstGeom>
          <a:ln>
            <a:noFill/>
          </a:ln>
          <a:effectLst>
            <a:softEdge rad="112500"/>
          </a:effectLst>
        </p:spPr>
      </p:pic>
      <p:sp>
        <p:nvSpPr>
          <p:cNvPr id="9" name="CuadroTexto 8">
            <a:extLst>
              <a:ext uri="{FF2B5EF4-FFF2-40B4-BE49-F238E27FC236}">
                <a16:creationId xmlns:a16="http://schemas.microsoft.com/office/drawing/2014/main" id="{ECA44E94-4EC1-C2D9-A146-D52388D2360A}"/>
              </a:ext>
            </a:extLst>
          </p:cNvPr>
          <p:cNvSpPr txBox="1"/>
          <p:nvPr/>
        </p:nvSpPr>
        <p:spPr>
          <a:xfrm>
            <a:off x="6697568" y="1131322"/>
            <a:ext cx="3962733" cy="3323987"/>
          </a:xfrm>
          <a:prstGeom prst="rect">
            <a:avLst/>
          </a:prstGeom>
          <a:solidFill>
            <a:srgbClr val="00B0F0"/>
          </a:solidFill>
          <a:ln>
            <a:solidFill>
              <a:srgbClr val="FF0000"/>
            </a:solidFill>
          </a:ln>
        </p:spPr>
        <p:txBody>
          <a:bodyPr wrap="square" lIns="91440" tIns="45720" rIns="91440" bIns="45720" anchor="t">
            <a:spAutoFit/>
          </a:bodyPr>
          <a:lstStyle/>
          <a:p>
            <a:pPr algn="ctr"/>
            <a:r>
              <a:rPr lang="es-CO" sz="3000" b="1">
                <a:solidFill>
                  <a:schemeClr val="bg1"/>
                </a:solidFill>
                <a:latin typeface="Arial Black"/>
              </a:rPr>
              <a:t>RUTAS Y FECHAS ACTIVIDADES REALIZADAS PARA EL PROCESO DE LA NUEVA INSTITUCION</a:t>
            </a:r>
          </a:p>
        </p:txBody>
      </p:sp>
    </p:spTree>
    <p:extLst>
      <p:ext uri="{BB962C8B-B14F-4D97-AF65-F5344CB8AC3E}">
        <p14:creationId xmlns:p14="http://schemas.microsoft.com/office/powerpoint/2010/main" val="36465151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DE893-865C-6466-E811-53247F11615D}"/>
              </a:ext>
            </a:extLst>
          </p:cNvPr>
          <p:cNvSpPr>
            <a:spLocks noGrp="1"/>
          </p:cNvSpPr>
          <p:nvPr>
            <p:ph type="title" idx="4294967295"/>
          </p:nvPr>
        </p:nvSpPr>
        <p:spPr>
          <a:xfrm>
            <a:off x="1393566" y="349441"/>
            <a:ext cx="8702675" cy="1098550"/>
          </a:xfrm>
        </p:spPr>
        <p:txBody>
          <a:bodyPr>
            <a:noAutofit/>
          </a:bodyPr>
          <a:lstStyle/>
          <a:p>
            <a:pPr algn="ctr"/>
            <a:r>
              <a:rPr lang="es-419" sz="4800" b="1">
                <a:ln w="28575">
                  <a:solidFill>
                    <a:sysClr val="windowText" lastClr="000000"/>
                  </a:solidFill>
                  <a:prstDash val="solid"/>
                </a:ln>
                <a:solidFill>
                  <a:schemeClr val="accent2">
                    <a:lumMod val="40000"/>
                    <a:lumOff val="60000"/>
                  </a:schemeClr>
                </a:solidFill>
                <a:latin typeface="Porky's" panose="00000700000000000000" pitchFamily="2" charset="0"/>
              </a:rPr>
              <a:t>Ubicación Geográfica</a:t>
            </a:r>
          </a:p>
        </p:txBody>
      </p:sp>
      <p:sp>
        <p:nvSpPr>
          <p:cNvPr id="4" name="Rectángulo 3"/>
          <p:cNvSpPr/>
          <p:nvPr/>
        </p:nvSpPr>
        <p:spPr>
          <a:xfrm>
            <a:off x="335474" y="4111323"/>
            <a:ext cx="4931005" cy="1569660"/>
          </a:xfrm>
          <a:prstGeom prst="rect">
            <a:avLst/>
          </a:prstGeom>
        </p:spPr>
        <p:txBody>
          <a:bodyPr wrap="square">
            <a:spAutoFit/>
          </a:bodyPr>
          <a:lstStyle/>
          <a:p>
            <a:pPr algn="just">
              <a:lnSpc>
                <a:spcPct val="150000"/>
              </a:lnSpc>
              <a:spcAft>
                <a:spcPts val="0"/>
              </a:spcAft>
            </a:pPr>
            <a:r>
              <a:rPr lang="es-MX" sz="1600">
                <a:latin typeface="Arial" panose="020B0604020202020204" pitchFamily="34" charset="0"/>
                <a:ea typeface="Calibri" panose="020F0502020204030204" pitchFamily="34" charset="0"/>
                <a:cs typeface="Arial" panose="020B0604020202020204" pitchFamily="34" charset="0"/>
              </a:rPr>
              <a:t>La Sede Principal y la Simón Bolívar de la I.E. Braulio González se encuentran ubicadas en la Comuna 2, mientras que la Sede Campestre se sitúa en la comuna 7, a 3.2 km de la Sede Principal.</a:t>
            </a:r>
            <a:endParaRPr lang="es-CO" sz="105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335475" y="1541743"/>
            <a:ext cx="4931005" cy="2382076"/>
          </a:xfrm>
          <a:prstGeom prst="rect">
            <a:avLst/>
          </a:prstGeom>
          <a:noFill/>
          <a:ln>
            <a:noFill/>
          </a:ln>
        </p:spPr>
      </p:pic>
      <p:pic>
        <p:nvPicPr>
          <p:cNvPr id="6" name="Imagen 5"/>
          <p:cNvPicPr/>
          <p:nvPr/>
        </p:nvPicPr>
        <p:blipFill>
          <a:blip r:embed="rId3"/>
          <a:stretch>
            <a:fillRect/>
          </a:stretch>
        </p:blipFill>
        <p:spPr>
          <a:xfrm>
            <a:off x="7302159" y="3194613"/>
            <a:ext cx="4052605" cy="3275635"/>
          </a:xfrm>
          <a:prstGeom prst="rect">
            <a:avLst/>
          </a:prstGeom>
        </p:spPr>
      </p:pic>
      <p:sp>
        <p:nvSpPr>
          <p:cNvPr id="8" name="Rectángulo 7"/>
          <p:cNvSpPr/>
          <p:nvPr/>
        </p:nvSpPr>
        <p:spPr>
          <a:xfrm>
            <a:off x="6447097" y="1301274"/>
            <a:ext cx="5542011" cy="1893339"/>
          </a:xfrm>
          <a:prstGeom prst="rect">
            <a:avLst/>
          </a:prstGeom>
        </p:spPr>
        <p:txBody>
          <a:bodyPr wrap="square">
            <a:spAutoFit/>
          </a:bodyPr>
          <a:lstStyle/>
          <a:p>
            <a:pPr algn="just">
              <a:lnSpc>
                <a:spcPct val="150000"/>
              </a:lnSpc>
            </a:pPr>
            <a:r>
              <a:rPr lang="es-MX" sz="1600">
                <a:latin typeface="Arial" panose="020B0604020202020204" pitchFamily="34" charset="0"/>
                <a:cs typeface="Arial" panose="020B0604020202020204" pitchFamily="34" charset="0"/>
              </a:rPr>
              <a:t>La Sede Campestre se ubica en la transversal 42 #29-47, es el único Establecimiento Educativo Oficial en un área de influencia de 2.19 Kilómetros cuadrados en la zona urbana, correspondiente a la porción de la comuna 7 sobre la calle 40, zona de expansión urbana</a:t>
            </a:r>
            <a:endParaRPr lang="es-CO"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56507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0482F63-2601-C6A9-7983-A0E7C3EC011C}"/>
              </a:ext>
            </a:extLst>
          </p:cNvPr>
          <p:cNvPicPr>
            <a:picLocks noChangeAspect="1"/>
          </p:cNvPicPr>
          <p:nvPr/>
        </p:nvPicPr>
        <p:blipFill>
          <a:blip r:embed="rId2"/>
          <a:stretch>
            <a:fillRect/>
          </a:stretch>
        </p:blipFill>
        <p:spPr>
          <a:xfrm>
            <a:off x="813487" y="5297148"/>
            <a:ext cx="904297" cy="784615"/>
          </a:xfrm>
          <a:prstGeom prst="rect">
            <a:avLst/>
          </a:prstGeom>
        </p:spPr>
      </p:pic>
      <p:pic>
        <p:nvPicPr>
          <p:cNvPr id="22" name="Imagen 21"/>
          <p:cNvPicPr>
            <a:picLocks noChangeAspect="1"/>
          </p:cNvPicPr>
          <p:nvPr/>
        </p:nvPicPr>
        <p:blipFill>
          <a:blip r:embed="rId3"/>
          <a:stretch>
            <a:fillRect/>
          </a:stretch>
        </p:blipFill>
        <p:spPr>
          <a:xfrm>
            <a:off x="6300978" y="1246371"/>
            <a:ext cx="1543050" cy="998749"/>
          </a:xfrm>
          <a:prstGeom prst="rect">
            <a:avLst/>
          </a:prstGeom>
        </p:spPr>
      </p:pic>
      <p:pic>
        <p:nvPicPr>
          <p:cNvPr id="24" name="Imagen 23"/>
          <p:cNvPicPr>
            <a:picLocks noChangeAspect="1"/>
          </p:cNvPicPr>
          <p:nvPr/>
        </p:nvPicPr>
        <p:blipFill>
          <a:blip r:embed="rId2"/>
          <a:stretch>
            <a:fillRect/>
          </a:stretch>
        </p:blipFill>
        <p:spPr>
          <a:xfrm>
            <a:off x="840737" y="1335734"/>
            <a:ext cx="904297" cy="784615"/>
          </a:xfrm>
          <a:prstGeom prst="rect">
            <a:avLst/>
          </a:prstGeom>
        </p:spPr>
      </p:pic>
      <p:sp>
        <p:nvSpPr>
          <p:cNvPr id="25" name="CuadroTexto 24">
            <a:extLst>
              <a:ext uri="{FF2B5EF4-FFF2-40B4-BE49-F238E27FC236}">
                <a16:creationId xmlns:a16="http://schemas.microsoft.com/office/drawing/2014/main" id="{F6449E13-BFA1-4AD1-B084-2C111A0AD7AE}"/>
              </a:ext>
            </a:extLst>
          </p:cNvPr>
          <p:cNvSpPr txBox="1"/>
          <p:nvPr/>
        </p:nvSpPr>
        <p:spPr>
          <a:xfrm>
            <a:off x="1070871" y="1329842"/>
            <a:ext cx="444031" cy="646331"/>
          </a:xfrm>
          <a:prstGeom prst="rect">
            <a:avLst/>
          </a:prstGeom>
          <a:noFill/>
        </p:spPr>
        <p:txBody>
          <a:bodyPr wrap="square">
            <a:spAutoFit/>
          </a:bodyPr>
          <a:lstStyle/>
          <a:p>
            <a:r>
              <a:rPr lang="es-CO" sz="3600" b="1">
                <a:ln w="38100">
                  <a:noFill/>
                  <a:prstDash val="solid"/>
                </a:ln>
                <a:solidFill>
                  <a:srgbClr val="11254A"/>
                </a:solidFill>
                <a:latin typeface="Bahnschrift SemiBold Condensed" panose="020B0502040204020203" pitchFamily="34" charset="0"/>
              </a:rPr>
              <a:t>1.</a:t>
            </a:r>
          </a:p>
        </p:txBody>
      </p:sp>
      <p:sp>
        <p:nvSpPr>
          <p:cNvPr id="6" name="Rectángulo 5"/>
          <p:cNvSpPr/>
          <p:nvPr/>
        </p:nvSpPr>
        <p:spPr>
          <a:xfrm>
            <a:off x="1956569" y="1097475"/>
            <a:ext cx="4116245" cy="1077218"/>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Realizar  estudio técnico de viabilidad</a:t>
            </a:r>
            <a:endParaRPr lang="es-CO">
              <a:solidFill>
                <a:srgbClr val="000000"/>
              </a:solidFill>
              <a:latin typeface="Calibri" panose="020F0502020204030204" pitchFamily="34" charset="0"/>
            </a:endParaRPr>
          </a:p>
        </p:txBody>
      </p:sp>
      <p:sp>
        <p:nvSpPr>
          <p:cNvPr id="26" name="Rectángulo 25"/>
          <p:cNvSpPr/>
          <p:nvPr/>
        </p:nvSpPr>
        <p:spPr>
          <a:xfrm>
            <a:off x="8091013" y="1391398"/>
            <a:ext cx="3592776" cy="584775"/>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8 de mayo de 2025</a:t>
            </a:r>
            <a:endParaRPr lang="es-CO">
              <a:solidFill>
                <a:srgbClr val="000000"/>
              </a:solidFill>
              <a:latin typeface="Calibri" panose="020F0502020204030204" pitchFamily="34" charset="0"/>
            </a:endParaRPr>
          </a:p>
        </p:txBody>
      </p:sp>
      <p:pic>
        <p:nvPicPr>
          <p:cNvPr id="29" name="Imagen 28"/>
          <p:cNvPicPr>
            <a:picLocks noChangeAspect="1"/>
          </p:cNvPicPr>
          <p:nvPr/>
        </p:nvPicPr>
        <p:blipFill>
          <a:blip r:embed="rId2"/>
          <a:stretch>
            <a:fillRect/>
          </a:stretch>
        </p:blipFill>
        <p:spPr>
          <a:xfrm>
            <a:off x="859335" y="2569144"/>
            <a:ext cx="904297" cy="784615"/>
          </a:xfrm>
          <a:prstGeom prst="rect">
            <a:avLst/>
          </a:prstGeom>
        </p:spPr>
      </p:pic>
      <p:sp>
        <p:nvSpPr>
          <p:cNvPr id="30" name="Rectángulo 29"/>
          <p:cNvSpPr/>
          <p:nvPr/>
        </p:nvSpPr>
        <p:spPr>
          <a:xfrm>
            <a:off x="1975167" y="2342513"/>
            <a:ext cx="4015847" cy="1077218"/>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Socialización Consejo Directivo IE</a:t>
            </a:r>
            <a:r>
              <a:rPr lang="es-CO">
                <a:solidFill>
                  <a:srgbClr val="000000"/>
                </a:solidFill>
                <a:latin typeface="Calibri" panose="020F0502020204030204" pitchFamily="34" charset="0"/>
              </a:rPr>
              <a:t>	</a:t>
            </a:r>
          </a:p>
        </p:txBody>
      </p:sp>
      <p:sp>
        <p:nvSpPr>
          <p:cNvPr id="31" name="Rectángulo 30"/>
          <p:cNvSpPr/>
          <p:nvPr/>
        </p:nvSpPr>
        <p:spPr>
          <a:xfrm>
            <a:off x="8109611" y="2624808"/>
            <a:ext cx="3592776" cy="584775"/>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9 de mayo de 2025</a:t>
            </a:r>
            <a:endParaRPr lang="es-CO">
              <a:solidFill>
                <a:srgbClr val="000000"/>
              </a:solidFill>
              <a:latin typeface="Calibri" panose="020F0502020204030204" pitchFamily="34" charset="0"/>
            </a:endParaRPr>
          </a:p>
        </p:txBody>
      </p:sp>
      <p:sp>
        <p:nvSpPr>
          <p:cNvPr id="32" name="CuadroTexto 31">
            <a:extLst>
              <a:ext uri="{FF2B5EF4-FFF2-40B4-BE49-F238E27FC236}">
                <a16:creationId xmlns:a16="http://schemas.microsoft.com/office/drawing/2014/main" id="{F6449E13-BFA1-4AD1-B084-2C111A0AD7AE}"/>
              </a:ext>
            </a:extLst>
          </p:cNvPr>
          <p:cNvSpPr txBox="1"/>
          <p:nvPr/>
        </p:nvSpPr>
        <p:spPr>
          <a:xfrm>
            <a:off x="1110653" y="2608830"/>
            <a:ext cx="444031" cy="646331"/>
          </a:xfrm>
          <a:prstGeom prst="rect">
            <a:avLst/>
          </a:prstGeom>
          <a:noFill/>
        </p:spPr>
        <p:txBody>
          <a:bodyPr wrap="square">
            <a:spAutoFit/>
          </a:bodyPr>
          <a:lstStyle/>
          <a:p>
            <a:r>
              <a:rPr lang="es-CO" sz="3600" b="1">
                <a:ln w="38100">
                  <a:noFill/>
                  <a:prstDash val="solid"/>
                </a:ln>
                <a:solidFill>
                  <a:srgbClr val="11254A"/>
                </a:solidFill>
                <a:latin typeface="Bahnschrift SemiBold Condensed" panose="020B0502040204020203" pitchFamily="34" charset="0"/>
              </a:rPr>
              <a:t>2.</a:t>
            </a:r>
          </a:p>
        </p:txBody>
      </p:sp>
      <p:pic>
        <p:nvPicPr>
          <p:cNvPr id="34" name="Imagen 33"/>
          <p:cNvPicPr>
            <a:picLocks noChangeAspect="1"/>
          </p:cNvPicPr>
          <p:nvPr/>
        </p:nvPicPr>
        <p:blipFill>
          <a:blip r:embed="rId3"/>
          <a:stretch>
            <a:fillRect/>
          </a:stretch>
        </p:blipFill>
        <p:spPr>
          <a:xfrm>
            <a:off x="6304079" y="3930958"/>
            <a:ext cx="1543050" cy="998749"/>
          </a:xfrm>
          <a:prstGeom prst="rect">
            <a:avLst/>
          </a:prstGeom>
        </p:spPr>
      </p:pic>
      <p:pic>
        <p:nvPicPr>
          <p:cNvPr id="35" name="Imagen 34"/>
          <p:cNvPicPr>
            <a:picLocks noChangeAspect="1"/>
          </p:cNvPicPr>
          <p:nvPr/>
        </p:nvPicPr>
        <p:blipFill>
          <a:blip r:embed="rId2"/>
          <a:stretch>
            <a:fillRect/>
          </a:stretch>
        </p:blipFill>
        <p:spPr>
          <a:xfrm>
            <a:off x="850036" y="3939098"/>
            <a:ext cx="904297" cy="784615"/>
          </a:xfrm>
          <a:prstGeom prst="rect">
            <a:avLst/>
          </a:prstGeom>
        </p:spPr>
      </p:pic>
      <p:sp>
        <p:nvSpPr>
          <p:cNvPr id="36" name="CuadroTexto 35">
            <a:extLst>
              <a:ext uri="{FF2B5EF4-FFF2-40B4-BE49-F238E27FC236}">
                <a16:creationId xmlns:a16="http://schemas.microsoft.com/office/drawing/2014/main" id="{F6449E13-BFA1-4AD1-B084-2C111A0AD7AE}"/>
              </a:ext>
            </a:extLst>
          </p:cNvPr>
          <p:cNvSpPr txBox="1"/>
          <p:nvPr/>
        </p:nvSpPr>
        <p:spPr>
          <a:xfrm>
            <a:off x="1080170" y="3933206"/>
            <a:ext cx="444031" cy="646331"/>
          </a:xfrm>
          <a:prstGeom prst="rect">
            <a:avLst/>
          </a:prstGeom>
          <a:noFill/>
        </p:spPr>
        <p:txBody>
          <a:bodyPr wrap="square">
            <a:spAutoFit/>
          </a:bodyPr>
          <a:lstStyle/>
          <a:p>
            <a:r>
              <a:rPr lang="es-CO" sz="3600" b="1">
                <a:ln w="38100">
                  <a:noFill/>
                  <a:prstDash val="solid"/>
                </a:ln>
                <a:solidFill>
                  <a:srgbClr val="11254A"/>
                </a:solidFill>
                <a:latin typeface="Bahnschrift SemiBold Condensed" panose="020B0502040204020203" pitchFamily="34" charset="0"/>
              </a:rPr>
              <a:t>3.</a:t>
            </a:r>
          </a:p>
        </p:txBody>
      </p:sp>
      <p:sp>
        <p:nvSpPr>
          <p:cNvPr id="37" name="Rectángulo 36"/>
          <p:cNvSpPr/>
          <p:nvPr/>
        </p:nvSpPr>
        <p:spPr>
          <a:xfrm>
            <a:off x="1984466" y="3645502"/>
            <a:ext cx="4025147" cy="1569660"/>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Socialización con docentes y consejo de padres/madres (Sede campestre)</a:t>
            </a:r>
            <a:endParaRPr lang="es-CO">
              <a:solidFill>
                <a:srgbClr val="000000"/>
              </a:solidFill>
              <a:latin typeface="Calibri" panose="020F0502020204030204" pitchFamily="34" charset="0"/>
            </a:endParaRPr>
          </a:p>
        </p:txBody>
      </p:sp>
      <p:sp>
        <p:nvSpPr>
          <p:cNvPr id="38" name="Rectángulo 37"/>
          <p:cNvSpPr/>
          <p:nvPr/>
        </p:nvSpPr>
        <p:spPr>
          <a:xfrm>
            <a:off x="8109611" y="4075985"/>
            <a:ext cx="3592776" cy="584775"/>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13 y 14 de mayo de 2025</a:t>
            </a:r>
            <a:endParaRPr lang="es-CO">
              <a:solidFill>
                <a:srgbClr val="000000"/>
              </a:solidFill>
              <a:latin typeface="Calibri" panose="020F0502020204030204" pitchFamily="34" charset="0"/>
            </a:endParaRPr>
          </a:p>
        </p:txBody>
      </p:sp>
      <p:sp>
        <p:nvSpPr>
          <p:cNvPr id="40" name="Rectángulo 39"/>
          <p:cNvSpPr/>
          <p:nvPr/>
        </p:nvSpPr>
        <p:spPr>
          <a:xfrm>
            <a:off x="2430993" y="154952"/>
            <a:ext cx="2278188" cy="707886"/>
          </a:xfrm>
          <a:prstGeom prst="rect">
            <a:avLst/>
          </a:prstGeom>
        </p:spPr>
        <p:txBody>
          <a:bodyPr wrap="none">
            <a:spAutoFit/>
          </a:bodyPr>
          <a:lstStyle/>
          <a:p>
            <a:pPr lvl="0" algn="ctr"/>
            <a:r>
              <a:rPr lang="es-CO" sz="4000" b="1">
                <a:ln w="6600">
                  <a:solidFill>
                    <a:schemeClr val="accent2"/>
                  </a:solidFill>
                  <a:prstDash val="solid"/>
                </a:ln>
                <a:solidFill>
                  <a:srgbClr val="FF0000"/>
                </a:solidFill>
                <a:effectLst>
                  <a:outerShdw dist="38100" dir="2700000" algn="tl" rotWithShape="0">
                    <a:schemeClr val="accent2"/>
                  </a:outerShdw>
                </a:effectLst>
                <a:latin typeface="Bahnschrift" panose="020B0502040204020203" pitchFamily="34" charset="0"/>
              </a:rPr>
              <a:t>Actividad</a:t>
            </a:r>
          </a:p>
        </p:txBody>
      </p:sp>
      <p:sp>
        <p:nvSpPr>
          <p:cNvPr id="41" name="Rectángulo 40"/>
          <p:cNvSpPr/>
          <p:nvPr/>
        </p:nvSpPr>
        <p:spPr>
          <a:xfrm>
            <a:off x="7658084" y="245028"/>
            <a:ext cx="3922869" cy="707886"/>
          </a:xfrm>
          <a:prstGeom prst="rect">
            <a:avLst/>
          </a:prstGeom>
        </p:spPr>
        <p:txBody>
          <a:bodyPr wrap="none">
            <a:spAutoFit/>
          </a:bodyPr>
          <a:lstStyle/>
          <a:p>
            <a:pPr lvl="0" algn="ctr"/>
            <a:r>
              <a:rPr lang="es-CO" sz="4000" b="1">
                <a:ln w="6600">
                  <a:solidFill>
                    <a:schemeClr val="accent2"/>
                  </a:solidFill>
                  <a:prstDash val="solid"/>
                </a:ln>
                <a:solidFill>
                  <a:srgbClr val="FF0000"/>
                </a:solidFill>
                <a:effectLst>
                  <a:outerShdw dist="38100" dir="2700000" algn="tl" rotWithShape="0">
                    <a:schemeClr val="accent2"/>
                  </a:outerShdw>
                </a:effectLst>
                <a:latin typeface="Bahnschrift" panose="020B0502040204020203" pitchFamily="34" charset="0"/>
              </a:rPr>
              <a:t>Fecha Realizada</a:t>
            </a:r>
          </a:p>
        </p:txBody>
      </p:sp>
      <p:pic>
        <p:nvPicPr>
          <p:cNvPr id="42" name="Imagen 41"/>
          <p:cNvPicPr>
            <a:picLocks noChangeAspect="1"/>
          </p:cNvPicPr>
          <p:nvPr/>
        </p:nvPicPr>
        <p:blipFill>
          <a:blip r:embed="rId4"/>
          <a:stretch>
            <a:fillRect/>
          </a:stretch>
        </p:blipFill>
        <p:spPr>
          <a:xfrm>
            <a:off x="6137346" y="2569144"/>
            <a:ext cx="1684331" cy="998749"/>
          </a:xfrm>
          <a:prstGeom prst="rect">
            <a:avLst/>
          </a:prstGeom>
        </p:spPr>
      </p:pic>
      <p:sp>
        <p:nvSpPr>
          <p:cNvPr id="2" name="Rectángulo 1">
            <a:extLst>
              <a:ext uri="{FF2B5EF4-FFF2-40B4-BE49-F238E27FC236}">
                <a16:creationId xmlns:a16="http://schemas.microsoft.com/office/drawing/2014/main" id="{EB7BDDF4-D762-C62D-CFCD-52352E9D9EFD}"/>
              </a:ext>
            </a:extLst>
          </p:cNvPr>
          <p:cNvSpPr/>
          <p:nvPr/>
        </p:nvSpPr>
        <p:spPr>
          <a:xfrm>
            <a:off x="1804129" y="5421334"/>
            <a:ext cx="4291871" cy="1354217"/>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Asistencia Técnica – Estructuración PEI</a:t>
            </a:r>
            <a:endParaRPr lang="es-CO" sz="3200">
              <a:solidFill>
                <a:srgbClr val="000000"/>
              </a:solidFill>
              <a:latin typeface="Calibri" panose="020F0502020204030204" pitchFamily="34" charset="0"/>
            </a:endParaRPr>
          </a:p>
          <a:p>
            <a:r>
              <a:rPr lang="es-CO">
                <a:solidFill>
                  <a:srgbClr val="000000"/>
                </a:solidFill>
                <a:latin typeface="Calibri" panose="020F0502020204030204" pitchFamily="34" charset="0"/>
              </a:rPr>
              <a:t>	</a:t>
            </a:r>
          </a:p>
        </p:txBody>
      </p:sp>
      <p:sp>
        <p:nvSpPr>
          <p:cNvPr id="3" name="Rectángulo 2">
            <a:extLst>
              <a:ext uri="{FF2B5EF4-FFF2-40B4-BE49-F238E27FC236}">
                <a16:creationId xmlns:a16="http://schemas.microsoft.com/office/drawing/2014/main" id="{697F5846-971D-F454-4F91-FEFAC3ABA630}"/>
              </a:ext>
            </a:extLst>
          </p:cNvPr>
          <p:cNvSpPr/>
          <p:nvPr/>
        </p:nvSpPr>
        <p:spPr>
          <a:xfrm>
            <a:off x="8199181" y="5545156"/>
            <a:ext cx="3592776" cy="584775"/>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19 de mayo de 2025</a:t>
            </a:r>
            <a:endParaRPr lang="es-CO">
              <a:solidFill>
                <a:srgbClr val="000000"/>
              </a:solidFill>
              <a:latin typeface="Calibri" panose="020F0502020204030204" pitchFamily="34" charset="0"/>
            </a:endParaRPr>
          </a:p>
        </p:txBody>
      </p:sp>
      <p:sp>
        <p:nvSpPr>
          <p:cNvPr id="4" name="CuadroTexto 3">
            <a:extLst>
              <a:ext uri="{FF2B5EF4-FFF2-40B4-BE49-F238E27FC236}">
                <a16:creationId xmlns:a16="http://schemas.microsoft.com/office/drawing/2014/main" id="{9AFD2D3B-1D5A-35D7-A253-C5EAF3BBC885}"/>
              </a:ext>
            </a:extLst>
          </p:cNvPr>
          <p:cNvSpPr txBox="1"/>
          <p:nvPr/>
        </p:nvSpPr>
        <p:spPr>
          <a:xfrm>
            <a:off x="977567" y="5327701"/>
            <a:ext cx="465215" cy="646331"/>
          </a:xfrm>
          <a:prstGeom prst="rect">
            <a:avLst/>
          </a:prstGeom>
          <a:noFill/>
        </p:spPr>
        <p:txBody>
          <a:bodyPr wrap="square">
            <a:spAutoFit/>
          </a:bodyPr>
          <a:lstStyle/>
          <a:p>
            <a:r>
              <a:rPr lang="es-CO" sz="3600" b="1">
                <a:ln w="38100">
                  <a:noFill/>
                  <a:prstDash val="solid"/>
                </a:ln>
                <a:solidFill>
                  <a:srgbClr val="11254A"/>
                </a:solidFill>
                <a:latin typeface="Bahnschrift SemiBold Condensed" panose="020B0502040204020203" pitchFamily="34" charset="0"/>
              </a:rPr>
              <a:t>4.</a:t>
            </a:r>
          </a:p>
        </p:txBody>
      </p:sp>
      <p:pic>
        <p:nvPicPr>
          <p:cNvPr id="7" name="Imagen 6">
            <a:extLst>
              <a:ext uri="{FF2B5EF4-FFF2-40B4-BE49-F238E27FC236}">
                <a16:creationId xmlns:a16="http://schemas.microsoft.com/office/drawing/2014/main" id="{900674F8-41AD-6D6D-3A40-CC60DCF60620}"/>
              </a:ext>
            </a:extLst>
          </p:cNvPr>
          <p:cNvPicPr>
            <a:picLocks noChangeAspect="1"/>
          </p:cNvPicPr>
          <p:nvPr/>
        </p:nvPicPr>
        <p:blipFill>
          <a:blip r:embed="rId4"/>
          <a:stretch>
            <a:fillRect/>
          </a:stretch>
        </p:blipFill>
        <p:spPr>
          <a:xfrm>
            <a:off x="6274253" y="5356258"/>
            <a:ext cx="1684331" cy="998749"/>
          </a:xfrm>
          <a:prstGeom prst="rect">
            <a:avLst/>
          </a:prstGeom>
        </p:spPr>
      </p:pic>
    </p:spTree>
    <p:extLst>
      <p:ext uri="{BB962C8B-B14F-4D97-AF65-F5344CB8AC3E}">
        <p14:creationId xmlns:p14="http://schemas.microsoft.com/office/powerpoint/2010/main" val="437752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08D83-8548-9826-6AD1-6730C4523BD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1E7B9FB-921F-B0EF-65AA-24E9118F3A81}"/>
              </a:ext>
            </a:extLst>
          </p:cNvPr>
          <p:cNvSpPr>
            <a:spLocks noGrp="1"/>
          </p:cNvSpPr>
          <p:nvPr>
            <p:ph type="ftr" sz="quarter" idx="52"/>
          </p:nvPr>
        </p:nvSpPr>
        <p:spPr>
          <a:xfrm>
            <a:off x="438785" y="634174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03FDE164-38EC-1966-0EC4-15A441EE93DA}"/>
              </a:ext>
            </a:extLst>
          </p:cNvPr>
          <p:cNvSpPr>
            <a:spLocks noGrp="1"/>
          </p:cNvSpPr>
          <p:nvPr>
            <p:ph type="sldNum" sz="quarter" idx="53"/>
          </p:nvPr>
        </p:nvSpPr>
        <p:spPr/>
        <p:txBody>
          <a:bodyPr/>
          <a:lstStyle/>
          <a:p>
            <a:fld id="{47FEACEE-25B4-4A2D-B147-27296E36371D}" type="slidenum">
              <a:rPr lang="es-CO" noProof="0" smtClean="0"/>
              <a:pPr/>
              <a:t>8</a:t>
            </a:fld>
            <a:endParaRPr lang="es-CO" noProof="0"/>
          </a:p>
        </p:txBody>
      </p:sp>
      <p:pic>
        <p:nvPicPr>
          <p:cNvPr id="3" name="Imagen 2">
            <a:extLst>
              <a:ext uri="{FF2B5EF4-FFF2-40B4-BE49-F238E27FC236}">
                <a16:creationId xmlns:a16="http://schemas.microsoft.com/office/drawing/2014/main" id="{34C05D0E-A236-98AD-EB18-A4C5CC02A0B1}"/>
              </a:ext>
            </a:extLst>
          </p:cNvPr>
          <p:cNvPicPr>
            <a:picLocks noChangeAspect="1"/>
          </p:cNvPicPr>
          <p:nvPr/>
        </p:nvPicPr>
        <p:blipFill>
          <a:blip r:embed="rId3"/>
          <a:stretch>
            <a:fillRect/>
          </a:stretch>
        </p:blipFill>
        <p:spPr>
          <a:xfrm>
            <a:off x="147834" y="102366"/>
            <a:ext cx="814191" cy="727542"/>
          </a:xfrm>
          <a:prstGeom prst="rect">
            <a:avLst/>
          </a:prstGeom>
        </p:spPr>
      </p:pic>
      <p:pic>
        <p:nvPicPr>
          <p:cNvPr id="14" name="Imagen 13">
            <a:extLst>
              <a:ext uri="{FF2B5EF4-FFF2-40B4-BE49-F238E27FC236}">
                <a16:creationId xmlns:a16="http://schemas.microsoft.com/office/drawing/2014/main" id="{E771B7D1-232F-772A-A0CA-0C6C0C7CE13A}"/>
              </a:ext>
            </a:extLst>
          </p:cNvPr>
          <p:cNvPicPr>
            <a:picLocks noChangeAspect="1"/>
          </p:cNvPicPr>
          <p:nvPr/>
        </p:nvPicPr>
        <p:blipFill>
          <a:blip r:embed="rId4"/>
          <a:srcRect l="2096" t="6185" r="1678" b="606"/>
          <a:stretch/>
        </p:blipFill>
        <p:spPr>
          <a:xfrm>
            <a:off x="753168" y="1421444"/>
            <a:ext cx="3483658" cy="2302382"/>
          </a:xfrm>
          <a:prstGeom prst="rect">
            <a:avLst/>
          </a:prstGeom>
        </p:spPr>
      </p:pic>
      <p:sp>
        <p:nvSpPr>
          <p:cNvPr id="15" name="CuadroTexto 14">
            <a:extLst>
              <a:ext uri="{FF2B5EF4-FFF2-40B4-BE49-F238E27FC236}">
                <a16:creationId xmlns:a16="http://schemas.microsoft.com/office/drawing/2014/main" id="{ABE56DF2-4B86-51F1-49BF-D7A1E2CA89E9}"/>
              </a:ext>
            </a:extLst>
          </p:cNvPr>
          <p:cNvSpPr txBox="1"/>
          <p:nvPr/>
        </p:nvSpPr>
        <p:spPr>
          <a:xfrm>
            <a:off x="4553585" y="1945440"/>
            <a:ext cx="6904990"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just">
              <a:buFont typeface="Wingdings" panose="05000000000000000000" pitchFamily="2" charset="2"/>
              <a:buChar char="v"/>
            </a:pPr>
            <a:r>
              <a:rPr lang="es-CO" sz="2400" b="1" noProof="0">
                <a:solidFill>
                  <a:srgbClr val="0E3B05"/>
                </a:solidFill>
                <a:ea typeface="+mn-lt"/>
                <a:cs typeface="+mn-lt"/>
              </a:rPr>
              <a:t>ZONA URBANA, KM 2 Vía MATEPANTANO</a:t>
            </a:r>
            <a:r>
              <a:rPr lang="es-CO" sz="2000" b="1" noProof="0">
                <a:solidFill>
                  <a:srgbClr val="0E3B05"/>
                </a:solidFill>
                <a:ea typeface="+mn-lt"/>
                <a:cs typeface="+mn-lt"/>
              </a:rPr>
              <a:t>.</a:t>
            </a:r>
            <a:endParaRPr lang="es-CO" sz="2000" noProof="0">
              <a:solidFill>
                <a:srgbClr val="0E3B05"/>
              </a:solidFill>
              <a:ea typeface="+mn-lt"/>
              <a:cs typeface="+mn-lt"/>
            </a:endParaRPr>
          </a:p>
          <a:p>
            <a:pPr marL="171450" indent="-171450" algn="just">
              <a:buFont typeface="Wingdings" panose="05000000000000000000" pitchFamily="2" charset="2"/>
              <a:buChar char="v"/>
            </a:pPr>
            <a:r>
              <a:rPr lang="es-CO" sz="2400" b="1" noProof="0">
                <a:solidFill>
                  <a:schemeClr val="accent2">
                    <a:lumMod val="50000"/>
                  </a:schemeClr>
                </a:solidFill>
                <a:ea typeface="+mn-lt"/>
                <a:cs typeface="+mn-lt"/>
              </a:rPr>
              <a:t>ATENCION A </a:t>
            </a:r>
            <a:r>
              <a:rPr lang="es-CO" sz="2400" b="1">
                <a:solidFill>
                  <a:schemeClr val="accent2">
                    <a:lumMod val="50000"/>
                  </a:schemeClr>
                </a:solidFill>
                <a:ea typeface="+mn-lt"/>
                <a:cs typeface="+mn-lt"/>
              </a:rPr>
              <a:t>1270</a:t>
            </a:r>
            <a:r>
              <a:rPr lang="es-CO" sz="2400" b="1" noProof="0">
                <a:solidFill>
                  <a:schemeClr val="accent2">
                    <a:lumMod val="50000"/>
                  </a:schemeClr>
                </a:solidFill>
                <a:ea typeface="+mn-lt"/>
                <a:cs typeface="+mn-lt"/>
              </a:rPr>
              <a:t> ESTUDIANTES</a:t>
            </a:r>
          </a:p>
          <a:p>
            <a:pPr marL="171450" indent="-171450" algn="just">
              <a:buFont typeface="Wingdings" panose="05000000000000000000" pitchFamily="2" charset="2"/>
              <a:buChar char="v"/>
            </a:pPr>
            <a:r>
              <a:rPr lang="es-CO" sz="2400" b="1" noProof="0">
                <a:solidFill>
                  <a:srgbClr val="0E3B05"/>
                </a:solidFill>
                <a:ea typeface="+mn-lt"/>
                <a:cs typeface="+mn-lt"/>
              </a:rPr>
              <a:t>4 SERVICIOS GENERALES</a:t>
            </a:r>
          </a:p>
          <a:p>
            <a:pPr marL="171450" indent="-171450" algn="just">
              <a:buFont typeface="Wingdings" panose="05000000000000000000" pitchFamily="2" charset="2"/>
              <a:buChar char="v"/>
            </a:pPr>
            <a:r>
              <a:rPr lang="es-CO" sz="2400" b="1" noProof="0">
                <a:solidFill>
                  <a:srgbClr val="0E3B05"/>
                </a:solidFill>
                <a:ea typeface="+mn-lt"/>
                <a:cs typeface="+mn-lt"/>
              </a:rPr>
              <a:t>2 AUXILIARES ADMINISTRATIVOS</a:t>
            </a:r>
          </a:p>
          <a:p>
            <a:pPr marL="171450" indent="-171450" algn="just">
              <a:buFont typeface="Wingdings" panose="05000000000000000000" pitchFamily="2" charset="2"/>
              <a:buChar char="v"/>
            </a:pPr>
            <a:r>
              <a:rPr lang="es-CO" sz="2400" b="1" noProof="0">
                <a:solidFill>
                  <a:srgbClr val="0E3B05"/>
                </a:solidFill>
                <a:ea typeface="+mn-lt"/>
                <a:cs typeface="+mn-lt"/>
              </a:rPr>
              <a:t>1 PSICORIENTADORA</a:t>
            </a:r>
          </a:p>
          <a:p>
            <a:pPr marL="171450" indent="-171450" algn="just">
              <a:buFont typeface="Wingdings" panose="05000000000000000000" pitchFamily="2" charset="2"/>
              <a:buChar char="v"/>
            </a:pPr>
            <a:r>
              <a:rPr lang="es-CO" sz="2400" b="1" noProof="0">
                <a:solidFill>
                  <a:srgbClr val="0E3B05"/>
                </a:solidFill>
                <a:ea typeface="+mn-lt"/>
                <a:cs typeface="+mn-lt"/>
              </a:rPr>
              <a:t>1 PROFESIONAL DE INCLUSION</a:t>
            </a:r>
          </a:p>
          <a:p>
            <a:pPr marL="171450" indent="-171450" algn="just">
              <a:buFont typeface="Wingdings" panose="05000000000000000000" pitchFamily="2" charset="2"/>
              <a:buChar char="v"/>
            </a:pPr>
            <a:r>
              <a:rPr lang="es-CO" sz="2400" b="1" noProof="0">
                <a:solidFill>
                  <a:srgbClr val="0E3B05"/>
                </a:solidFill>
                <a:ea typeface="+mn-lt"/>
                <a:cs typeface="+mn-lt"/>
              </a:rPr>
              <a:t>1 OPERARIO</a:t>
            </a:r>
          </a:p>
          <a:p>
            <a:pPr marL="171450" indent="-171450" algn="just">
              <a:buFont typeface="Wingdings" panose="05000000000000000000" pitchFamily="2" charset="2"/>
              <a:buChar char="v"/>
            </a:pPr>
            <a:r>
              <a:rPr lang="es-CO" sz="2400" b="1" noProof="0">
                <a:solidFill>
                  <a:srgbClr val="0E3B05"/>
                </a:solidFill>
                <a:ea typeface="+mn-lt"/>
                <a:cs typeface="+mn-lt"/>
              </a:rPr>
              <a:t>53 DOCENTES</a:t>
            </a:r>
          </a:p>
          <a:p>
            <a:pPr marL="171450" indent="-171450" algn="just">
              <a:buFont typeface="Wingdings" panose="05000000000000000000" pitchFamily="2" charset="2"/>
              <a:buChar char="v"/>
            </a:pPr>
            <a:r>
              <a:rPr lang="es-CO" sz="2400" b="1">
                <a:solidFill>
                  <a:srgbClr val="0E3B05"/>
                </a:solidFill>
                <a:ea typeface="+mn-lt"/>
                <a:cs typeface="+mn-lt"/>
              </a:rPr>
              <a:t>2 COORDINADORES</a:t>
            </a:r>
            <a:endParaRPr lang="es-CO" sz="2400" b="1" noProof="0">
              <a:solidFill>
                <a:srgbClr val="0E3B05"/>
              </a:solidFill>
              <a:ea typeface="+mn-lt"/>
              <a:cs typeface="+mn-lt"/>
            </a:endParaRPr>
          </a:p>
          <a:p>
            <a:pPr marL="171450" indent="-171450" algn="just">
              <a:buFont typeface="Wingdings" panose="05000000000000000000" pitchFamily="2" charset="2"/>
              <a:buChar char="v"/>
            </a:pPr>
            <a:r>
              <a:rPr lang="es-CO" b="1">
                <a:solidFill>
                  <a:srgbClr val="0E3B05"/>
                </a:solidFill>
                <a:highlight>
                  <a:srgbClr val="FFFF00"/>
                </a:highlight>
                <a:ea typeface="+mn-lt"/>
                <a:cs typeface="+mn-lt"/>
              </a:rPr>
              <a:t>PROXIMA INSTITUCION EDUCATIVA-BOSQUES DE SIRIVANA</a:t>
            </a:r>
            <a:endParaRPr lang="es-CO" b="1" noProof="0">
              <a:solidFill>
                <a:srgbClr val="0E3B05"/>
              </a:solidFill>
              <a:highlight>
                <a:srgbClr val="FFFF00"/>
              </a:highlight>
              <a:ea typeface="+mn-lt"/>
              <a:cs typeface="+mn-lt"/>
            </a:endParaRPr>
          </a:p>
          <a:p>
            <a:pPr algn="just"/>
            <a:endParaRPr lang="es-CO" sz="1200">
              <a:solidFill>
                <a:srgbClr val="000000"/>
              </a:solidFill>
              <a:ea typeface="+mn-lt"/>
              <a:cs typeface="+mn-lt"/>
            </a:endParaRPr>
          </a:p>
        </p:txBody>
      </p:sp>
      <p:sp>
        <p:nvSpPr>
          <p:cNvPr id="16" name="CuadroTexto 15">
            <a:extLst>
              <a:ext uri="{FF2B5EF4-FFF2-40B4-BE49-F238E27FC236}">
                <a16:creationId xmlns:a16="http://schemas.microsoft.com/office/drawing/2014/main" id="{F512A5AB-1B14-21CE-B936-3109B6B9E4A2}"/>
              </a:ext>
            </a:extLst>
          </p:cNvPr>
          <p:cNvSpPr txBox="1"/>
          <p:nvPr/>
        </p:nvSpPr>
        <p:spPr>
          <a:xfrm>
            <a:off x="753168" y="1052112"/>
            <a:ext cx="3484846" cy="369332"/>
          </a:xfrm>
          <a:prstGeom prst="rect">
            <a:avLst/>
          </a:prstGeom>
          <a:solidFill>
            <a:srgbClr val="00B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noProof="0">
                <a:solidFill>
                  <a:prstClr val="white"/>
                </a:solidFill>
                <a:latin typeface="Posterama"/>
                <a:ea typeface="微软雅黑"/>
                <a:cs typeface="Posterama"/>
              </a:rPr>
              <a:t>SEDE  CAMPESTRE</a:t>
            </a:r>
            <a:endParaRPr lang="es-CO" sz="1800" noProof="0">
              <a:solidFill>
                <a:prstClr val="white"/>
              </a:solidFill>
              <a:latin typeface="Posterama" panose="020B0504020200020000" pitchFamily="34" charset="0"/>
              <a:ea typeface="微软雅黑"/>
              <a:cs typeface="Posterama" panose="020B0504020200020000" pitchFamily="34" charset="0"/>
            </a:endParaRPr>
          </a:p>
        </p:txBody>
      </p:sp>
      <p:pic>
        <p:nvPicPr>
          <p:cNvPr id="1026" name="Picture 2" descr="Sede Campestre - IE Braulio González">
            <a:extLst>
              <a:ext uri="{FF2B5EF4-FFF2-40B4-BE49-F238E27FC236}">
                <a16:creationId xmlns:a16="http://schemas.microsoft.com/office/drawing/2014/main" id="{D3AF70CA-0FD8-544A-8F69-F92A651367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168" y="4093158"/>
            <a:ext cx="3483658" cy="204055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esquinas redondeadas 1">
            <a:extLst>
              <a:ext uri="{FF2B5EF4-FFF2-40B4-BE49-F238E27FC236}">
                <a16:creationId xmlns:a16="http://schemas.microsoft.com/office/drawing/2014/main" id="{A8518F19-EF8A-363F-5027-C729D620A347}"/>
              </a:ext>
            </a:extLst>
          </p:cNvPr>
          <p:cNvSpPr/>
          <p:nvPr/>
        </p:nvSpPr>
        <p:spPr>
          <a:xfrm>
            <a:off x="4814841" y="235718"/>
            <a:ext cx="6359602" cy="914400"/>
          </a:xfrm>
          <a:prstGeom prst="roundRect">
            <a:avLst/>
          </a:prstGeom>
          <a:solidFill>
            <a:srgbClr val="0E3B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s-CO" sz="4400" b="1" i="0" u="none" strike="noStrike" kern="1200" cap="none" spc="0" normalizeH="0" baseline="0" noProof="0">
                <a:ln>
                  <a:noFill/>
                </a:ln>
                <a:solidFill>
                  <a:srgbClr val="FFFFFF"/>
                </a:solidFill>
                <a:effectLst/>
                <a:uLnTx/>
                <a:uFillTx/>
                <a:latin typeface="Posterama Text Black"/>
                <a:ea typeface="+mj-ea"/>
                <a:cs typeface="+mj-cs"/>
              </a:rPr>
              <a:t>CARACTERIZACIÓN</a:t>
            </a:r>
            <a:endParaRPr lang="es-CO"/>
          </a:p>
        </p:txBody>
      </p:sp>
    </p:spTree>
    <p:extLst>
      <p:ext uri="{BB962C8B-B14F-4D97-AF65-F5344CB8AC3E}">
        <p14:creationId xmlns:p14="http://schemas.microsoft.com/office/powerpoint/2010/main" val="21939381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6"/>
          <p:cNvSpPr txBox="1"/>
          <p:nvPr/>
        </p:nvSpPr>
        <p:spPr>
          <a:xfrm>
            <a:off x="418332" y="1062886"/>
            <a:ext cx="2126489" cy="258404"/>
          </a:xfrm>
          <a:prstGeom prst="rect">
            <a:avLst/>
          </a:prstGeom>
        </p:spPr>
        <p:txBody>
          <a:bodyPr vert="horz" wrap="square" lIns="0" tIns="12065" rIns="0" bIns="0" rtlCol="0">
            <a:spAutoFit/>
          </a:bodyPr>
          <a:lstStyle/>
          <a:p>
            <a:pPr marL="12700" marR="5080" algn="just">
              <a:lnSpc>
                <a:spcPct val="100000"/>
              </a:lnSpc>
              <a:spcBef>
                <a:spcPts val="95"/>
              </a:spcBef>
            </a:pPr>
            <a:r>
              <a:rPr lang="es-CO" sz="1600" spc="-10">
                <a:solidFill>
                  <a:srgbClr val="244060"/>
                </a:solidFill>
                <a:latin typeface="Arial MT"/>
                <a:cs typeface="Arial MT"/>
              </a:rPr>
              <a:t>.</a:t>
            </a:r>
            <a:endParaRPr sz="1600">
              <a:latin typeface="Arial MT"/>
              <a:cs typeface="Arial MT"/>
            </a:endParaRPr>
          </a:p>
        </p:txBody>
      </p:sp>
      <p:pic>
        <p:nvPicPr>
          <p:cNvPr id="21" name="Imagen 20"/>
          <p:cNvPicPr>
            <a:picLocks noChangeAspect="1"/>
          </p:cNvPicPr>
          <p:nvPr/>
        </p:nvPicPr>
        <p:blipFill>
          <a:blip r:embed="rId2"/>
          <a:stretch>
            <a:fillRect/>
          </a:stretch>
        </p:blipFill>
        <p:spPr>
          <a:xfrm>
            <a:off x="189496" y="2508623"/>
            <a:ext cx="904297" cy="784615"/>
          </a:xfrm>
          <a:prstGeom prst="rect">
            <a:avLst/>
          </a:prstGeom>
        </p:spPr>
      </p:pic>
      <p:sp>
        <p:nvSpPr>
          <p:cNvPr id="33" name="Rectángulo 32"/>
          <p:cNvSpPr/>
          <p:nvPr/>
        </p:nvSpPr>
        <p:spPr>
          <a:xfrm>
            <a:off x="1246191" y="1928955"/>
            <a:ext cx="5953299" cy="2062103"/>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Convocatoria a Padres de familia, Estudiantes y Docentes,  propuestas del Nombre de la Nueva Institución (3 cada grupo).</a:t>
            </a:r>
            <a:endParaRPr lang="es-CO">
              <a:solidFill>
                <a:srgbClr val="000000"/>
              </a:solidFill>
              <a:latin typeface="Calibri" panose="020F0502020204030204" pitchFamily="34" charset="0"/>
            </a:endParaRPr>
          </a:p>
        </p:txBody>
      </p:sp>
      <p:sp>
        <p:nvSpPr>
          <p:cNvPr id="34" name="Rectángulo 33"/>
          <p:cNvSpPr/>
          <p:nvPr/>
        </p:nvSpPr>
        <p:spPr>
          <a:xfrm>
            <a:off x="9036092" y="2657275"/>
            <a:ext cx="3028404" cy="1077218"/>
          </a:xfrm>
          <a:prstGeom prst="rect">
            <a:avLst/>
          </a:prstGeom>
          <a:ln>
            <a:solidFill>
              <a:schemeClr val="accent2">
                <a:lumMod val="75000"/>
              </a:schemeClr>
            </a:solidFill>
          </a:ln>
        </p:spPr>
        <p:txBody>
          <a:bodyPr wrap="square" lIns="91440" tIns="45720" rIns="91440" bIns="45720" anchor="t">
            <a:spAutoFit/>
          </a:bodyPr>
          <a:lstStyle/>
          <a:p>
            <a:r>
              <a:rPr lang="es-CO" sz="3200" b="1">
                <a:ln w="38100">
                  <a:noFill/>
                  <a:prstDash val="solid"/>
                </a:ln>
                <a:solidFill>
                  <a:srgbClr val="11254A"/>
                </a:solidFill>
                <a:latin typeface="Bahnschrift SemiBold Condensed"/>
              </a:rPr>
              <a:t>20, 21, 22 de mayo de 2025</a:t>
            </a:r>
            <a:endParaRPr lang="es-CO">
              <a:solidFill>
                <a:srgbClr val="000000"/>
              </a:solidFill>
              <a:latin typeface="Bahnschrift SemiBold Condensed"/>
            </a:endParaRPr>
          </a:p>
        </p:txBody>
      </p:sp>
      <p:sp>
        <p:nvSpPr>
          <p:cNvPr id="35" name="CuadroTexto 34">
            <a:extLst>
              <a:ext uri="{FF2B5EF4-FFF2-40B4-BE49-F238E27FC236}">
                <a16:creationId xmlns:a16="http://schemas.microsoft.com/office/drawing/2014/main" id="{F6449E13-BFA1-4AD1-B084-2C111A0AD7AE}"/>
              </a:ext>
            </a:extLst>
          </p:cNvPr>
          <p:cNvSpPr txBox="1"/>
          <p:nvPr/>
        </p:nvSpPr>
        <p:spPr>
          <a:xfrm>
            <a:off x="419630" y="2548309"/>
            <a:ext cx="465215" cy="646331"/>
          </a:xfrm>
          <a:prstGeom prst="rect">
            <a:avLst/>
          </a:prstGeom>
          <a:noFill/>
        </p:spPr>
        <p:txBody>
          <a:bodyPr wrap="square">
            <a:spAutoFit/>
          </a:bodyPr>
          <a:lstStyle/>
          <a:p>
            <a:r>
              <a:rPr lang="es-CO" sz="3600" b="1">
                <a:ln w="38100">
                  <a:noFill/>
                  <a:prstDash val="solid"/>
                </a:ln>
                <a:solidFill>
                  <a:srgbClr val="11254A"/>
                </a:solidFill>
                <a:latin typeface="Bahnschrift SemiBold Condensed" panose="020B0502040204020203" pitchFamily="34" charset="0"/>
              </a:rPr>
              <a:t>6.</a:t>
            </a:r>
          </a:p>
        </p:txBody>
      </p:sp>
      <p:pic>
        <p:nvPicPr>
          <p:cNvPr id="36" name="Imagen 35"/>
          <p:cNvPicPr>
            <a:picLocks noChangeAspect="1"/>
          </p:cNvPicPr>
          <p:nvPr/>
        </p:nvPicPr>
        <p:blipFill>
          <a:blip r:embed="rId3"/>
          <a:stretch>
            <a:fillRect/>
          </a:stretch>
        </p:blipFill>
        <p:spPr>
          <a:xfrm>
            <a:off x="7369265" y="4848148"/>
            <a:ext cx="1543050" cy="998749"/>
          </a:xfrm>
          <a:prstGeom prst="rect">
            <a:avLst/>
          </a:prstGeom>
        </p:spPr>
      </p:pic>
      <p:pic>
        <p:nvPicPr>
          <p:cNvPr id="37" name="Imagen 36"/>
          <p:cNvPicPr>
            <a:picLocks noChangeAspect="1"/>
          </p:cNvPicPr>
          <p:nvPr/>
        </p:nvPicPr>
        <p:blipFill>
          <a:blip r:embed="rId2"/>
          <a:stretch>
            <a:fillRect/>
          </a:stretch>
        </p:blipFill>
        <p:spPr>
          <a:xfrm>
            <a:off x="238276" y="4900534"/>
            <a:ext cx="904297" cy="784615"/>
          </a:xfrm>
          <a:prstGeom prst="rect">
            <a:avLst/>
          </a:prstGeom>
        </p:spPr>
      </p:pic>
      <p:sp>
        <p:nvSpPr>
          <p:cNvPr id="38" name="CuadroTexto 37">
            <a:extLst>
              <a:ext uri="{FF2B5EF4-FFF2-40B4-BE49-F238E27FC236}">
                <a16:creationId xmlns:a16="http://schemas.microsoft.com/office/drawing/2014/main" id="{F6449E13-BFA1-4AD1-B084-2C111A0AD7AE}"/>
              </a:ext>
            </a:extLst>
          </p:cNvPr>
          <p:cNvSpPr txBox="1"/>
          <p:nvPr/>
        </p:nvSpPr>
        <p:spPr>
          <a:xfrm>
            <a:off x="468410" y="4894642"/>
            <a:ext cx="444031" cy="646331"/>
          </a:xfrm>
          <a:prstGeom prst="rect">
            <a:avLst/>
          </a:prstGeom>
          <a:noFill/>
        </p:spPr>
        <p:txBody>
          <a:bodyPr wrap="square">
            <a:spAutoFit/>
          </a:bodyPr>
          <a:lstStyle/>
          <a:p>
            <a:r>
              <a:rPr lang="es-CO" sz="3600" b="1">
                <a:ln w="38100">
                  <a:noFill/>
                  <a:prstDash val="solid"/>
                </a:ln>
                <a:solidFill>
                  <a:srgbClr val="11254A"/>
                </a:solidFill>
                <a:latin typeface="Bahnschrift SemiBold Condensed" panose="020B0502040204020203" pitchFamily="34" charset="0"/>
              </a:rPr>
              <a:t>7.</a:t>
            </a:r>
          </a:p>
        </p:txBody>
      </p:sp>
      <p:sp>
        <p:nvSpPr>
          <p:cNvPr id="39" name="Rectángulo 38"/>
          <p:cNvSpPr/>
          <p:nvPr/>
        </p:nvSpPr>
        <p:spPr>
          <a:xfrm>
            <a:off x="1263977" y="4041308"/>
            <a:ext cx="5935514" cy="2554545"/>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Publicación formulario Google y convocatoria a toda la comunidad para la elección del posible nombre de la nueva institución educativa, de acuerdo a los propuestos.</a:t>
            </a:r>
            <a:endParaRPr lang="es-CO">
              <a:solidFill>
                <a:srgbClr val="000000"/>
              </a:solidFill>
              <a:latin typeface="Calibri" panose="020F0502020204030204" pitchFamily="34" charset="0"/>
            </a:endParaRPr>
          </a:p>
        </p:txBody>
      </p:sp>
      <p:sp>
        <p:nvSpPr>
          <p:cNvPr id="40" name="Rectángulo 39"/>
          <p:cNvSpPr/>
          <p:nvPr/>
        </p:nvSpPr>
        <p:spPr>
          <a:xfrm>
            <a:off x="9038378" y="5033690"/>
            <a:ext cx="2992836" cy="584775"/>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23 de mayo de 2025</a:t>
            </a:r>
            <a:endParaRPr lang="es-CO">
              <a:solidFill>
                <a:srgbClr val="000000"/>
              </a:solidFill>
              <a:latin typeface="Calibri" panose="020F0502020204030204" pitchFamily="34" charset="0"/>
            </a:endParaRPr>
          </a:p>
        </p:txBody>
      </p:sp>
      <p:pic>
        <p:nvPicPr>
          <p:cNvPr id="41" name="Imagen 40"/>
          <p:cNvPicPr>
            <a:picLocks noChangeAspect="1"/>
          </p:cNvPicPr>
          <p:nvPr/>
        </p:nvPicPr>
        <p:blipFill>
          <a:blip r:embed="rId4"/>
          <a:stretch>
            <a:fillRect/>
          </a:stretch>
        </p:blipFill>
        <p:spPr>
          <a:xfrm>
            <a:off x="7305474" y="2432578"/>
            <a:ext cx="1684331" cy="998749"/>
          </a:xfrm>
          <a:prstGeom prst="rect">
            <a:avLst/>
          </a:prstGeom>
        </p:spPr>
      </p:pic>
      <p:pic>
        <p:nvPicPr>
          <p:cNvPr id="2" name="Imagen 1">
            <a:extLst>
              <a:ext uri="{FF2B5EF4-FFF2-40B4-BE49-F238E27FC236}">
                <a16:creationId xmlns:a16="http://schemas.microsoft.com/office/drawing/2014/main" id="{EC4D4A4D-633F-4D80-5B92-80DA6E440ACC}"/>
              </a:ext>
            </a:extLst>
          </p:cNvPr>
          <p:cNvPicPr>
            <a:picLocks noChangeAspect="1"/>
          </p:cNvPicPr>
          <p:nvPr/>
        </p:nvPicPr>
        <p:blipFill>
          <a:blip r:embed="rId3"/>
          <a:stretch>
            <a:fillRect/>
          </a:stretch>
        </p:blipFill>
        <p:spPr>
          <a:xfrm>
            <a:off x="7413955" y="438095"/>
            <a:ext cx="1543050" cy="998749"/>
          </a:xfrm>
          <a:prstGeom prst="rect">
            <a:avLst/>
          </a:prstGeom>
        </p:spPr>
      </p:pic>
      <p:pic>
        <p:nvPicPr>
          <p:cNvPr id="3" name="Imagen 2">
            <a:extLst>
              <a:ext uri="{FF2B5EF4-FFF2-40B4-BE49-F238E27FC236}">
                <a16:creationId xmlns:a16="http://schemas.microsoft.com/office/drawing/2014/main" id="{495FD156-B35B-F909-9538-4324D2A0974E}"/>
              </a:ext>
            </a:extLst>
          </p:cNvPr>
          <p:cNvPicPr>
            <a:picLocks noChangeAspect="1"/>
          </p:cNvPicPr>
          <p:nvPr/>
        </p:nvPicPr>
        <p:blipFill>
          <a:blip r:embed="rId2"/>
          <a:stretch>
            <a:fillRect/>
          </a:stretch>
        </p:blipFill>
        <p:spPr>
          <a:xfrm>
            <a:off x="341896" y="759929"/>
            <a:ext cx="904297" cy="784615"/>
          </a:xfrm>
          <a:prstGeom prst="rect">
            <a:avLst/>
          </a:prstGeom>
        </p:spPr>
      </p:pic>
      <p:sp>
        <p:nvSpPr>
          <p:cNvPr id="4" name="Rectángulo 3">
            <a:extLst>
              <a:ext uri="{FF2B5EF4-FFF2-40B4-BE49-F238E27FC236}">
                <a16:creationId xmlns:a16="http://schemas.microsoft.com/office/drawing/2014/main" id="{F1F35CE1-6A64-2D95-0C9D-B29F056029EA}"/>
              </a:ext>
            </a:extLst>
          </p:cNvPr>
          <p:cNvSpPr/>
          <p:nvPr/>
        </p:nvSpPr>
        <p:spPr>
          <a:xfrm>
            <a:off x="1322628" y="211329"/>
            <a:ext cx="5876863" cy="1569660"/>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Creación de Comité para Estructuración del nuevo PEI (Se toma como Base el existente como Braulio González)</a:t>
            </a:r>
            <a:endParaRPr lang="es-CO">
              <a:solidFill>
                <a:srgbClr val="000000"/>
              </a:solidFill>
              <a:latin typeface="Calibri" panose="020F0502020204030204" pitchFamily="34" charset="0"/>
            </a:endParaRPr>
          </a:p>
        </p:txBody>
      </p:sp>
      <p:sp>
        <p:nvSpPr>
          <p:cNvPr id="5" name="Rectángulo 4">
            <a:extLst>
              <a:ext uri="{FF2B5EF4-FFF2-40B4-BE49-F238E27FC236}">
                <a16:creationId xmlns:a16="http://schemas.microsoft.com/office/drawing/2014/main" id="{568D1F36-5546-0C32-2633-DDC5ECE65C26}"/>
              </a:ext>
            </a:extLst>
          </p:cNvPr>
          <p:cNvSpPr/>
          <p:nvPr/>
        </p:nvSpPr>
        <p:spPr>
          <a:xfrm>
            <a:off x="9095504" y="815593"/>
            <a:ext cx="2884686" cy="584775"/>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19 de mayo de 2025</a:t>
            </a:r>
            <a:endParaRPr lang="es-CO">
              <a:solidFill>
                <a:srgbClr val="000000"/>
              </a:solidFill>
              <a:latin typeface="Calibri" panose="020F0502020204030204" pitchFamily="34" charset="0"/>
            </a:endParaRPr>
          </a:p>
        </p:txBody>
      </p:sp>
      <p:sp>
        <p:nvSpPr>
          <p:cNvPr id="6" name="CuadroTexto 5">
            <a:extLst>
              <a:ext uri="{FF2B5EF4-FFF2-40B4-BE49-F238E27FC236}">
                <a16:creationId xmlns:a16="http://schemas.microsoft.com/office/drawing/2014/main" id="{88C8767D-9E2B-63B2-43D1-E0BC0185BCFF}"/>
              </a:ext>
            </a:extLst>
          </p:cNvPr>
          <p:cNvSpPr txBox="1"/>
          <p:nvPr/>
        </p:nvSpPr>
        <p:spPr>
          <a:xfrm>
            <a:off x="572030" y="799615"/>
            <a:ext cx="465215" cy="646331"/>
          </a:xfrm>
          <a:prstGeom prst="rect">
            <a:avLst/>
          </a:prstGeom>
          <a:noFill/>
        </p:spPr>
        <p:txBody>
          <a:bodyPr wrap="square">
            <a:spAutoFit/>
          </a:bodyPr>
          <a:lstStyle/>
          <a:p>
            <a:r>
              <a:rPr lang="es-CO" sz="3600" b="1">
                <a:ln w="38100">
                  <a:noFill/>
                  <a:prstDash val="solid"/>
                </a:ln>
                <a:solidFill>
                  <a:srgbClr val="11254A"/>
                </a:solidFill>
                <a:latin typeface="Bahnschrift SemiBold Condensed" panose="020B0502040204020203" pitchFamily="34" charset="0"/>
              </a:rPr>
              <a:t>5.</a:t>
            </a:r>
          </a:p>
        </p:txBody>
      </p:sp>
    </p:spTree>
    <p:extLst>
      <p:ext uri="{BB962C8B-B14F-4D97-AF65-F5344CB8AC3E}">
        <p14:creationId xmlns:p14="http://schemas.microsoft.com/office/powerpoint/2010/main" val="8222942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6"/>
          <p:cNvSpPr txBox="1"/>
          <p:nvPr/>
        </p:nvSpPr>
        <p:spPr>
          <a:xfrm>
            <a:off x="433830" y="2969173"/>
            <a:ext cx="2126489" cy="258404"/>
          </a:xfrm>
          <a:prstGeom prst="rect">
            <a:avLst/>
          </a:prstGeom>
        </p:spPr>
        <p:txBody>
          <a:bodyPr vert="horz" wrap="square" lIns="0" tIns="12065" rIns="0" bIns="0" rtlCol="0">
            <a:spAutoFit/>
          </a:bodyPr>
          <a:lstStyle/>
          <a:p>
            <a:pPr marL="12700" marR="5080" algn="just">
              <a:lnSpc>
                <a:spcPct val="100000"/>
              </a:lnSpc>
              <a:spcBef>
                <a:spcPts val="95"/>
              </a:spcBef>
            </a:pPr>
            <a:r>
              <a:rPr lang="es-CO" sz="1600" spc="-10">
                <a:solidFill>
                  <a:srgbClr val="244060"/>
                </a:solidFill>
                <a:latin typeface="Arial MT"/>
                <a:cs typeface="Arial MT"/>
              </a:rPr>
              <a:t>.</a:t>
            </a:r>
            <a:endParaRPr sz="1600">
              <a:latin typeface="Arial MT"/>
              <a:cs typeface="Arial MT"/>
            </a:endParaRPr>
          </a:p>
        </p:txBody>
      </p:sp>
      <p:pic>
        <p:nvPicPr>
          <p:cNvPr id="2" name="Imagen 1">
            <a:extLst>
              <a:ext uri="{FF2B5EF4-FFF2-40B4-BE49-F238E27FC236}">
                <a16:creationId xmlns:a16="http://schemas.microsoft.com/office/drawing/2014/main" id="{B4A1E179-DDA4-17DE-E37D-F98794A411FB}"/>
              </a:ext>
            </a:extLst>
          </p:cNvPr>
          <p:cNvPicPr>
            <a:picLocks noChangeAspect="1"/>
          </p:cNvPicPr>
          <p:nvPr/>
        </p:nvPicPr>
        <p:blipFill>
          <a:blip r:embed="rId2"/>
          <a:stretch>
            <a:fillRect/>
          </a:stretch>
        </p:blipFill>
        <p:spPr>
          <a:xfrm>
            <a:off x="778431" y="602328"/>
            <a:ext cx="904297" cy="784615"/>
          </a:xfrm>
          <a:prstGeom prst="rect">
            <a:avLst/>
          </a:prstGeom>
        </p:spPr>
      </p:pic>
      <p:sp>
        <p:nvSpPr>
          <p:cNvPr id="3" name="Rectángulo 2">
            <a:extLst>
              <a:ext uri="{FF2B5EF4-FFF2-40B4-BE49-F238E27FC236}">
                <a16:creationId xmlns:a16="http://schemas.microsoft.com/office/drawing/2014/main" id="{0ACE87A8-6260-D36B-858B-28F4A7C7444F}"/>
              </a:ext>
            </a:extLst>
          </p:cNvPr>
          <p:cNvSpPr/>
          <p:nvPr/>
        </p:nvSpPr>
        <p:spPr>
          <a:xfrm>
            <a:off x="8028707" y="657992"/>
            <a:ext cx="3592776" cy="1077218"/>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20, 21, 22 de mayo de 2025</a:t>
            </a:r>
            <a:endParaRPr lang="es-CO">
              <a:solidFill>
                <a:srgbClr val="000000"/>
              </a:solidFill>
              <a:latin typeface="Calibri" panose="020F0502020204030204" pitchFamily="34" charset="0"/>
            </a:endParaRPr>
          </a:p>
        </p:txBody>
      </p:sp>
      <p:sp>
        <p:nvSpPr>
          <p:cNvPr id="4" name="CuadroTexto 3">
            <a:extLst>
              <a:ext uri="{FF2B5EF4-FFF2-40B4-BE49-F238E27FC236}">
                <a16:creationId xmlns:a16="http://schemas.microsoft.com/office/drawing/2014/main" id="{F6A2B1A0-024A-FEFB-701D-D6C5A30848AE}"/>
              </a:ext>
            </a:extLst>
          </p:cNvPr>
          <p:cNvSpPr txBox="1"/>
          <p:nvPr/>
        </p:nvSpPr>
        <p:spPr>
          <a:xfrm>
            <a:off x="1008565" y="642014"/>
            <a:ext cx="465215" cy="646331"/>
          </a:xfrm>
          <a:prstGeom prst="rect">
            <a:avLst/>
          </a:prstGeom>
          <a:noFill/>
        </p:spPr>
        <p:txBody>
          <a:bodyPr wrap="square">
            <a:spAutoFit/>
          </a:bodyPr>
          <a:lstStyle/>
          <a:p>
            <a:r>
              <a:rPr lang="es-CO" sz="3600" b="1">
                <a:ln w="38100">
                  <a:noFill/>
                  <a:prstDash val="solid"/>
                </a:ln>
                <a:solidFill>
                  <a:srgbClr val="11254A"/>
                </a:solidFill>
                <a:latin typeface="Bahnschrift SemiBold Condensed" panose="020B0502040204020203" pitchFamily="34" charset="0"/>
              </a:rPr>
              <a:t>8.</a:t>
            </a:r>
          </a:p>
        </p:txBody>
      </p:sp>
      <p:pic>
        <p:nvPicPr>
          <p:cNvPr id="6" name="Imagen 5">
            <a:extLst>
              <a:ext uri="{FF2B5EF4-FFF2-40B4-BE49-F238E27FC236}">
                <a16:creationId xmlns:a16="http://schemas.microsoft.com/office/drawing/2014/main" id="{86FF5ACC-C93F-9324-E188-623744FA2D91}"/>
              </a:ext>
            </a:extLst>
          </p:cNvPr>
          <p:cNvPicPr>
            <a:picLocks noChangeAspect="1"/>
          </p:cNvPicPr>
          <p:nvPr/>
        </p:nvPicPr>
        <p:blipFill>
          <a:blip r:embed="rId2"/>
          <a:stretch>
            <a:fillRect/>
          </a:stretch>
        </p:blipFill>
        <p:spPr>
          <a:xfrm>
            <a:off x="796215" y="2513791"/>
            <a:ext cx="904297" cy="784615"/>
          </a:xfrm>
          <a:prstGeom prst="rect">
            <a:avLst/>
          </a:prstGeom>
        </p:spPr>
      </p:pic>
      <p:sp>
        <p:nvSpPr>
          <p:cNvPr id="7" name="CuadroTexto 6">
            <a:extLst>
              <a:ext uri="{FF2B5EF4-FFF2-40B4-BE49-F238E27FC236}">
                <a16:creationId xmlns:a16="http://schemas.microsoft.com/office/drawing/2014/main" id="{8CD49428-5B77-07FA-ACB5-B97ED6000C65}"/>
              </a:ext>
            </a:extLst>
          </p:cNvPr>
          <p:cNvSpPr txBox="1"/>
          <p:nvPr/>
        </p:nvSpPr>
        <p:spPr>
          <a:xfrm>
            <a:off x="1026349" y="2507899"/>
            <a:ext cx="444031" cy="646331"/>
          </a:xfrm>
          <a:prstGeom prst="rect">
            <a:avLst/>
          </a:prstGeom>
          <a:noFill/>
        </p:spPr>
        <p:txBody>
          <a:bodyPr wrap="square">
            <a:spAutoFit/>
          </a:bodyPr>
          <a:lstStyle/>
          <a:p>
            <a:r>
              <a:rPr lang="es-CO" sz="3600" b="1">
                <a:ln w="38100">
                  <a:noFill/>
                  <a:prstDash val="solid"/>
                </a:ln>
                <a:solidFill>
                  <a:srgbClr val="11254A"/>
                </a:solidFill>
                <a:latin typeface="Bahnschrift SemiBold Condensed" panose="020B0502040204020203" pitchFamily="34" charset="0"/>
              </a:rPr>
              <a:t>9.</a:t>
            </a:r>
          </a:p>
        </p:txBody>
      </p:sp>
      <p:sp>
        <p:nvSpPr>
          <p:cNvPr id="8" name="Rectángulo 7">
            <a:extLst>
              <a:ext uri="{FF2B5EF4-FFF2-40B4-BE49-F238E27FC236}">
                <a16:creationId xmlns:a16="http://schemas.microsoft.com/office/drawing/2014/main" id="{B263B9A0-1DEF-396F-D434-DEF36125A748}"/>
              </a:ext>
            </a:extLst>
          </p:cNvPr>
          <p:cNvSpPr/>
          <p:nvPr/>
        </p:nvSpPr>
        <p:spPr>
          <a:xfrm>
            <a:off x="1876191" y="1949034"/>
            <a:ext cx="4034445" cy="2062103"/>
          </a:xfrm>
          <a:prstGeom prst="rect">
            <a:avLst/>
          </a:prstGeom>
          <a:ln>
            <a:solidFill>
              <a:schemeClr val="accent2">
                <a:lumMod val="75000"/>
              </a:schemeClr>
            </a:solidFill>
          </a:ln>
        </p:spPr>
        <p:txBody>
          <a:bodyPr wrap="square" lIns="91440" tIns="45720" rIns="91440" bIns="45720" anchor="t">
            <a:spAutoFit/>
          </a:bodyPr>
          <a:lstStyle/>
          <a:p>
            <a:r>
              <a:rPr lang="es-CO" sz="3200" b="1">
                <a:ln w="38100">
                  <a:noFill/>
                  <a:prstDash val="solid"/>
                </a:ln>
                <a:solidFill>
                  <a:srgbClr val="11254A"/>
                </a:solidFill>
                <a:latin typeface="Bahnschrift SemiBold Condensed"/>
              </a:rPr>
              <a:t>Ajustes, revisión del PEI y pacto convivencia con la asistencia técnica de  la Secretaría de Educación</a:t>
            </a:r>
            <a:endParaRPr lang="es-CO">
              <a:solidFill>
                <a:srgbClr val="000000"/>
              </a:solidFill>
              <a:latin typeface="Bahnschrift SemiBold Condensed"/>
            </a:endParaRPr>
          </a:p>
        </p:txBody>
      </p:sp>
      <p:sp>
        <p:nvSpPr>
          <p:cNvPr id="9" name="Rectángulo 8">
            <a:extLst>
              <a:ext uri="{FF2B5EF4-FFF2-40B4-BE49-F238E27FC236}">
                <a16:creationId xmlns:a16="http://schemas.microsoft.com/office/drawing/2014/main" id="{D31BEC04-9467-A9CF-6160-131F3B2AF4A4}"/>
              </a:ext>
            </a:extLst>
          </p:cNvPr>
          <p:cNvSpPr/>
          <p:nvPr/>
        </p:nvSpPr>
        <p:spPr>
          <a:xfrm>
            <a:off x="8046491" y="2321482"/>
            <a:ext cx="3592776" cy="1077218"/>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23, 24 y 25 de mayo de 2025</a:t>
            </a:r>
            <a:endParaRPr lang="es-CO">
              <a:solidFill>
                <a:srgbClr val="000000"/>
              </a:solidFill>
              <a:latin typeface="Calibri" panose="020F0502020204030204" pitchFamily="34" charset="0"/>
            </a:endParaRPr>
          </a:p>
        </p:txBody>
      </p:sp>
      <p:pic>
        <p:nvPicPr>
          <p:cNvPr id="12" name="Imagen 11">
            <a:extLst>
              <a:ext uri="{FF2B5EF4-FFF2-40B4-BE49-F238E27FC236}">
                <a16:creationId xmlns:a16="http://schemas.microsoft.com/office/drawing/2014/main" id="{F7B49BE8-C243-9B3C-5B64-9D9A6F783209}"/>
              </a:ext>
            </a:extLst>
          </p:cNvPr>
          <p:cNvPicPr>
            <a:picLocks noChangeAspect="1"/>
          </p:cNvPicPr>
          <p:nvPr/>
        </p:nvPicPr>
        <p:blipFill>
          <a:blip r:embed="rId3"/>
          <a:stretch>
            <a:fillRect/>
          </a:stretch>
        </p:blipFill>
        <p:spPr>
          <a:xfrm>
            <a:off x="6220591" y="484585"/>
            <a:ext cx="1543050" cy="998749"/>
          </a:xfrm>
          <a:prstGeom prst="rect">
            <a:avLst/>
          </a:prstGeom>
        </p:spPr>
      </p:pic>
      <p:sp>
        <p:nvSpPr>
          <p:cNvPr id="14" name="Rectángulo 13">
            <a:extLst>
              <a:ext uri="{FF2B5EF4-FFF2-40B4-BE49-F238E27FC236}">
                <a16:creationId xmlns:a16="http://schemas.microsoft.com/office/drawing/2014/main" id="{BACF6261-84BF-E0FC-FFC8-74C48720E53F}"/>
              </a:ext>
            </a:extLst>
          </p:cNvPr>
          <p:cNvSpPr/>
          <p:nvPr/>
        </p:nvSpPr>
        <p:spPr>
          <a:xfrm>
            <a:off x="1832346" y="224134"/>
            <a:ext cx="4137276" cy="1569660"/>
          </a:xfrm>
          <a:prstGeom prst="rect">
            <a:avLst/>
          </a:prstGeom>
          <a:ln>
            <a:solidFill>
              <a:schemeClr val="accent2">
                <a:lumMod val="75000"/>
              </a:schemeClr>
            </a:solidFill>
          </a:ln>
        </p:spPr>
        <p:txBody>
          <a:bodyPr wrap="square" lIns="91440" tIns="45720" rIns="91440" bIns="45720" anchor="t">
            <a:spAutoFit/>
          </a:bodyPr>
          <a:lstStyle/>
          <a:p>
            <a:r>
              <a:rPr lang="es-CO" sz="3200" b="1">
                <a:ln w="38100">
                  <a:noFill/>
                  <a:prstDash val="solid"/>
                </a:ln>
                <a:solidFill>
                  <a:srgbClr val="11254A"/>
                </a:solidFill>
                <a:latin typeface="Bahnschrift SemiBold Condensed"/>
              </a:rPr>
              <a:t>Trabajo del comité, en la  estructuración de PEI de la nueva Institución Educativa</a:t>
            </a:r>
            <a:endParaRPr lang="es-CO">
              <a:solidFill>
                <a:srgbClr val="000000"/>
              </a:solidFill>
              <a:latin typeface="Bahnschrift SemiBold Condensed"/>
            </a:endParaRPr>
          </a:p>
        </p:txBody>
      </p:sp>
      <p:sp>
        <p:nvSpPr>
          <p:cNvPr id="15" name="object 6">
            <a:extLst>
              <a:ext uri="{FF2B5EF4-FFF2-40B4-BE49-F238E27FC236}">
                <a16:creationId xmlns:a16="http://schemas.microsoft.com/office/drawing/2014/main" id="{66F63AA4-524D-B162-83B6-0D81C07F9E7D}"/>
              </a:ext>
            </a:extLst>
          </p:cNvPr>
          <p:cNvSpPr txBox="1"/>
          <p:nvPr/>
        </p:nvSpPr>
        <p:spPr>
          <a:xfrm>
            <a:off x="431245" y="6701678"/>
            <a:ext cx="2126489" cy="258404"/>
          </a:xfrm>
          <a:prstGeom prst="rect">
            <a:avLst/>
          </a:prstGeom>
        </p:spPr>
        <p:txBody>
          <a:bodyPr vert="horz" wrap="square" lIns="0" tIns="12065" rIns="0" bIns="0" rtlCol="0">
            <a:spAutoFit/>
          </a:bodyPr>
          <a:lstStyle/>
          <a:p>
            <a:pPr marL="12700" marR="5080" algn="just">
              <a:lnSpc>
                <a:spcPct val="100000"/>
              </a:lnSpc>
              <a:spcBef>
                <a:spcPts val="95"/>
              </a:spcBef>
            </a:pPr>
            <a:r>
              <a:rPr lang="es-CO" sz="1600" spc="-10">
                <a:solidFill>
                  <a:srgbClr val="244060"/>
                </a:solidFill>
                <a:latin typeface="Arial MT"/>
                <a:cs typeface="Arial MT"/>
              </a:rPr>
              <a:t>.</a:t>
            </a:r>
            <a:endParaRPr sz="1600">
              <a:latin typeface="Arial MT"/>
              <a:cs typeface="Arial MT"/>
            </a:endParaRPr>
          </a:p>
        </p:txBody>
      </p:sp>
      <p:pic>
        <p:nvPicPr>
          <p:cNvPr id="23" name="Imagen 22">
            <a:extLst>
              <a:ext uri="{FF2B5EF4-FFF2-40B4-BE49-F238E27FC236}">
                <a16:creationId xmlns:a16="http://schemas.microsoft.com/office/drawing/2014/main" id="{E2AD7B11-063A-1034-CE2B-D556DD8C701B}"/>
              </a:ext>
            </a:extLst>
          </p:cNvPr>
          <p:cNvPicPr>
            <a:picLocks noChangeAspect="1"/>
          </p:cNvPicPr>
          <p:nvPr/>
        </p:nvPicPr>
        <p:blipFill>
          <a:blip r:embed="rId2"/>
          <a:stretch>
            <a:fillRect/>
          </a:stretch>
        </p:blipFill>
        <p:spPr>
          <a:xfrm>
            <a:off x="775846" y="4334833"/>
            <a:ext cx="904297" cy="784615"/>
          </a:xfrm>
          <a:prstGeom prst="rect">
            <a:avLst/>
          </a:prstGeom>
        </p:spPr>
      </p:pic>
      <p:sp>
        <p:nvSpPr>
          <p:cNvPr id="24" name="Rectángulo 23">
            <a:extLst>
              <a:ext uri="{FF2B5EF4-FFF2-40B4-BE49-F238E27FC236}">
                <a16:creationId xmlns:a16="http://schemas.microsoft.com/office/drawing/2014/main" id="{36D20DD9-374B-D167-1676-6B00213BE0D0}"/>
              </a:ext>
            </a:extLst>
          </p:cNvPr>
          <p:cNvSpPr/>
          <p:nvPr/>
        </p:nvSpPr>
        <p:spPr>
          <a:xfrm>
            <a:off x="8026122" y="4390497"/>
            <a:ext cx="3592776" cy="584775"/>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26 de mayo de 2025</a:t>
            </a:r>
            <a:endParaRPr lang="es-CO">
              <a:solidFill>
                <a:srgbClr val="000000"/>
              </a:solidFill>
              <a:latin typeface="Calibri" panose="020F0502020204030204" pitchFamily="34" charset="0"/>
            </a:endParaRPr>
          </a:p>
        </p:txBody>
      </p:sp>
      <p:sp>
        <p:nvSpPr>
          <p:cNvPr id="25" name="CuadroTexto 24">
            <a:extLst>
              <a:ext uri="{FF2B5EF4-FFF2-40B4-BE49-F238E27FC236}">
                <a16:creationId xmlns:a16="http://schemas.microsoft.com/office/drawing/2014/main" id="{589F00BA-F3F0-30DE-DE99-FB505D7E954B}"/>
              </a:ext>
            </a:extLst>
          </p:cNvPr>
          <p:cNvSpPr txBox="1"/>
          <p:nvPr/>
        </p:nvSpPr>
        <p:spPr>
          <a:xfrm>
            <a:off x="902120" y="4374519"/>
            <a:ext cx="677565" cy="646331"/>
          </a:xfrm>
          <a:prstGeom prst="rect">
            <a:avLst/>
          </a:prstGeom>
          <a:noFill/>
        </p:spPr>
        <p:txBody>
          <a:bodyPr wrap="square">
            <a:spAutoFit/>
          </a:bodyPr>
          <a:lstStyle/>
          <a:p>
            <a:r>
              <a:rPr lang="es-CO" sz="3600" b="1">
                <a:ln w="38100">
                  <a:noFill/>
                  <a:prstDash val="solid"/>
                </a:ln>
                <a:solidFill>
                  <a:srgbClr val="11254A"/>
                </a:solidFill>
                <a:latin typeface="Bahnschrift SemiBold Condensed" panose="020B0502040204020203" pitchFamily="34" charset="0"/>
              </a:rPr>
              <a:t>10.</a:t>
            </a:r>
          </a:p>
        </p:txBody>
      </p:sp>
      <p:pic>
        <p:nvPicPr>
          <p:cNvPr id="27" name="Imagen 26">
            <a:extLst>
              <a:ext uri="{FF2B5EF4-FFF2-40B4-BE49-F238E27FC236}">
                <a16:creationId xmlns:a16="http://schemas.microsoft.com/office/drawing/2014/main" id="{CA5B667F-2FD8-FA36-7EEC-D2855228CAB0}"/>
              </a:ext>
            </a:extLst>
          </p:cNvPr>
          <p:cNvPicPr>
            <a:picLocks noChangeAspect="1"/>
          </p:cNvPicPr>
          <p:nvPr/>
        </p:nvPicPr>
        <p:blipFill>
          <a:blip r:embed="rId2"/>
          <a:stretch>
            <a:fillRect/>
          </a:stretch>
        </p:blipFill>
        <p:spPr>
          <a:xfrm>
            <a:off x="793630" y="5703857"/>
            <a:ext cx="904297" cy="784615"/>
          </a:xfrm>
          <a:prstGeom prst="rect">
            <a:avLst/>
          </a:prstGeom>
        </p:spPr>
      </p:pic>
      <p:sp>
        <p:nvSpPr>
          <p:cNvPr id="37" name="CuadroTexto 36">
            <a:extLst>
              <a:ext uri="{FF2B5EF4-FFF2-40B4-BE49-F238E27FC236}">
                <a16:creationId xmlns:a16="http://schemas.microsoft.com/office/drawing/2014/main" id="{1B2787B8-4A58-9092-BE1C-7D47040B925C}"/>
              </a:ext>
            </a:extLst>
          </p:cNvPr>
          <p:cNvSpPr txBox="1"/>
          <p:nvPr/>
        </p:nvSpPr>
        <p:spPr>
          <a:xfrm>
            <a:off x="930833" y="5759957"/>
            <a:ext cx="691949" cy="646331"/>
          </a:xfrm>
          <a:prstGeom prst="rect">
            <a:avLst/>
          </a:prstGeom>
          <a:noFill/>
        </p:spPr>
        <p:txBody>
          <a:bodyPr wrap="square">
            <a:spAutoFit/>
          </a:bodyPr>
          <a:lstStyle/>
          <a:p>
            <a:r>
              <a:rPr lang="es-CO" sz="3600" b="1">
                <a:ln w="38100">
                  <a:noFill/>
                  <a:prstDash val="solid"/>
                </a:ln>
                <a:solidFill>
                  <a:srgbClr val="11254A"/>
                </a:solidFill>
                <a:latin typeface="Bahnschrift SemiBold Condensed" panose="020B0502040204020203" pitchFamily="34" charset="0"/>
              </a:rPr>
              <a:t>11.</a:t>
            </a:r>
          </a:p>
        </p:txBody>
      </p:sp>
      <p:sp>
        <p:nvSpPr>
          <p:cNvPr id="38" name="Rectángulo 37">
            <a:extLst>
              <a:ext uri="{FF2B5EF4-FFF2-40B4-BE49-F238E27FC236}">
                <a16:creationId xmlns:a16="http://schemas.microsoft.com/office/drawing/2014/main" id="{6FA9BD44-C090-2EEB-2897-816832405183}"/>
              </a:ext>
            </a:extLst>
          </p:cNvPr>
          <p:cNvSpPr/>
          <p:nvPr/>
        </p:nvSpPr>
        <p:spPr>
          <a:xfrm>
            <a:off x="1873606" y="5557555"/>
            <a:ext cx="4034445" cy="1077218"/>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Revisión de la Secretaría de Educación</a:t>
            </a:r>
            <a:endParaRPr lang="es-CO">
              <a:solidFill>
                <a:srgbClr val="000000"/>
              </a:solidFill>
              <a:latin typeface="Calibri" panose="020F0502020204030204" pitchFamily="34" charset="0"/>
            </a:endParaRPr>
          </a:p>
        </p:txBody>
      </p:sp>
      <p:sp>
        <p:nvSpPr>
          <p:cNvPr id="45" name="Rectángulo 44">
            <a:extLst>
              <a:ext uri="{FF2B5EF4-FFF2-40B4-BE49-F238E27FC236}">
                <a16:creationId xmlns:a16="http://schemas.microsoft.com/office/drawing/2014/main" id="{90586E2A-BB7F-3E41-4709-92A4F8B9E67E}"/>
              </a:ext>
            </a:extLst>
          </p:cNvPr>
          <p:cNvSpPr/>
          <p:nvPr/>
        </p:nvSpPr>
        <p:spPr>
          <a:xfrm>
            <a:off x="8043906" y="5759521"/>
            <a:ext cx="3592776" cy="584775"/>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27 de mayo de 2025</a:t>
            </a:r>
            <a:endParaRPr lang="es-CO">
              <a:solidFill>
                <a:srgbClr val="000000"/>
              </a:solidFill>
              <a:latin typeface="Calibri" panose="020F0502020204030204" pitchFamily="34" charset="0"/>
            </a:endParaRPr>
          </a:p>
        </p:txBody>
      </p:sp>
      <p:pic>
        <p:nvPicPr>
          <p:cNvPr id="47" name="Imagen 46">
            <a:extLst>
              <a:ext uri="{FF2B5EF4-FFF2-40B4-BE49-F238E27FC236}">
                <a16:creationId xmlns:a16="http://schemas.microsoft.com/office/drawing/2014/main" id="{D95F7441-351D-0E35-ABC4-60C96D5032BE}"/>
              </a:ext>
            </a:extLst>
          </p:cNvPr>
          <p:cNvPicPr>
            <a:picLocks noChangeAspect="1"/>
          </p:cNvPicPr>
          <p:nvPr/>
        </p:nvPicPr>
        <p:blipFill>
          <a:blip r:embed="rId3"/>
          <a:stretch>
            <a:fillRect/>
          </a:stretch>
        </p:blipFill>
        <p:spPr>
          <a:xfrm>
            <a:off x="6264500" y="4217090"/>
            <a:ext cx="1543050" cy="998749"/>
          </a:xfrm>
          <a:prstGeom prst="rect">
            <a:avLst/>
          </a:prstGeom>
        </p:spPr>
      </p:pic>
      <p:sp>
        <p:nvSpPr>
          <p:cNvPr id="48" name="Rectángulo 47">
            <a:extLst>
              <a:ext uri="{FF2B5EF4-FFF2-40B4-BE49-F238E27FC236}">
                <a16:creationId xmlns:a16="http://schemas.microsoft.com/office/drawing/2014/main" id="{3352A448-D9CC-688D-1543-6326E92C34F3}"/>
              </a:ext>
            </a:extLst>
          </p:cNvPr>
          <p:cNvSpPr/>
          <p:nvPr/>
        </p:nvSpPr>
        <p:spPr>
          <a:xfrm>
            <a:off x="1785851" y="4204612"/>
            <a:ext cx="4212181" cy="1077218"/>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Presentación de la propuesta de PEI por parte de la IE</a:t>
            </a:r>
            <a:endParaRPr lang="es-CO">
              <a:solidFill>
                <a:srgbClr val="000000"/>
              </a:solidFill>
              <a:latin typeface="Calibri" panose="020F0502020204030204" pitchFamily="34" charset="0"/>
            </a:endParaRPr>
          </a:p>
        </p:txBody>
      </p:sp>
      <p:pic>
        <p:nvPicPr>
          <p:cNvPr id="49" name="Imagen 48">
            <a:extLst>
              <a:ext uri="{FF2B5EF4-FFF2-40B4-BE49-F238E27FC236}">
                <a16:creationId xmlns:a16="http://schemas.microsoft.com/office/drawing/2014/main" id="{D9FE0C1C-0A5E-D2F2-52D1-EE04F71C7E92}"/>
              </a:ext>
            </a:extLst>
          </p:cNvPr>
          <p:cNvPicPr>
            <a:picLocks noChangeAspect="1"/>
          </p:cNvPicPr>
          <p:nvPr/>
        </p:nvPicPr>
        <p:blipFill>
          <a:blip r:embed="rId4"/>
          <a:stretch>
            <a:fillRect/>
          </a:stretch>
        </p:blipFill>
        <p:spPr>
          <a:xfrm>
            <a:off x="6174094" y="2401582"/>
            <a:ext cx="1684331" cy="998749"/>
          </a:xfrm>
          <a:prstGeom prst="rect">
            <a:avLst/>
          </a:prstGeom>
        </p:spPr>
      </p:pic>
      <p:pic>
        <p:nvPicPr>
          <p:cNvPr id="50" name="Imagen 49">
            <a:extLst>
              <a:ext uri="{FF2B5EF4-FFF2-40B4-BE49-F238E27FC236}">
                <a16:creationId xmlns:a16="http://schemas.microsoft.com/office/drawing/2014/main" id="{D54911B4-6798-EF5D-1618-6E794E292C2B}"/>
              </a:ext>
            </a:extLst>
          </p:cNvPr>
          <p:cNvPicPr>
            <a:picLocks noChangeAspect="1"/>
          </p:cNvPicPr>
          <p:nvPr/>
        </p:nvPicPr>
        <p:blipFill>
          <a:blip r:embed="rId4"/>
          <a:stretch>
            <a:fillRect/>
          </a:stretch>
        </p:blipFill>
        <p:spPr>
          <a:xfrm>
            <a:off x="6233506" y="5622648"/>
            <a:ext cx="1684331" cy="998749"/>
          </a:xfrm>
          <a:prstGeom prst="rect">
            <a:avLst/>
          </a:prstGeom>
        </p:spPr>
      </p:pic>
    </p:spTree>
    <p:extLst>
      <p:ext uri="{BB962C8B-B14F-4D97-AF65-F5344CB8AC3E}">
        <p14:creationId xmlns:p14="http://schemas.microsoft.com/office/powerpoint/2010/main" val="33035075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A28229A-1611-A2F9-A6BD-8EBE91EDD0C9}"/>
              </a:ext>
            </a:extLst>
          </p:cNvPr>
          <p:cNvPicPr>
            <a:picLocks noChangeAspect="1"/>
          </p:cNvPicPr>
          <p:nvPr/>
        </p:nvPicPr>
        <p:blipFill>
          <a:blip r:embed="rId2"/>
          <a:stretch>
            <a:fillRect/>
          </a:stretch>
        </p:blipFill>
        <p:spPr>
          <a:xfrm>
            <a:off x="750213" y="877707"/>
            <a:ext cx="904297" cy="784615"/>
          </a:xfrm>
          <a:prstGeom prst="rect">
            <a:avLst/>
          </a:prstGeom>
        </p:spPr>
      </p:pic>
      <p:sp>
        <p:nvSpPr>
          <p:cNvPr id="3" name="Rectángulo 2">
            <a:extLst>
              <a:ext uri="{FF2B5EF4-FFF2-40B4-BE49-F238E27FC236}">
                <a16:creationId xmlns:a16="http://schemas.microsoft.com/office/drawing/2014/main" id="{44DA00D5-EE0D-DFF5-2DD4-23DF062C8343}"/>
              </a:ext>
            </a:extLst>
          </p:cNvPr>
          <p:cNvSpPr/>
          <p:nvPr/>
        </p:nvSpPr>
        <p:spPr>
          <a:xfrm>
            <a:off x="1884644" y="510345"/>
            <a:ext cx="3825498" cy="1569660"/>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Solicitud de código DANE y cargar el acto administrativo al DUE</a:t>
            </a:r>
            <a:endParaRPr lang="es-CO">
              <a:solidFill>
                <a:srgbClr val="000000"/>
              </a:solidFill>
              <a:latin typeface="Calibri" panose="020F0502020204030204" pitchFamily="34" charset="0"/>
            </a:endParaRPr>
          </a:p>
        </p:txBody>
      </p:sp>
      <p:sp>
        <p:nvSpPr>
          <p:cNvPr id="4" name="Rectángulo 3">
            <a:extLst>
              <a:ext uri="{FF2B5EF4-FFF2-40B4-BE49-F238E27FC236}">
                <a16:creationId xmlns:a16="http://schemas.microsoft.com/office/drawing/2014/main" id="{F872513A-5147-1067-876F-AB29CE9428CB}"/>
              </a:ext>
            </a:extLst>
          </p:cNvPr>
          <p:cNvSpPr/>
          <p:nvPr/>
        </p:nvSpPr>
        <p:spPr>
          <a:xfrm>
            <a:off x="8000489" y="933371"/>
            <a:ext cx="3592776" cy="584775"/>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03 de junio de 2025</a:t>
            </a:r>
            <a:endParaRPr lang="es-CO">
              <a:solidFill>
                <a:srgbClr val="000000"/>
              </a:solidFill>
              <a:latin typeface="Calibri" panose="020F0502020204030204" pitchFamily="34" charset="0"/>
            </a:endParaRPr>
          </a:p>
        </p:txBody>
      </p:sp>
      <p:sp>
        <p:nvSpPr>
          <p:cNvPr id="5" name="CuadroTexto 4">
            <a:extLst>
              <a:ext uri="{FF2B5EF4-FFF2-40B4-BE49-F238E27FC236}">
                <a16:creationId xmlns:a16="http://schemas.microsoft.com/office/drawing/2014/main" id="{E69E70A6-3733-CD1A-E088-24DE893759A4}"/>
              </a:ext>
            </a:extLst>
          </p:cNvPr>
          <p:cNvSpPr txBox="1"/>
          <p:nvPr/>
        </p:nvSpPr>
        <p:spPr>
          <a:xfrm>
            <a:off x="889699" y="932891"/>
            <a:ext cx="695349" cy="646331"/>
          </a:xfrm>
          <a:prstGeom prst="rect">
            <a:avLst/>
          </a:prstGeom>
          <a:noFill/>
        </p:spPr>
        <p:txBody>
          <a:bodyPr wrap="square">
            <a:spAutoFit/>
          </a:bodyPr>
          <a:lstStyle/>
          <a:p>
            <a:r>
              <a:rPr lang="es-CO" sz="3600" b="1">
                <a:ln w="38100">
                  <a:noFill/>
                  <a:prstDash val="solid"/>
                </a:ln>
                <a:solidFill>
                  <a:srgbClr val="11254A"/>
                </a:solidFill>
                <a:latin typeface="Bahnschrift SemiBold Condensed" panose="020B0502040204020203" pitchFamily="34" charset="0"/>
              </a:rPr>
              <a:t>12.</a:t>
            </a:r>
          </a:p>
        </p:txBody>
      </p:sp>
      <p:pic>
        <p:nvPicPr>
          <p:cNvPr id="7" name="Imagen 6">
            <a:extLst>
              <a:ext uri="{FF2B5EF4-FFF2-40B4-BE49-F238E27FC236}">
                <a16:creationId xmlns:a16="http://schemas.microsoft.com/office/drawing/2014/main" id="{EC7B159D-BB4A-E0ED-E1EA-AA34FD3BE1AC}"/>
              </a:ext>
            </a:extLst>
          </p:cNvPr>
          <p:cNvPicPr>
            <a:picLocks noChangeAspect="1"/>
          </p:cNvPicPr>
          <p:nvPr/>
        </p:nvPicPr>
        <p:blipFill>
          <a:blip r:embed="rId3"/>
          <a:stretch>
            <a:fillRect/>
          </a:stretch>
        </p:blipFill>
        <p:spPr>
          <a:xfrm>
            <a:off x="5829850" y="770639"/>
            <a:ext cx="1684331" cy="998749"/>
          </a:xfrm>
          <a:prstGeom prst="rect">
            <a:avLst/>
          </a:prstGeom>
        </p:spPr>
      </p:pic>
      <p:pic>
        <p:nvPicPr>
          <p:cNvPr id="8" name="Imagen 7">
            <a:extLst>
              <a:ext uri="{FF2B5EF4-FFF2-40B4-BE49-F238E27FC236}">
                <a16:creationId xmlns:a16="http://schemas.microsoft.com/office/drawing/2014/main" id="{1C306D60-3880-7C98-B4CB-48E2E98544BA}"/>
              </a:ext>
            </a:extLst>
          </p:cNvPr>
          <p:cNvPicPr>
            <a:picLocks noChangeAspect="1"/>
          </p:cNvPicPr>
          <p:nvPr/>
        </p:nvPicPr>
        <p:blipFill>
          <a:blip r:embed="rId2"/>
          <a:stretch>
            <a:fillRect/>
          </a:stretch>
        </p:blipFill>
        <p:spPr>
          <a:xfrm>
            <a:off x="743285" y="5471750"/>
            <a:ext cx="904297" cy="784615"/>
          </a:xfrm>
          <a:prstGeom prst="rect">
            <a:avLst/>
          </a:prstGeom>
        </p:spPr>
      </p:pic>
      <p:sp>
        <p:nvSpPr>
          <p:cNvPr id="9" name="Rectángulo 8">
            <a:extLst>
              <a:ext uri="{FF2B5EF4-FFF2-40B4-BE49-F238E27FC236}">
                <a16:creationId xmlns:a16="http://schemas.microsoft.com/office/drawing/2014/main" id="{49CC117F-1987-4D60-9B69-35FDF5091A37}"/>
              </a:ext>
            </a:extLst>
          </p:cNvPr>
          <p:cNvSpPr/>
          <p:nvPr/>
        </p:nvSpPr>
        <p:spPr>
          <a:xfrm>
            <a:off x="1866045" y="5587334"/>
            <a:ext cx="3825498" cy="584775"/>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Nombramiento rector IE</a:t>
            </a:r>
            <a:endParaRPr lang="es-CO">
              <a:solidFill>
                <a:srgbClr val="000000"/>
              </a:solidFill>
              <a:latin typeface="Calibri" panose="020F0502020204030204" pitchFamily="34" charset="0"/>
            </a:endParaRPr>
          </a:p>
        </p:txBody>
      </p:sp>
      <p:sp>
        <p:nvSpPr>
          <p:cNvPr id="10" name="Rectángulo 9">
            <a:extLst>
              <a:ext uri="{FF2B5EF4-FFF2-40B4-BE49-F238E27FC236}">
                <a16:creationId xmlns:a16="http://schemas.microsoft.com/office/drawing/2014/main" id="{62344DE3-9D8B-B9E8-AE8B-AE408E5C6E64}"/>
              </a:ext>
            </a:extLst>
          </p:cNvPr>
          <p:cNvSpPr/>
          <p:nvPr/>
        </p:nvSpPr>
        <p:spPr>
          <a:xfrm>
            <a:off x="7938969" y="5527414"/>
            <a:ext cx="3592776" cy="584775"/>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Noviembre de 2025</a:t>
            </a:r>
            <a:endParaRPr lang="es-CO">
              <a:solidFill>
                <a:srgbClr val="000000"/>
              </a:solidFill>
              <a:latin typeface="Calibri" panose="020F0502020204030204" pitchFamily="34" charset="0"/>
            </a:endParaRPr>
          </a:p>
        </p:txBody>
      </p:sp>
      <p:sp>
        <p:nvSpPr>
          <p:cNvPr id="11" name="CuadroTexto 10">
            <a:extLst>
              <a:ext uri="{FF2B5EF4-FFF2-40B4-BE49-F238E27FC236}">
                <a16:creationId xmlns:a16="http://schemas.microsoft.com/office/drawing/2014/main" id="{CC81D2E0-74A6-E145-6E36-F707BC7963A2}"/>
              </a:ext>
            </a:extLst>
          </p:cNvPr>
          <p:cNvSpPr txBox="1"/>
          <p:nvPr/>
        </p:nvSpPr>
        <p:spPr>
          <a:xfrm>
            <a:off x="851776" y="5526934"/>
            <a:ext cx="695349" cy="646331"/>
          </a:xfrm>
          <a:prstGeom prst="rect">
            <a:avLst/>
          </a:prstGeom>
          <a:noFill/>
        </p:spPr>
        <p:txBody>
          <a:bodyPr wrap="square">
            <a:spAutoFit/>
          </a:bodyPr>
          <a:lstStyle/>
          <a:p>
            <a:r>
              <a:rPr lang="es-CO" sz="3600" b="1">
                <a:ln w="38100">
                  <a:noFill/>
                  <a:prstDash val="solid"/>
                </a:ln>
                <a:solidFill>
                  <a:srgbClr val="11254A"/>
                </a:solidFill>
                <a:latin typeface="Bahnschrift SemiBold Condensed" panose="020B0502040204020203" pitchFamily="34" charset="0"/>
              </a:rPr>
              <a:t>14.</a:t>
            </a:r>
          </a:p>
        </p:txBody>
      </p:sp>
      <p:pic>
        <p:nvPicPr>
          <p:cNvPr id="12" name="Imagen 11">
            <a:extLst>
              <a:ext uri="{FF2B5EF4-FFF2-40B4-BE49-F238E27FC236}">
                <a16:creationId xmlns:a16="http://schemas.microsoft.com/office/drawing/2014/main" id="{CE91881F-EF90-2F9C-FD0B-846E1B0CCFF1}"/>
              </a:ext>
            </a:extLst>
          </p:cNvPr>
          <p:cNvPicPr>
            <a:picLocks noChangeAspect="1"/>
          </p:cNvPicPr>
          <p:nvPr/>
        </p:nvPicPr>
        <p:blipFill>
          <a:blip r:embed="rId4"/>
          <a:stretch>
            <a:fillRect/>
          </a:stretch>
        </p:blipFill>
        <p:spPr>
          <a:xfrm>
            <a:off x="5993480" y="3110261"/>
            <a:ext cx="1543050" cy="998749"/>
          </a:xfrm>
          <a:prstGeom prst="rect">
            <a:avLst/>
          </a:prstGeom>
        </p:spPr>
      </p:pic>
      <p:pic>
        <p:nvPicPr>
          <p:cNvPr id="13" name="Imagen 12">
            <a:extLst>
              <a:ext uri="{FF2B5EF4-FFF2-40B4-BE49-F238E27FC236}">
                <a16:creationId xmlns:a16="http://schemas.microsoft.com/office/drawing/2014/main" id="{136D0176-B48F-6ED8-FA0B-20032E850F40}"/>
              </a:ext>
            </a:extLst>
          </p:cNvPr>
          <p:cNvPicPr>
            <a:picLocks noChangeAspect="1"/>
          </p:cNvPicPr>
          <p:nvPr/>
        </p:nvPicPr>
        <p:blipFill>
          <a:blip r:embed="rId2"/>
          <a:stretch>
            <a:fillRect/>
          </a:stretch>
        </p:blipFill>
        <p:spPr>
          <a:xfrm>
            <a:off x="747627" y="3122375"/>
            <a:ext cx="904297" cy="784615"/>
          </a:xfrm>
          <a:prstGeom prst="rect">
            <a:avLst/>
          </a:prstGeom>
        </p:spPr>
      </p:pic>
      <p:sp>
        <p:nvSpPr>
          <p:cNvPr id="14" name="Rectángulo 13">
            <a:extLst>
              <a:ext uri="{FF2B5EF4-FFF2-40B4-BE49-F238E27FC236}">
                <a16:creationId xmlns:a16="http://schemas.microsoft.com/office/drawing/2014/main" id="{3D7F79BA-0D44-8E1E-61C8-375C79948EEC}"/>
              </a:ext>
            </a:extLst>
          </p:cNvPr>
          <p:cNvSpPr/>
          <p:nvPr/>
        </p:nvSpPr>
        <p:spPr>
          <a:xfrm>
            <a:off x="1882058" y="2398556"/>
            <a:ext cx="3825498" cy="2554545"/>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Acto de reconocimiento de Carácter Oficial a la IE BOSQUES DE SIRIVANA (Resolución 1343 de 04 junio 2025)</a:t>
            </a:r>
            <a:endParaRPr lang="es-CO">
              <a:solidFill>
                <a:srgbClr val="000000"/>
              </a:solidFill>
              <a:latin typeface="Calibri" panose="020F0502020204030204" pitchFamily="34" charset="0"/>
            </a:endParaRPr>
          </a:p>
        </p:txBody>
      </p:sp>
      <p:sp>
        <p:nvSpPr>
          <p:cNvPr id="15" name="Rectángulo 14">
            <a:extLst>
              <a:ext uri="{FF2B5EF4-FFF2-40B4-BE49-F238E27FC236}">
                <a16:creationId xmlns:a16="http://schemas.microsoft.com/office/drawing/2014/main" id="{690E8791-175F-69C2-C813-541D0D7D550C}"/>
              </a:ext>
            </a:extLst>
          </p:cNvPr>
          <p:cNvSpPr/>
          <p:nvPr/>
        </p:nvSpPr>
        <p:spPr>
          <a:xfrm>
            <a:off x="7997903" y="3302030"/>
            <a:ext cx="3592776" cy="584775"/>
          </a:xfrm>
          <a:prstGeom prst="rect">
            <a:avLst/>
          </a:prstGeom>
          <a:ln>
            <a:solidFill>
              <a:schemeClr val="accent2">
                <a:lumMod val="75000"/>
              </a:schemeClr>
            </a:solidFill>
          </a:ln>
        </p:spPr>
        <p:txBody>
          <a:bodyPr wrap="square">
            <a:spAutoFit/>
          </a:bodyPr>
          <a:lstStyle/>
          <a:p>
            <a:r>
              <a:rPr lang="es-CO" sz="3200" b="1">
                <a:ln w="38100">
                  <a:noFill/>
                  <a:prstDash val="solid"/>
                </a:ln>
                <a:solidFill>
                  <a:srgbClr val="11254A"/>
                </a:solidFill>
                <a:latin typeface="Bahnschrift SemiBold Condensed" panose="020B0502040204020203" pitchFamily="34" charset="0"/>
              </a:rPr>
              <a:t>04 de junio de 2025</a:t>
            </a:r>
            <a:endParaRPr lang="es-CO">
              <a:solidFill>
                <a:srgbClr val="000000"/>
              </a:solidFill>
              <a:latin typeface="Calibri" panose="020F0502020204030204" pitchFamily="34" charset="0"/>
            </a:endParaRPr>
          </a:p>
        </p:txBody>
      </p:sp>
      <p:sp>
        <p:nvSpPr>
          <p:cNvPr id="16" name="CuadroTexto 15">
            <a:extLst>
              <a:ext uri="{FF2B5EF4-FFF2-40B4-BE49-F238E27FC236}">
                <a16:creationId xmlns:a16="http://schemas.microsoft.com/office/drawing/2014/main" id="{6CE42926-B25A-1F98-8C5B-DFDA0C283E02}"/>
              </a:ext>
            </a:extLst>
          </p:cNvPr>
          <p:cNvSpPr txBox="1"/>
          <p:nvPr/>
        </p:nvSpPr>
        <p:spPr>
          <a:xfrm>
            <a:off x="887113" y="3177559"/>
            <a:ext cx="695349" cy="646331"/>
          </a:xfrm>
          <a:prstGeom prst="rect">
            <a:avLst/>
          </a:prstGeom>
          <a:noFill/>
        </p:spPr>
        <p:txBody>
          <a:bodyPr wrap="square">
            <a:spAutoFit/>
          </a:bodyPr>
          <a:lstStyle/>
          <a:p>
            <a:r>
              <a:rPr lang="es-CO" sz="3600" b="1">
                <a:ln w="38100">
                  <a:noFill/>
                  <a:prstDash val="solid"/>
                </a:ln>
                <a:solidFill>
                  <a:srgbClr val="11254A"/>
                </a:solidFill>
                <a:latin typeface="Bahnschrift SemiBold Condensed" panose="020B0502040204020203" pitchFamily="34" charset="0"/>
              </a:rPr>
              <a:t>13.</a:t>
            </a:r>
          </a:p>
        </p:txBody>
      </p:sp>
      <p:pic>
        <p:nvPicPr>
          <p:cNvPr id="17" name="Imagen 16">
            <a:extLst>
              <a:ext uri="{FF2B5EF4-FFF2-40B4-BE49-F238E27FC236}">
                <a16:creationId xmlns:a16="http://schemas.microsoft.com/office/drawing/2014/main" id="{5945D51F-8E93-B12E-C893-0C90765DD75D}"/>
              </a:ext>
            </a:extLst>
          </p:cNvPr>
          <p:cNvPicPr>
            <a:picLocks noChangeAspect="1"/>
          </p:cNvPicPr>
          <p:nvPr/>
        </p:nvPicPr>
        <p:blipFill>
          <a:blip r:embed="rId3"/>
          <a:stretch>
            <a:fillRect/>
          </a:stretch>
        </p:blipFill>
        <p:spPr>
          <a:xfrm>
            <a:off x="5852199" y="5368520"/>
            <a:ext cx="1684331" cy="998749"/>
          </a:xfrm>
          <a:prstGeom prst="rect">
            <a:avLst/>
          </a:prstGeom>
        </p:spPr>
      </p:pic>
    </p:spTree>
    <p:extLst>
      <p:ext uri="{BB962C8B-B14F-4D97-AF65-F5344CB8AC3E}">
        <p14:creationId xmlns:p14="http://schemas.microsoft.com/office/powerpoint/2010/main" val="2615543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2B250695-706E-5A68-3925-EABCD058900C}"/>
              </a:ext>
            </a:extLst>
          </p:cNvPr>
          <p:cNvSpPr txBox="1">
            <a:spLocks/>
          </p:cNvSpPr>
          <p:nvPr/>
        </p:nvSpPr>
        <p:spPr>
          <a:xfrm>
            <a:off x="140157" y="2261489"/>
            <a:ext cx="9850120" cy="1778635"/>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a:lstStyle>
          <a:p>
            <a:pPr marL="12700">
              <a:lnSpc>
                <a:spcPct val="100000"/>
              </a:lnSpc>
              <a:spcBef>
                <a:spcPts val="100"/>
              </a:spcBef>
            </a:pPr>
            <a:r>
              <a:rPr lang="es-CO" sz="11500" spc="-100" dirty="0">
                <a:solidFill>
                  <a:srgbClr val="000000"/>
                </a:solidFill>
                <a:latin typeface="Trebuchet MS"/>
                <a:cs typeface="Trebuchet MS"/>
              </a:rPr>
              <a:t>Muchas</a:t>
            </a:r>
            <a:r>
              <a:rPr lang="es-CO" sz="11500" spc="-735" dirty="0">
                <a:solidFill>
                  <a:srgbClr val="000000"/>
                </a:solidFill>
                <a:latin typeface="Trebuchet MS"/>
                <a:cs typeface="Trebuchet MS"/>
              </a:rPr>
              <a:t> </a:t>
            </a:r>
            <a:r>
              <a:rPr lang="es-CO" sz="11500" spc="-520" dirty="0">
                <a:solidFill>
                  <a:srgbClr val="000000"/>
                </a:solidFill>
                <a:latin typeface="Trebuchet MS"/>
                <a:cs typeface="Trebuchet MS"/>
              </a:rPr>
              <a:t>Gracias</a:t>
            </a:r>
            <a:endParaRPr lang="es-CO" sz="11500" dirty="0">
              <a:latin typeface="Trebuchet MS"/>
              <a:cs typeface="Trebuchet MS"/>
            </a:endParaRPr>
          </a:p>
        </p:txBody>
      </p:sp>
    </p:spTree>
    <p:extLst>
      <p:ext uri="{BB962C8B-B14F-4D97-AF65-F5344CB8AC3E}">
        <p14:creationId xmlns:p14="http://schemas.microsoft.com/office/powerpoint/2010/main" val="333343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DBD5C-039D-F525-3D85-60FB26D29B68}"/>
            </a:ext>
          </a:extLst>
        </p:cNvPr>
        <p:cNvGrpSpPr/>
        <p:nvPr/>
      </p:nvGrpSpPr>
      <p:grpSpPr>
        <a:xfrm>
          <a:off x="0" y="0"/>
          <a:ext cx="0" cy="0"/>
          <a:chOff x="0" y="0"/>
          <a:chExt cx="0" cy="0"/>
        </a:xfrm>
      </p:grpSpPr>
      <p:sp>
        <p:nvSpPr>
          <p:cNvPr id="20" name="Text Placeholder 19">
            <a:extLst>
              <a:ext uri="{FF2B5EF4-FFF2-40B4-BE49-F238E27FC236}">
                <a16:creationId xmlns:a16="http://schemas.microsoft.com/office/drawing/2014/main" id="{3979A032-D093-8F1C-C859-8A12D4811A91}"/>
              </a:ext>
            </a:extLst>
          </p:cNvPr>
          <p:cNvSpPr>
            <a:spLocks noGrp="1"/>
          </p:cNvSpPr>
          <p:nvPr>
            <p:ph type="body" sz="quarter" idx="28"/>
          </p:nvPr>
        </p:nvSpPr>
        <p:spPr>
          <a:xfrm>
            <a:off x="481080" y="1352259"/>
            <a:ext cx="10517370" cy="4866806"/>
          </a:xfrm>
        </p:spPr>
        <p:txBody>
          <a:bodyPr vert="horz" lIns="91440" tIns="45720" rIns="91440" bIns="45720" rtlCol="0" anchor="t">
            <a:noAutofit/>
          </a:bodyPr>
          <a:lstStyle/>
          <a:p>
            <a:pPr algn="just"/>
            <a:endParaRPr lang="es-CO" sz="2500" noProof="0">
              <a:solidFill>
                <a:srgbClr val="000000"/>
              </a:solidFill>
            </a:endParaRPr>
          </a:p>
          <a:p>
            <a:pPr algn="just"/>
            <a:endParaRPr lang="es-CO" sz="3600" noProof="0">
              <a:latin typeface="Wingdings"/>
              <a:sym typeface="Wingdings"/>
            </a:endParaRPr>
          </a:p>
          <a:p>
            <a:endParaRPr lang="es-CO" sz="1000" noProof="0"/>
          </a:p>
        </p:txBody>
      </p:sp>
      <p:sp>
        <p:nvSpPr>
          <p:cNvPr id="4" name="Footer Placeholder 3">
            <a:extLst>
              <a:ext uri="{FF2B5EF4-FFF2-40B4-BE49-F238E27FC236}">
                <a16:creationId xmlns:a16="http://schemas.microsoft.com/office/drawing/2014/main" id="{64A58A33-673E-548F-92AF-E0C2EC335DD5}"/>
              </a:ext>
            </a:extLst>
          </p:cNvPr>
          <p:cNvSpPr>
            <a:spLocks noGrp="1"/>
          </p:cNvSpPr>
          <p:nvPr>
            <p:ph type="ftr" sz="quarter" idx="52"/>
          </p:nvPr>
        </p:nvSpPr>
        <p:spPr>
          <a:xfrm>
            <a:off x="328324" y="6491458"/>
            <a:ext cx="4114800" cy="365125"/>
          </a:xfrm>
        </p:spPr>
        <p:txBody>
          <a:bodyPr/>
          <a:lstStyle/>
          <a:p>
            <a:r>
              <a:rPr lang="es-CO" noProof="0">
                <a:solidFill>
                  <a:srgbClr val="08290D"/>
                </a:solidFill>
              </a:rPr>
              <a:t>RENDICIÓN DE CUENTAS 1°. SEMESTRE 2025</a:t>
            </a:r>
          </a:p>
        </p:txBody>
      </p:sp>
      <p:sp>
        <p:nvSpPr>
          <p:cNvPr id="7" name="Slide Number Placeholder 6">
            <a:extLst>
              <a:ext uri="{FF2B5EF4-FFF2-40B4-BE49-F238E27FC236}">
                <a16:creationId xmlns:a16="http://schemas.microsoft.com/office/drawing/2014/main" id="{B36F416A-1A05-B8C7-7B84-218A8A6AD32C}"/>
              </a:ext>
            </a:extLst>
          </p:cNvPr>
          <p:cNvSpPr>
            <a:spLocks noGrp="1"/>
          </p:cNvSpPr>
          <p:nvPr>
            <p:ph type="sldNum" sz="quarter" idx="53"/>
          </p:nvPr>
        </p:nvSpPr>
        <p:spPr>
          <a:xfrm>
            <a:off x="11325077" y="6491457"/>
            <a:ext cx="458592" cy="365125"/>
          </a:xfrm>
        </p:spPr>
        <p:txBody>
          <a:bodyPr/>
          <a:lstStyle/>
          <a:p>
            <a:fld id="{47FEACEE-25B4-4A2D-B147-27296E36371D}" type="slidenum">
              <a:rPr lang="es-CO" noProof="0" smtClean="0"/>
              <a:pPr/>
              <a:t>9</a:t>
            </a:fld>
            <a:endParaRPr lang="es-CO" noProof="0"/>
          </a:p>
        </p:txBody>
      </p:sp>
      <p:graphicFrame>
        <p:nvGraphicFramePr>
          <p:cNvPr id="8" name="Tabla 7">
            <a:extLst>
              <a:ext uri="{FF2B5EF4-FFF2-40B4-BE49-F238E27FC236}">
                <a16:creationId xmlns:a16="http://schemas.microsoft.com/office/drawing/2014/main" id="{2B966254-AFE0-A2AC-AFE7-698A2B86862E}"/>
              </a:ext>
            </a:extLst>
          </p:cNvPr>
          <p:cNvGraphicFramePr>
            <a:graphicFrameLocks noGrp="1"/>
          </p:cNvGraphicFramePr>
          <p:nvPr>
            <p:extLst>
              <p:ext uri="{D42A27DB-BD31-4B8C-83A1-F6EECF244321}">
                <p14:modId xmlns:p14="http://schemas.microsoft.com/office/powerpoint/2010/main" val="2190734729"/>
              </p:ext>
            </p:extLst>
          </p:nvPr>
        </p:nvGraphicFramePr>
        <p:xfrm>
          <a:off x="233680" y="158484"/>
          <a:ext cx="11748519" cy="6304894"/>
        </p:xfrm>
        <a:graphic>
          <a:graphicData uri="http://schemas.openxmlformats.org/drawingml/2006/table">
            <a:tbl>
              <a:tblPr firstRow="1" bandRow="1">
                <a:tableStyleId>{5A111915-BE36-4E01-A7E5-04B1672EAD32}</a:tableStyleId>
              </a:tblPr>
              <a:tblGrid>
                <a:gridCol w="3119120">
                  <a:extLst>
                    <a:ext uri="{9D8B030D-6E8A-4147-A177-3AD203B41FA5}">
                      <a16:colId xmlns:a16="http://schemas.microsoft.com/office/drawing/2014/main" val="2831804240"/>
                    </a:ext>
                  </a:extLst>
                </a:gridCol>
                <a:gridCol w="5573503">
                  <a:extLst>
                    <a:ext uri="{9D8B030D-6E8A-4147-A177-3AD203B41FA5}">
                      <a16:colId xmlns:a16="http://schemas.microsoft.com/office/drawing/2014/main" val="2523769780"/>
                    </a:ext>
                  </a:extLst>
                </a:gridCol>
                <a:gridCol w="1456014">
                  <a:extLst>
                    <a:ext uri="{9D8B030D-6E8A-4147-A177-3AD203B41FA5}">
                      <a16:colId xmlns:a16="http://schemas.microsoft.com/office/drawing/2014/main" val="2131004483"/>
                    </a:ext>
                  </a:extLst>
                </a:gridCol>
                <a:gridCol w="1599882">
                  <a:extLst>
                    <a:ext uri="{9D8B030D-6E8A-4147-A177-3AD203B41FA5}">
                      <a16:colId xmlns:a16="http://schemas.microsoft.com/office/drawing/2014/main" val="3707709708"/>
                    </a:ext>
                  </a:extLst>
                </a:gridCol>
              </a:tblGrid>
              <a:tr h="1091383">
                <a:tc gridSpan="4">
                  <a:txBody>
                    <a:bodyPr/>
                    <a:lstStyle/>
                    <a:p>
                      <a:pPr algn="ctr"/>
                      <a:r>
                        <a:rPr lang="es-CO" sz="2800" noProof="0"/>
                        <a:t>                     ÉNFASIS DE POLÍTICA EDUCATIVA E INDICADORES                            INDICADORES DE GESTIÓN</a:t>
                      </a:r>
                    </a:p>
                  </a:txBody>
                  <a:tcPr>
                    <a:solidFill>
                      <a:srgbClr val="688C43"/>
                    </a:solidFill>
                  </a:tcPr>
                </a:tc>
                <a:tc hMerge="1">
                  <a:txBody>
                    <a:bodyPr/>
                    <a:lstStyle/>
                    <a:p>
                      <a:endParaRPr lang="es-ES"/>
                    </a:p>
                  </a:txBody>
                  <a:tcPr marL="0" marR="0" marT="0" marB="0" horzOverflow="overflow"/>
                </a:tc>
                <a:tc hMerge="1">
                  <a:txBody>
                    <a:bodyPr/>
                    <a:lstStyle/>
                    <a:p>
                      <a:endParaRPr lang="es-ES"/>
                    </a:p>
                  </a:txBody>
                  <a:tcPr marL="0" marR="0" marT="0" marB="0" horzOverflow="overflow"/>
                </a:tc>
                <a:tc hMerge="1">
                  <a:txBody>
                    <a:bodyPr/>
                    <a:lstStyle/>
                    <a:p>
                      <a:endParaRPr lang="es-ES"/>
                    </a:p>
                  </a:txBody>
                  <a:tcPr marL="0" marR="0" marT="0" marB="0" horzOverflow="overflow"/>
                </a:tc>
                <a:extLst>
                  <a:ext uri="{0D108BD9-81ED-4DB2-BD59-A6C34878D82A}">
                    <a16:rowId xmlns:a16="http://schemas.microsoft.com/office/drawing/2014/main" val="2038620046"/>
                  </a:ext>
                </a:extLst>
              </a:tr>
              <a:tr h="1373031">
                <a:tc>
                  <a:txBody>
                    <a:bodyPr/>
                    <a:lstStyle/>
                    <a:p>
                      <a:pPr algn="ctr"/>
                      <a:r>
                        <a:rPr lang="es-CO" sz="2000" b="1" noProof="0">
                          <a:solidFill>
                            <a:schemeClr val="accent2">
                              <a:lumMod val="50000"/>
                            </a:schemeClr>
                          </a:solidFill>
                        </a:rPr>
                        <a:t>NOMBRE DEL INDICADOR</a:t>
                      </a:r>
                    </a:p>
                  </a:txBody>
                  <a:tcPr anchor="ctr"/>
                </a:tc>
                <a:tc>
                  <a:txBody>
                    <a:bodyPr/>
                    <a:lstStyle/>
                    <a:p>
                      <a:pPr algn="ctr"/>
                      <a:r>
                        <a:rPr lang="es-CO" sz="2000" b="1" noProof="0">
                          <a:solidFill>
                            <a:schemeClr val="accent2">
                              <a:lumMod val="50000"/>
                            </a:schemeClr>
                          </a:solidFill>
                        </a:rPr>
                        <a:t>DESCRIPTORES E INDICADORES</a:t>
                      </a:r>
                    </a:p>
                  </a:txBody>
                  <a:tcPr anchor="ctr"/>
                </a:tc>
                <a:tc>
                  <a:txBody>
                    <a:bodyPr/>
                    <a:lstStyle/>
                    <a:p>
                      <a:pPr algn="ctr"/>
                      <a:r>
                        <a:rPr lang="es-CO" sz="1800" b="1" noProof="0">
                          <a:solidFill>
                            <a:schemeClr val="accent2">
                              <a:lumMod val="50000"/>
                            </a:schemeClr>
                          </a:solidFill>
                        </a:rPr>
                        <a:t>FORMA DE CÁLCULO O PREGUNTA A RESPONDER</a:t>
                      </a:r>
                    </a:p>
                  </a:txBody>
                  <a:tcPr anchor="ctr"/>
                </a:tc>
                <a:tc>
                  <a:txBody>
                    <a:bodyPr/>
                    <a:lstStyle/>
                    <a:p>
                      <a:pPr algn="ctr"/>
                      <a:r>
                        <a:rPr lang="es-CO" sz="1800" b="1" noProof="0">
                          <a:solidFill>
                            <a:schemeClr val="accent2">
                              <a:lumMod val="50000"/>
                            </a:schemeClr>
                          </a:solidFill>
                        </a:rPr>
                        <a:t>PERIODICIDAD REPORTE</a:t>
                      </a:r>
                    </a:p>
                  </a:txBody>
                  <a:tcPr anchor="ctr"/>
                </a:tc>
                <a:extLst>
                  <a:ext uri="{0D108BD9-81ED-4DB2-BD59-A6C34878D82A}">
                    <a16:rowId xmlns:a16="http://schemas.microsoft.com/office/drawing/2014/main" val="923013948"/>
                  </a:ext>
                </a:extLst>
              </a:tr>
              <a:tr h="1552862">
                <a:tc>
                  <a:txBody>
                    <a:bodyPr/>
                    <a:lstStyle/>
                    <a:p>
                      <a:pPr lvl="0" algn="l">
                        <a:lnSpc>
                          <a:spcPct val="100000"/>
                        </a:lnSpc>
                        <a:spcBef>
                          <a:spcPts val="0"/>
                        </a:spcBef>
                        <a:spcAft>
                          <a:spcPts val="0"/>
                        </a:spcAft>
                        <a:buNone/>
                      </a:pPr>
                      <a:r>
                        <a:rPr lang="es-CO" sz="2000" b="1" u="none" strike="noStrike" noProof="0">
                          <a:solidFill>
                            <a:srgbClr val="C93C03"/>
                          </a:solidFill>
                        </a:rPr>
                        <a:t>PORCENTAJE DE ESTUDIANTES BENEFICIADOS CON GRATUIDAD</a:t>
                      </a:r>
                      <a:endParaRPr lang="es-CO" sz="2000" b="1" noProof="0">
                        <a:solidFill>
                          <a:srgbClr val="C93C03"/>
                        </a:solidFill>
                      </a:endParaRPr>
                    </a:p>
                  </a:txBody>
                  <a:tcPr anchor="ctr"/>
                </a:tc>
                <a:tc>
                  <a:txBody>
                    <a:bodyPr/>
                    <a:lstStyle/>
                    <a:p>
                      <a:pPr lvl="0" algn="just">
                        <a:lnSpc>
                          <a:spcPct val="100000"/>
                        </a:lnSpc>
                        <a:spcBef>
                          <a:spcPts val="0"/>
                        </a:spcBef>
                        <a:spcAft>
                          <a:spcPts val="0"/>
                        </a:spcAft>
                        <a:buNone/>
                      </a:pPr>
                      <a:r>
                        <a:rPr lang="es-CO" sz="2400" u="none" strike="noStrike" noProof="0">
                          <a:solidFill>
                            <a:srgbClr val="004C50"/>
                          </a:solidFill>
                        </a:rPr>
                        <a:t>Mide la participación porcentual de estudiantes matriculados en el establecimiento educativo oficial beneficiados con gratuidad.</a:t>
                      </a:r>
                      <a:endParaRPr lang="es-CO" sz="2400" noProof="0"/>
                    </a:p>
                  </a:txBody>
                  <a:tcPr/>
                </a:tc>
                <a:tc>
                  <a:txBody>
                    <a:bodyPr/>
                    <a:lstStyle/>
                    <a:p>
                      <a:pPr algn="ctr"/>
                      <a:r>
                        <a:rPr lang="es-CO" sz="2000" noProof="0">
                          <a:solidFill>
                            <a:srgbClr val="C00000"/>
                          </a:solidFill>
                        </a:rPr>
                        <a:t>100%</a:t>
                      </a:r>
                    </a:p>
                  </a:txBody>
                  <a:tcPr anchor="ctr"/>
                </a:tc>
                <a:tc>
                  <a:txBody>
                    <a:bodyPr/>
                    <a:lstStyle/>
                    <a:p>
                      <a:pPr algn="ctr"/>
                      <a:r>
                        <a:rPr lang="es-CO" sz="2000" noProof="0">
                          <a:solidFill>
                            <a:srgbClr val="0F3D23"/>
                          </a:solidFill>
                        </a:rPr>
                        <a:t>SEMESTRAL</a:t>
                      </a:r>
                    </a:p>
                  </a:txBody>
                  <a:tcPr anchor="ctr"/>
                </a:tc>
                <a:extLst>
                  <a:ext uri="{0D108BD9-81ED-4DB2-BD59-A6C34878D82A}">
                    <a16:rowId xmlns:a16="http://schemas.microsoft.com/office/drawing/2014/main" val="242795948"/>
                  </a:ext>
                </a:extLst>
              </a:tr>
              <a:tr h="2041943">
                <a:tc>
                  <a:txBody>
                    <a:bodyPr/>
                    <a:lstStyle/>
                    <a:p>
                      <a:pPr lvl="0" algn="l">
                        <a:lnSpc>
                          <a:spcPct val="100000"/>
                        </a:lnSpc>
                        <a:spcBef>
                          <a:spcPts val="0"/>
                        </a:spcBef>
                        <a:spcAft>
                          <a:spcPts val="0"/>
                        </a:spcAft>
                        <a:buNone/>
                      </a:pPr>
                      <a:r>
                        <a:rPr lang="es-CO" sz="1800" b="1" u="none" strike="noStrike" noProof="0">
                          <a:solidFill>
                            <a:srgbClr val="C93C03"/>
                          </a:solidFill>
                        </a:rPr>
                        <a:t>PORCENTAJE DE ESTUDIANTES PERTENECIENTES A POBLACIONES VULNERABLES QUE SON BENEFICIARIOS DE ALGÚN PROGRAMA DE PERMANENCIA[1]</a:t>
                      </a:r>
                      <a:endParaRPr lang="es-CO" sz="1800" b="1" noProof="0">
                        <a:solidFill>
                          <a:srgbClr val="C93C03"/>
                        </a:solidFill>
                      </a:endParaRPr>
                    </a:p>
                  </a:txBody>
                  <a:tcPr anchor="ctr"/>
                </a:tc>
                <a:tc>
                  <a:txBody>
                    <a:bodyPr/>
                    <a:lstStyle/>
                    <a:p>
                      <a:pPr lvl="0" algn="just">
                        <a:lnSpc>
                          <a:spcPct val="100000"/>
                        </a:lnSpc>
                        <a:spcBef>
                          <a:spcPts val="0"/>
                        </a:spcBef>
                        <a:spcAft>
                          <a:spcPts val="0"/>
                        </a:spcAft>
                        <a:buNone/>
                      </a:pPr>
                      <a:r>
                        <a:rPr lang="es-CO" sz="2400" u="none" strike="noStrike" noProof="0">
                          <a:solidFill>
                            <a:srgbClr val="004C50"/>
                          </a:solidFill>
                        </a:rPr>
                        <a:t>Estudiantes pertenecientes a poblaciones vulnerables que son beneficiarios de algún programa de permanencia como los de alimentación y/o transporte entre otros, en los establecimientos educativos oficiales</a:t>
                      </a:r>
                      <a:r>
                        <a:rPr lang="es-CO" sz="2200" u="none" strike="noStrike" noProof="0">
                          <a:solidFill>
                            <a:srgbClr val="004C50"/>
                          </a:solidFill>
                        </a:rPr>
                        <a:t>.</a:t>
                      </a:r>
                      <a:endParaRPr lang="es-CO" sz="2200" noProof="0"/>
                    </a:p>
                  </a:txBody>
                  <a:tcPr/>
                </a:tc>
                <a:tc>
                  <a:txBody>
                    <a:bodyPr/>
                    <a:lstStyle/>
                    <a:p>
                      <a:pPr algn="ctr"/>
                      <a:r>
                        <a:rPr lang="es-CO" sz="2000" noProof="0">
                          <a:solidFill>
                            <a:srgbClr val="C00000"/>
                          </a:solidFill>
                        </a:rPr>
                        <a:t>68%</a:t>
                      </a:r>
                    </a:p>
                  </a:txBody>
                  <a:tcPr anchor="ctr"/>
                </a:tc>
                <a:tc>
                  <a:txBody>
                    <a:bodyPr/>
                    <a:lstStyle/>
                    <a:p>
                      <a:pPr algn="ctr"/>
                      <a:r>
                        <a:rPr lang="es-CO" sz="2000" noProof="0">
                          <a:solidFill>
                            <a:srgbClr val="0F3D23"/>
                          </a:solidFill>
                        </a:rPr>
                        <a:t>ANUAL</a:t>
                      </a:r>
                    </a:p>
                  </a:txBody>
                  <a:tcPr anchor="ctr"/>
                </a:tc>
                <a:extLst>
                  <a:ext uri="{0D108BD9-81ED-4DB2-BD59-A6C34878D82A}">
                    <a16:rowId xmlns:a16="http://schemas.microsoft.com/office/drawing/2014/main" val="474200629"/>
                  </a:ext>
                </a:extLst>
              </a:tr>
            </a:tbl>
          </a:graphicData>
        </a:graphic>
      </p:graphicFrame>
      <p:pic>
        <p:nvPicPr>
          <p:cNvPr id="2" name="Imagen 1">
            <a:extLst>
              <a:ext uri="{FF2B5EF4-FFF2-40B4-BE49-F238E27FC236}">
                <a16:creationId xmlns:a16="http://schemas.microsoft.com/office/drawing/2014/main" id="{E33F0E81-033D-0EC1-6EC9-6911C7EA81BE}"/>
              </a:ext>
            </a:extLst>
          </p:cNvPr>
          <p:cNvPicPr>
            <a:picLocks noChangeAspect="1"/>
          </p:cNvPicPr>
          <p:nvPr/>
        </p:nvPicPr>
        <p:blipFill>
          <a:blip r:embed="rId3"/>
          <a:stretch>
            <a:fillRect/>
          </a:stretch>
        </p:blipFill>
        <p:spPr>
          <a:xfrm>
            <a:off x="478719" y="301982"/>
            <a:ext cx="804251" cy="756382"/>
          </a:xfrm>
          <a:prstGeom prst="rect">
            <a:avLst/>
          </a:prstGeom>
        </p:spPr>
      </p:pic>
    </p:spTree>
    <p:extLst>
      <p:ext uri="{BB962C8B-B14F-4D97-AF65-F5344CB8AC3E}">
        <p14:creationId xmlns:p14="http://schemas.microsoft.com/office/powerpoint/2010/main" val="944605869"/>
      </p:ext>
    </p:extLst>
  </p:cSld>
  <p:clrMapOvr>
    <a:masterClrMapping/>
  </p:clrMapOvr>
</p:sld>
</file>

<file path=ppt/theme/theme1.xml><?xml version="1.0" encoding="utf-8"?>
<a:theme xmlns:a="http://schemas.openxmlformats.org/drawingml/2006/main" name="Custom">
  <a:themeElements>
    <a:clrScheme name="Custom 9">
      <a:dk1>
        <a:srgbClr val="000000"/>
      </a:dk1>
      <a:lt1>
        <a:srgbClr val="FFFFFF"/>
      </a:lt1>
      <a:dk2>
        <a:srgbClr val="0F253E"/>
      </a:dk2>
      <a:lt2>
        <a:srgbClr val="E7E6E6"/>
      </a:lt2>
      <a:accent1>
        <a:srgbClr val="4472C4"/>
      </a:accent1>
      <a:accent2>
        <a:srgbClr val="B83803"/>
      </a:accent2>
      <a:accent3>
        <a:srgbClr val="DCD3CC"/>
      </a:accent3>
      <a:accent4>
        <a:srgbClr val="F79320"/>
      </a:accent4>
      <a:accent5>
        <a:srgbClr val="44668D"/>
      </a:accent5>
      <a:accent6>
        <a:srgbClr val="0F253E"/>
      </a:accent6>
      <a:hlink>
        <a:srgbClr val="AEC0D9"/>
      </a:hlink>
      <a:folHlink>
        <a:srgbClr val="B83903"/>
      </a:folHlink>
    </a:clrScheme>
    <a:fontScheme name="Custom 10">
      <a:majorFont>
        <a:latin typeface="Posterama Text Black"/>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ctr">
          <a:lnSpc>
            <a:spcPct val="100000"/>
          </a:lnSpc>
          <a:spcBef>
            <a:spcPts val="0"/>
          </a:spcBef>
          <a:buFontTx/>
          <a:buNone/>
          <a:defRPr sz="1800" smtClean="0">
            <a:solidFill>
              <a:prstClr val="white"/>
            </a:solidFill>
            <a:latin typeface="Posterama" panose="020B0504020200020000" pitchFamily="34" charset="0"/>
            <a:ea typeface="微软雅黑"/>
            <a:cs typeface="Posterama" panose="020B0504020200020000" pitchFamily="34" charset="0"/>
          </a:defRPr>
        </a:defPPr>
      </a:lstStyle>
    </a:txDef>
  </a:objectDefaults>
  <a:extraClrSchemeLst/>
  <a:extLst>
    <a:ext uri="{05A4C25C-085E-4340-85A3-A5531E510DB2}">
      <thm15:themeFamily xmlns:thm15="http://schemas.microsoft.com/office/thememl/2012/main" name="Hexagon presentation light - tm89027928_Win22_jx_v15" id="{E4F720B1-AC3A-441F-B00A-6ECF71D2AB0C}" vid="{71933BEE-9DD7-4D62-B50F-A654080E9C93}"/>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1E0D8C9A-C895-482B-B501-694996FFDE4D}">
  <ds:schemaRefs>
    <ds:schemaRef ds:uri="http://schemas.microsoft.com/sharepoint/v3/contenttype/forms"/>
  </ds:schemaRefs>
</ds:datastoreItem>
</file>

<file path=customXml/itemProps2.xml><?xml version="1.0" encoding="utf-8"?>
<ds:datastoreItem xmlns:ds="http://schemas.openxmlformats.org/officeDocument/2006/customXml" ds:itemID="{C511997D-2559-4D54-8469-327570B1872D}">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F4AD51DF-C727-4608-B606-5D6C957D4C4D}">
  <ds:schemaRefs>
    <ds:schemaRef ds:uri="71af3243-3dd4-4a8d-8c0d-dd76da1f02a5"/>
    <ds:schemaRef ds:uri="http://www.w3.org/XML/1998/namespace"/>
    <ds:schemaRef ds:uri="http://schemas.microsoft.com/office/infopath/2007/PartnerControls"/>
    <ds:schemaRef ds:uri="http://purl.org/dc/terms/"/>
    <ds:schemaRef ds:uri="230e9df3-be65-4c73-a93b-d1236ebd677e"/>
    <ds:schemaRef ds:uri="http://schemas.microsoft.com/office/2006/documentManagement/types"/>
    <ds:schemaRef ds:uri="http://schemas.openxmlformats.org/package/2006/metadata/core-properties"/>
    <ds:schemaRef ds:uri="http://purl.org/dc/dcmitype/"/>
    <ds:schemaRef ds:uri="http://purl.org/dc/elements/1.1/"/>
    <ds:schemaRef ds:uri="16c05727-aa75-4e4a-9b5f-8a80a1165891"/>
    <ds:schemaRef ds:uri="http://schemas.microsoft.com/sharepoint/v3"/>
    <ds:schemaRef ds:uri="http://schemas.microsoft.com/office/2006/metadata/propertie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TM10001115[[fn=Paquete]]</Template>
  <TotalTime>827</TotalTime>
  <Words>9738</Words>
  <Application>Microsoft Office PowerPoint</Application>
  <PresentationFormat>Panorámica</PresentationFormat>
  <Paragraphs>1680</Paragraphs>
  <Slides>83</Slides>
  <Notes>55</Notes>
  <HiddenSlides>0</HiddenSlides>
  <MMClips>0</MMClips>
  <ScaleCrop>false</ScaleCrop>
  <HeadingPairs>
    <vt:vector size="6" baseType="variant">
      <vt:variant>
        <vt:lpstr>Fuentes usadas</vt:lpstr>
      </vt:variant>
      <vt:variant>
        <vt:i4>22</vt:i4>
      </vt:variant>
      <vt:variant>
        <vt:lpstr>Tema</vt:lpstr>
      </vt:variant>
      <vt:variant>
        <vt:i4>1</vt:i4>
      </vt:variant>
      <vt:variant>
        <vt:lpstr>Títulos de diapositiva</vt:lpstr>
      </vt:variant>
      <vt:variant>
        <vt:i4>83</vt:i4>
      </vt:variant>
    </vt:vector>
  </HeadingPairs>
  <TitlesOfParts>
    <vt:vector size="106" baseType="lpstr">
      <vt:lpstr>等线</vt:lpstr>
      <vt:lpstr>微软雅黑</vt:lpstr>
      <vt:lpstr>Abadi</vt:lpstr>
      <vt:lpstr>Aptos</vt:lpstr>
      <vt:lpstr>Aptos Display</vt:lpstr>
      <vt:lpstr>Aptos Narrow</vt:lpstr>
      <vt:lpstr>Arial</vt:lpstr>
      <vt:lpstr>Arial Black</vt:lpstr>
      <vt:lpstr>Arial MT</vt:lpstr>
      <vt:lpstr>Bahnschrift</vt:lpstr>
      <vt:lpstr>Bahnschrift SemiBold Condensed</vt:lpstr>
      <vt:lpstr>Calibri</vt:lpstr>
      <vt:lpstr>Comic Sans MS</vt:lpstr>
      <vt:lpstr>Porky's</vt:lpstr>
      <vt:lpstr>Posterama</vt:lpstr>
      <vt:lpstr>Posterama Text Black</vt:lpstr>
      <vt:lpstr>Posterama Text SemiBold</vt:lpstr>
      <vt:lpstr>Roboto Italics</vt:lpstr>
      <vt:lpstr>Segoe UI</vt:lpstr>
      <vt:lpstr>Trebuchet MS</vt:lpstr>
      <vt:lpstr>Wingdings</vt:lpstr>
      <vt:lpstr>Wingdings,Sans-Serif</vt:lpstr>
      <vt:lpstr>Custom</vt:lpstr>
      <vt:lpstr>RENDICIÓN DE CUENTAS</vt:lpstr>
      <vt:lpstr>Presentación de PowerPoint</vt:lpstr>
      <vt:lpstr>¿QUÉ ES LA RENDICIÓN DE CUENTAS?</vt:lpstr>
      <vt:lpstr>OBJETIVOS DE LA RENDICIÓN DE CUENTAS</vt:lpstr>
      <vt:lpstr>REFERENTES PARA LA RENDICIÓN DE CUENTAS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INGRESOS 1er. SEMESTRE 2025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PRESUPUESTO APROBADO 2025</vt:lpstr>
      <vt:lpstr>Presentación de PowerPoint</vt:lpstr>
      <vt:lpstr>INGRESOS 2025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GESTIÓN ACADÉMICA                                      ACCIONES DESARROLLADAS</vt:lpstr>
      <vt:lpstr>j</vt:lpstr>
      <vt:lpstr>Presentación de PowerPoint</vt:lpstr>
      <vt:lpstr>PROYECTOS PEDAGÓGICOS INSTITUCIONALES</vt:lpstr>
      <vt:lpstr>Seguimiento a los resultados académicos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Diligenciamiento de Fichas a Secretaria de Salud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IE BOSQUES DE SIRIVANA</vt:lpstr>
      <vt:lpstr>Ubicación Geográfica</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RENDICIÓN DE CUENTAS</dc:title>
  <dc:creator/>
  <cp:lastModifiedBy>Yasmina Guarnizo</cp:lastModifiedBy>
  <cp:revision>85</cp:revision>
  <cp:lastPrinted>2025-07-24T16:32:00Z</cp:lastPrinted>
  <dcterms:created xsi:type="dcterms:W3CDTF">2025-02-04T21:00:07Z</dcterms:created>
  <dcterms:modified xsi:type="dcterms:W3CDTF">2025-07-24T20:58:56Z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